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5.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7" r:id="rId5"/>
    <p:sldMasterId id="2147483707" r:id="rId6"/>
    <p:sldMasterId id="2147483721" r:id="rId7"/>
    <p:sldMasterId id="2147483796" r:id="rId8"/>
    <p:sldMasterId id="2147483809" r:id="rId9"/>
  </p:sldMasterIdLst>
  <p:notesMasterIdLst>
    <p:notesMasterId r:id="rId60"/>
  </p:notesMasterIdLst>
  <p:handoutMasterIdLst>
    <p:handoutMasterId r:id="rId61"/>
  </p:handoutMasterIdLst>
  <p:sldIdLst>
    <p:sldId id="257" r:id="rId10"/>
    <p:sldId id="292" r:id="rId11"/>
    <p:sldId id="3582" r:id="rId12"/>
    <p:sldId id="3197" r:id="rId13"/>
    <p:sldId id="3569" r:id="rId14"/>
    <p:sldId id="3570" r:id="rId15"/>
    <p:sldId id="1519267610" r:id="rId16"/>
    <p:sldId id="3592" r:id="rId17"/>
    <p:sldId id="3593" r:id="rId18"/>
    <p:sldId id="1519267609" r:id="rId19"/>
    <p:sldId id="326" r:id="rId20"/>
    <p:sldId id="304" r:id="rId21"/>
    <p:sldId id="3193" r:id="rId22"/>
    <p:sldId id="3199" r:id="rId23"/>
    <p:sldId id="1625" r:id="rId24"/>
    <p:sldId id="272" r:id="rId25"/>
    <p:sldId id="3589" r:id="rId26"/>
    <p:sldId id="320" r:id="rId27"/>
    <p:sldId id="330" r:id="rId28"/>
    <p:sldId id="317" r:id="rId29"/>
    <p:sldId id="318" r:id="rId30"/>
    <p:sldId id="296" r:id="rId31"/>
    <p:sldId id="321" r:id="rId32"/>
    <p:sldId id="3106" r:id="rId33"/>
    <p:sldId id="3198" r:id="rId34"/>
    <p:sldId id="3095" r:id="rId35"/>
    <p:sldId id="297" r:id="rId36"/>
    <p:sldId id="323" r:id="rId37"/>
    <p:sldId id="334" r:id="rId38"/>
    <p:sldId id="288" r:id="rId39"/>
    <p:sldId id="335" r:id="rId40"/>
    <p:sldId id="3590" r:id="rId41"/>
    <p:sldId id="316" r:id="rId42"/>
    <p:sldId id="314" r:id="rId43"/>
    <p:sldId id="285" r:id="rId44"/>
    <p:sldId id="3191" r:id="rId45"/>
    <p:sldId id="324" r:id="rId46"/>
    <p:sldId id="1657" r:id="rId47"/>
    <p:sldId id="1656" r:id="rId48"/>
    <p:sldId id="3189" r:id="rId49"/>
    <p:sldId id="3188" r:id="rId50"/>
    <p:sldId id="1519267608" r:id="rId51"/>
    <p:sldId id="3607" r:id="rId52"/>
    <p:sldId id="273" r:id="rId53"/>
    <p:sldId id="3242" r:id="rId54"/>
    <p:sldId id="308" r:id="rId55"/>
    <p:sldId id="341" r:id="rId56"/>
    <p:sldId id="3196" r:id="rId57"/>
    <p:sldId id="3584" r:id="rId58"/>
    <p:sldId id="268" r:id="rId59"/>
  </p:sldIdLst>
  <p:sldSz cx="12192000" cy="6858000"/>
  <p:notesSz cx="6954838"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8EC3"/>
    <a:srgbClr val="D1EBF4"/>
    <a:srgbClr val="006600"/>
    <a:srgbClr val="4D4D4D"/>
    <a:srgbClr val="007A87"/>
    <a:srgbClr val="B02441"/>
    <a:srgbClr val="D84362"/>
    <a:srgbClr val="D3C5DB"/>
    <a:srgbClr val="EACC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353" autoAdjust="0"/>
  </p:normalViewPr>
  <p:slideViewPr>
    <p:cSldViewPr snapToGrid="0" snapToObjects="1" showGuides="1">
      <p:cViewPr varScale="1">
        <p:scale>
          <a:sx n="92" d="100"/>
          <a:sy n="92" d="100"/>
        </p:scale>
        <p:origin x="72" y="4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5" d="100"/>
          <a:sy n="55" d="100"/>
        </p:scale>
        <p:origin x="2862"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handoutMaster" Target="handoutMasters/handoutMaster1.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diagrams/_rels/data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image" Target="../media/image81.jpeg"/><Relationship Id="rId6" Type="http://schemas.openxmlformats.org/officeDocument/2006/relationships/image" Target="../media/image86.png"/><Relationship Id="rId5" Type="http://schemas.openxmlformats.org/officeDocument/2006/relationships/image" Target="../media/image85.jpeg"/><Relationship Id="rId4" Type="http://schemas.openxmlformats.org/officeDocument/2006/relationships/image" Target="../media/image8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image" Target="../media/image81.jpeg"/><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8BA78-FA7D-4FD4-B4C1-7B70A48F0DE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AE"/>
        </a:p>
      </dgm:t>
    </dgm:pt>
    <dgm:pt modelId="{C023D455-EBDF-414F-9718-B3FB9AAB29C5}">
      <dgm:prSet phldrT="[Text]" phldr="1"/>
      <dgm:spPr>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l="70" r="70"/>
          </a:stretch>
        </a:blipFill>
      </dgm:spPr>
      <dgm:t>
        <a:bodyPr/>
        <a:lstStyle/>
        <a:p>
          <a:endParaRPr lang="en-AE">
            <a:ln>
              <a:noFill/>
            </a:ln>
            <a:noFill/>
          </a:endParaRPr>
        </a:p>
      </dgm:t>
    </dgm:pt>
    <dgm:pt modelId="{5F3DBC26-96D8-4B73-A63A-80637326EC72}" type="parTrans" cxnId="{B03F608E-5D83-4537-A3D5-61603A3A89AA}">
      <dgm:prSet/>
      <dgm:spPr/>
      <dgm:t>
        <a:bodyPr/>
        <a:lstStyle/>
        <a:p>
          <a:endParaRPr lang="en-AE"/>
        </a:p>
      </dgm:t>
    </dgm:pt>
    <dgm:pt modelId="{53467271-9CCC-45AE-A559-E33C47F8A210}" type="sibTrans" cxnId="{B03F608E-5D83-4537-A3D5-61603A3A89AA}">
      <dgm:prSet/>
      <dgm:spPr/>
      <dgm:t>
        <a:bodyPr/>
        <a:lstStyle/>
        <a:p>
          <a:endParaRPr lang="en-AE"/>
        </a:p>
      </dgm:t>
    </dgm:pt>
    <dgm:pt modelId="{FF8E4823-FF57-401C-B70B-09B8D3895854}" type="asst">
      <dgm:prSet phldrT="[Text]"/>
      <dgm:spPr>
        <a:noFill/>
        <a:ln>
          <a:solidFill>
            <a:schemeClr val="tx1"/>
          </a:solidFill>
        </a:ln>
      </dgm:spPr>
      <dgm:t>
        <a:bodyPr/>
        <a:lstStyle/>
        <a:p>
          <a:r>
            <a:rPr lang="en-US">
              <a:solidFill>
                <a:schemeClr val="tx1"/>
              </a:solidFill>
              <a:latin typeface="Exo 2 Semi Bold" panose="00000700000000000000" pitchFamily="2" charset="0"/>
            </a:rPr>
            <a:t>Corporate Team</a:t>
          </a:r>
          <a:endParaRPr lang="en-AE">
            <a:solidFill>
              <a:schemeClr val="tx1"/>
            </a:solidFill>
            <a:latin typeface="Exo 2 Semi Bold" panose="00000700000000000000" pitchFamily="2" charset="0"/>
          </a:endParaRPr>
        </a:p>
      </dgm:t>
    </dgm:pt>
    <dgm:pt modelId="{222ADE5D-5072-4FA9-9245-296CA4E415BE}" type="parTrans" cxnId="{81968D90-C955-4764-BFDA-F8043509B5E9}">
      <dgm:prSet/>
      <dgm:spPr>
        <a:ln>
          <a:noFill/>
        </a:ln>
      </dgm:spPr>
      <dgm:t>
        <a:bodyPr/>
        <a:lstStyle/>
        <a:p>
          <a:endParaRPr lang="en-AE"/>
        </a:p>
      </dgm:t>
    </dgm:pt>
    <dgm:pt modelId="{81A0A6F3-4EBF-4BBE-A3D1-8214EF7E90BF}" type="sibTrans" cxnId="{81968D90-C955-4764-BFDA-F8043509B5E9}">
      <dgm:prSet/>
      <dgm:spPr/>
      <dgm:t>
        <a:bodyPr/>
        <a:lstStyle/>
        <a:p>
          <a:endParaRPr lang="en-AE"/>
        </a:p>
      </dgm:t>
    </dgm:pt>
    <dgm:pt modelId="{AA4E93F4-9F67-4509-A0C7-02D2A0C19578}">
      <dgm:prSet/>
      <dgm:spPr>
        <a:blipFill dpi="0" rotWithShape="0">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a:solidFill>
            <a:schemeClr val="tx1"/>
          </a:solidFill>
        </a:ln>
      </dgm:spPr>
      <dgm:t>
        <a:bodyPr/>
        <a:lstStyle/>
        <a:p>
          <a:endParaRPr lang="en-AE"/>
        </a:p>
      </dgm:t>
    </dgm:pt>
    <dgm:pt modelId="{722033B2-2216-4C5F-8A77-A3441F1BF0BB}" type="parTrans" cxnId="{7D6D022B-3AEC-421C-BD6C-0F8210D548FD}">
      <dgm:prSet/>
      <dgm:spPr/>
      <dgm:t>
        <a:bodyPr/>
        <a:lstStyle/>
        <a:p>
          <a:endParaRPr lang="en-AE"/>
        </a:p>
      </dgm:t>
    </dgm:pt>
    <dgm:pt modelId="{C3C36614-E729-4B3D-BF38-4A7EA95DAAC8}" type="sibTrans" cxnId="{7D6D022B-3AEC-421C-BD6C-0F8210D548FD}">
      <dgm:prSet/>
      <dgm:spPr/>
      <dgm:t>
        <a:bodyPr/>
        <a:lstStyle/>
        <a:p>
          <a:endParaRPr lang="en-AE"/>
        </a:p>
      </dgm:t>
    </dgm:pt>
    <dgm:pt modelId="{8A7235A1-40B7-46AB-8337-B00ECD6DCF25}">
      <dgm:prSet/>
      <dgm:spPr>
        <a:blipFill rotWithShape="0">
          <a:blip xmlns:r="http://schemas.openxmlformats.org/officeDocument/2006/relationships" r:embed="rId3"/>
          <a:srcRect/>
          <a:stretch>
            <a:fillRect t="-5000" b="-5000"/>
          </a:stretch>
        </a:blipFill>
        <a:ln>
          <a:solidFill>
            <a:schemeClr val="tx1"/>
          </a:solidFill>
        </a:ln>
      </dgm:spPr>
      <dgm:t>
        <a:bodyPr/>
        <a:lstStyle/>
        <a:p>
          <a:endParaRPr lang="en-AE"/>
        </a:p>
      </dgm:t>
    </dgm:pt>
    <dgm:pt modelId="{599AFB15-4A97-44FC-8377-679BF204F556}" type="parTrans" cxnId="{4DB5409E-6AEF-4089-B5A3-10BC0C15BC24}">
      <dgm:prSet/>
      <dgm:spPr/>
      <dgm:t>
        <a:bodyPr/>
        <a:lstStyle/>
        <a:p>
          <a:endParaRPr lang="en-AE"/>
        </a:p>
      </dgm:t>
    </dgm:pt>
    <dgm:pt modelId="{76FD1F5B-29A5-41E2-A689-B727C19133CE}" type="sibTrans" cxnId="{4DB5409E-6AEF-4089-B5A3-10BC0C15BC24}">
      <dgm:prSet/>
      <dgm:spPr/>
      <dgm:t>
        <a:bodyPr/>
        <a:lstStyle/>
        <a:p>
          <a:endParaRPr lang="en-AE"/>
        </a:p>
      </dgm:t>
    </dgm:pt>
    <dgm:pt modelId="{FDDEC977-1D58-4E9C-8143-0BE795EA15B8}">
      <dgm:prSet custT="1"/>
      <dgm:spPr>
        <a:noFill/>
        <a:ln>
          <a:solidFill>
            <a:schemeClr val="tx1"/>
          </a:solidFill>
        </a:ln>
      </dgm:spPr>
      <dgm:t>
        <a:bodyPr/>
        <a:lstStyle/>
        <a:p>
          <a:r>
            <a:rPr lang="en-US" sz="1100">
              <a:solidFill>
                <a:schemeClr val="tx1"/>
              </a:solidFill>
              <a:latin typeface="Exo 2 Semi Bold" panose="00000700000000000000" pitchFamily="2" charset="0"/>
            </a:rPr>
            <a:t>Human Resources</a:t>
          </a:r>
          <a:endParaRPr lang="en-AE" sz="1100">
            <a:solidFill>
              <a:schemeClr val="tx1"/>
            </a:solidFill>
            <a:latin typeface="Exo 2 Semi Bold" panose="00000700000000000000" pitchFamily="2" charset="0"/>
          </a:endParaRPr>
        </a:p>
      </dgm:t>
    </dgm:pt>
    <dgm:pt modelId="{0D7417AA-6E97-4627-AFC8-06E262D9BBB5}" type="parTrans" cxnId="{F049D3CA-6A88-454A-9005-262E5F39AB30}">
      <dgm:prSet/>
      <dgm:spPr/>
      <dgm:t>
        <a:bodyPr/>
        <a:lstStyle/>
        <a:p>
          <a:endParaRPr lang="en-AE"/>
        </a:p>
      </dgm:t>
    </dgm:pt>
    <dgm:pt modelId="{DD9AA08B-33D9-455D-9D83-F2F67F4C7E53}" type="sibTrans" cxnId="{F049D3CA-6A88-454A-9005-262E5F39AB30}">
      <dgm:prSet/>
      <dgm:spPr/>
      <dgm:t>
        <a:bodyPr/>
        <a:lstStyle/>
        <a:p>
          <a:endParaRPr lang="en-AE"/>
        </a:p>
      </dgm:t>
    </dgm:pt>
    <dgm:pt modelId="{70653E6E-911C-4A80-A281-898D1E2A0E7B}">
      <dgm:prSet custT="1"/>
      <dgm:spPr>
        <a:noFill/>
        <a:ln>
          <a:solidFill>
            <a:schemeClr val="tx1"/>
          </a:solidFill>
        </a:ln>
      </dgm:spPr>
      <dgm:t>
        <a:bodyPr/>
        <a:lstStyle/>
        <a:p>
          <a:r>
            <a:rPr lang="en-US" sz="1100">
              <a:solidFill>
                <a:schemeClr val="tx1"/>
              </a:solidFill>
              <a:latin typeface="Exo 2 Semi Bold" panose="00000700000000000000" pitchFamily="2" charset="0"/>
            </a:rPr>
            <a:t>Administration</a:t>
          </a:r>
          <a:endParaRPr lang="en-AE" sz="1100">
            <a:solidFill>
              <a:schemeClr val="tx1"/>
            </a:solidFill>
            <a:latin typeface="Exo 2 Semi Bold" panose="00000700000000000000" pitchFamily="2" charset="0"/>
          </a:endParaRPr>
        </a:p>
      </dgm:t>
    </dgm:pt>
    <dgm:pt modelId="{FB030C29-35AA-4ED6-945A-D95301AE1BEE}" type="parTrans" cxnId="{8404026C-D623-428F-8EB1-4B3C793C9F6F}">
      <dgm:prSet/>
      <dgm:spPr/>
      <dgm:t>
        <a:bodyPr/>
        <a:lstStyle/>
        <a:p>
          <a:endParaRPr lang="en-AE"/>
        </a:p>
      </dgm:t>
    </dgm:pt>
    <dgm:pt modelId="{3145DE8F-2C41-4A85-8677-8393F39902F6}" type="sibTrans" cxnId="{8404026C-D623-428F-8EB1-4B3C793C9F6F}">
      <dgm:prSet/>
      <dgm:spPr/>
      <dgm:t>
        <a:bodyPr/>
        <a:lstStyle/>
        <a:p>
          <a:endParaRPr lang="en-AE"/>
        </a:p>
      </dgm:t>
    </dgm:pt>
    <dgm:pt modelId="{9DD3EDF0-E0B1-4649-81E0-014CE19FEBF5}">
      <dgm:prSet custT="1"/>
      <dgm:spPr>
        <a:blipFill dpi="0" rotWithShape="1">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a:solidFill>
            <a:schemeClr val="tx1">
              <a:alpha val="95000"/>
            </a:schemeClr>
          </a:solidFill>
        </a:ln>
      </dgm:spPr>
      <dgm:t>
        <a:bodyPr/>
        <a:lstStyle/>
        <a:p>
          <a:endParaRPr lang="en-AE" sz="1200">
            <a:solidFill>
              <a:schemeClr val="tx1"/>
            </a:solidFill>
          </a:endParaRPr>
        </a:p>
      </dgm:t>
    </dgm:pt>
    <dgm:pt modelId="{64E4F5DC-1E38-4B5B-B7C0-50F53EB82340}" type="parTrans" cxnId="{216C39C1-0908-4E29-A551-E65DBDFEFC27}">
      <dgm:prSet/>
      <dgm:spPr/>
      <dgm:t>
        <a:bodyPr/>
        <a:lstStyle/>
        <a:p>
          <a:endParaRPr lang="en-AE"/>
        </a:p>
      </dgm:t>
    </dgm:pt>
    <dgm:pt modelId="{6631CCC7-2DD1-40CA-9483-278423EE909D}" type="sibTrans" cxnId="{216C39C1-0908-4E29-A551-E65DBDFEFC27}">
      <dgm:prSet/>
      <dgm:spPr/>
      <dgm:t>
        <a:bodyPr/>
        <a:lstStyle/>
        <a:p>
          <a:endParaRPr lang="en-AE"/>
        </a:p>
      </dgm:t>
    </dgm:pt>
    <dgm:pt modelId="{8CC7EFCF-2FBB-48A0-90B0-669498A47D7C}">
      <dgm:prSet/>
      <dgm:spPr>
        <a:blipFill rotWithShape="0">
          <a:blip xmlns:r="http://schemas.openxmlformats.org/officeDocument/2006/relationships" r:embed="rId5">
            <a:extLst>
              <a:ext uri="{28A0092B-C50C-407E-A947-70E740481C1C}">
                <a14:useLocalDpi xmlns:a14="http://schemas.microsoft.com/office/drawing/2010/main" val="0"/>
              </a:ext>
            </a:extLst>
          </a:blip>
          <a:srcRect/>
          <a:stretch>
            <a:fillRect/>
          </a:stretch>
        </a:blipFill>
        <a:ln>
          <a:solidFill>
            <a:schemeClr val="tx1"/>
          </a:solidFill>
        </a:ln>
      </dgm:spPr>
      <dgm:t>
        <a:bodyPr/>
        <a:lstStyle/>
        <a:p>
          <a:endParaRPr lang="en-AE"/>
        </a:p>
      </dgm:t>
    </dgm:pt>
    <dgm:pt modelId="{00508A8F-7967-4E43-A636-545D66630F52}" type="parTrans" cxnId="{A5FDD516-D462-4D13-B10F-EEF7DA580AF5}">
      <dgm:prSet/>
      <dgm:spPr/>
      <dgm:t>
        <a:bodyPr/>
        <a:lstStyle/>
        <a:p>
          <a:endParaRPr lang="en-AE"/>
        </a:p>
      </dgm:t>
    </dgm:pt>
    <dgm:pt modelId="{B6220863-2B9E-4707-A392-444F9FCF28E6}" type="sibTrans" cxnId="{A5FDD516-D462-4D13-B10F-EEF7DA580AF5}">
      <dgm:prSet/>
      <dgm:spPr/>
      <dgm:t>
        <a:bodyPr/>
        <a:lstStyle/>
        <a:p>
          <a:endParaRPr lang="en-AE"/>
        </a:p>
      </dgm:t>
    </dgm:pt>
    <dgm:pt modelId="{63A5E826-4426-4151-B746-C763D9FB1954}">
      <dgm:prSet custT="1"/>
      <dgm:spPr>
        <a:blipFill rotWithShape="0">
          <a:blip xmlns:r="http://schemas.openxmlformats.org/officeDocument/2006/relationships" r:embed="rId6"/>
          <a:srcRect/>
          <a:stretch>
            <a:fillRect/>
          </a:stretch>
        </a:blipFill>
        <a:ln>
          <a:solidFill>
            <a:schemeClr val="tx1"/>
          </a:solidFill>
        </a:ln>
      </dgm:spPr>
      <dgm:t>
        <a:bodyPr/>
        <a:lstStyle/>
        <a:p>
          <a:endParaRPr lang="en-AE" sz="1200">
            <a:solidFill>
              <a:schemeClr val="tx1"/>
            </a:solidFill>
          </a:endParaRPr>
        </a:p>
      </dgm:t>
    </dgm:pt>
    <dgm:pt modelId="{3D30E5C2-8F49-4B02-A124-5F1B67580AE4}" type="sibTrans" cxnId="{2E3FE46A-8DBF-4B59-863C-C06E3A48C7D7}">
      <dgm:prSet/>
      <dgm:spPr/>
      <dgm:t>
        <a:bodyPr/>
        <a:lstStyle/>
        <a:p>
          <a:endParaRPr lang="en-AE"/>
        </a:p>
      </dgm:t>
    </dgm:pt>
    <dgm:pt modelId="{4449F025-8013-4F8A-BEB3-E8140EDE7FFE}" type="parTrans" cxnId="{2E3FE46A-8DBF-4B59-863C-C06E3A48C7D7}">
      <dgm:prSet/>
      <dgm:spPr/>
      <dgm:t>
        <a:bodyPr/>
        <a:lstStyle/>
        <a:p>
          <a:endParaRPr lang="en-AE"/>
        </a:p>
      </dgm:t>
    </dgm:pt>
    <dgm:pt modelId="{7697F821-4DDF-4B68-BDA6-861D5C650C81}" type="pres">
      <dgm:prSet presAssocID="{9238BA78-FA7D-4FD4-B4C1-7B70A48F0DE5}" presName="hierChild1" presStyleCnt="0">
        <dgm:presLayoutVars>
          <dgm:orgChart val="1"/>
          <dgm:chPref val="1"/>
          <dgm:dir val="rev"/>
          <dgm:animOne val="branch"/>
          <dgm:animLvl val="lvl"/>
          <dgm:resizeHandles/>
        </dgm:presLayoutVars>
      </dgm:prSet>
      <dgm:spPr/>
    </dgm:pt>
    <dgm:pt modelId="{E76BC3D2-32F9-47AB-AD34-2C0B491C6F9E}" type="pres">
      <dgm:prSet presAssocID="{C023D455-EBDF-414F-9718-B3FB9AAB29C5}" presName="hierRoot1" presStyleCnt="0">
        <dgm:presLayoutVars>
          <dgm:hierBranch val="r"/>
        </dgm:presLayoutVars>
      </dgm:prSet>
      <dgm:spPr/>
    </dgm:pt>
    <dgm:pt modelId="{6706FDAC-DE85-47EA-95F0-EB2E4E07D08A}" type="pres">
      <dgm:prSet presAssocID="{C023D455-EBDF-414F-9718-B3FB9AAB29C5}" presName="rootComposite1" presStyleCnt="0"/>
      <dgm:spPr/>
    </dgm:pt>
    <dgm:pt modelId="{F829C929-144C-49FB-A203-A2A89ECEFBE7}" type="pres">
      <dgm:prSet presAssocID="{C023D455-EBDF-414F-9718-B3FB9AAB29C5}" presName="rootText1" presStyleLbl="node0" presStyleIdx="0" presStyleCnt="1" custScaleX="105105" custScaleY="93763" custLinFactX="28193" custLinFactNeighborX="100000" custLinFactNeighborY="2524">
        <dgm:presLayoutVars>
          <dgm:chPref val="3"/>
        </dgm:presLayoutVars>
      </dgm:prSet>
      <dgm:spPr/>
    </dgm:pt>
    <dgm:pt modelId="{12F835FA-9828-4FEA-9A52-C728F40E4C09}" type="pres">
      <dgm:prSet presAssocID="{C023D455-EBDF-414F-9718-B3FB9AAB29C5}" presName="rootConnector1" presStyleLbl="node1" presStyleIdx="0" presStyleCnt="0"/>
      <dgm:spPr/>
    </dgm:pt>
    <dgm:pt modelId="{40F6B9BF-5B55-4FA1-9E84-D57ADD986FEA}" type="pres">
      <dgm:prSet presAssocID="{C023D455-EBDF-414F-9718-B3FB9AAB29C5}" presName="hierChild2" presStyleCnt="0"/>
      <dgm:spPr/>
    </dgm:pt>
    <dgm:pt modelId="{06031AA1-E3EE-4E3F-8BE2-CF0640CCB749}" type="pres">
      <dgm:prSet presAssocID="{C023D455-EBDF-414F-9718-B3FB9AAB29C5}" presName="hierChild3" presStyleCnt="0"/>
      <dgm:spPr/>
    </dgm:pt>
    <dgm:pt modelId="{5E23B3FE-DC65-4C39-943D-E22AD529D1E1}" type="pres">
      <dgm:prSet presAssocID="{222ADE5D-5072-4FA9-9245-296CA4E415BE}" presName="Name111" presStyleLbl="parChTrans1D2" presStyleIdx="0" presStyleCnt="1"/>
      <dgm:spPr/>
    </dgm:pt>
    <dgm:pt modelId="{4BD9B8DC-1496-4B72-A775-E046DF90D285}" type="pres">
      <dgm:prSet presAssocID="{FF8E4823-FF57-401C-B70B-09B8D3895854}" presName="hierRoot3" presStyleCnt="0">
        <dgm:presLayoutVars>
          <dgm:hierBranch val="init"/>
        </dgm:presLayoutVars>
      </dgm:prSet>
      <dgm:spPr/>
    </dgm:pt>
    <dgm:pt modelId="{D94E7EE5-35A6-47B8-AA54-E54090F24C4C}" type="pres">
      <dgm:prSet presAssocID="{FF8E4823-FF57-401C-B70B-09B8D3895854}" presName="rootComposite3" presStyleCnt="0"/>
      <dgm:spPr/>
    </dgm:pt>
    <dgm:pt modelId="{840CED81-DBC5-47CB-BEDD-ED0C668063CA}" type="pres">
      <dgm:prSet presAssocID="{FF8E4823-FF57-401C-B70B-09B8D3895854}" presName="rootText3" presStyleLbl="asst1" presStyleIdx="0" presStyleCnt="1" custScaleX="119538" custScaleY="49223" custLinFactNeighborX="-1656" custLinFactNeighborY="-53558">
        <dgm:presLayoutVars>
          <dgm:chPref val="3"/>
        </dgm:presLayoutVars>
      </dgm:prSet>
      <dgm:spPr>
        <a:prstGeom prst="roundRect">
          <a:avLst/>
        </a:prstGeom>
      </dgm:spPr>
    </dgm:pt>
    <dgm:pt modelId="{3698D582-5E0D-48F6-9F8D-DB2CB18FB285}" type="pres">
      <dgm:prSet presAssocID="{FF8E4823-FF57-401C-B70B-09B8D3895854}" presName="rootConnector3" presStyleLbl="asst1" presStyleIdx="0" presStyleCnt="1"/>
      <dgm:spPr/>
    </dgm:pt>
    <dgm:pt modelId="{CC2D4A8E-0F4C-457B-8969-1BDD77F48B34}" type="pres">
      <dgm:prSet presAssocID="{FF8E4823-FF57-401C-B70B-09B8D3895854}" presName="hierChild6" presStyleCnt="0"/>
      <dgm:spPr/>
    </dgm:pt>
    <dgm:pt modelId="{8DC8C2C5-25B6-47D0-AEE9-AE119ECE61B3}" type="pres">
      <dgm:prSet presAssocID="{722033B2-2216-4C5F-8A77-A3441F1BF0BB}" presName="Name37" presStyleLbl="parChTrans1D3" presStyleIdx="0" presStyleCnt="2"/>
      <dgm:spPr/>
    </dgm:pt>
    <dgm:pt modelId="{2F66B811-593A-4364-A292-6DC4378A0CF3}" type="pres">
      <dgm:prSet presAssocID="{AA4E93F4-9F67-4509-A0C7-02D2A0C19578}" presName="hierRoot2" presStyleCnt="0">
        <dgm:presLayoutVars>
          <dgm:hierBranch val="init"/>
        </dgm:presLayoutVars>
      </dgm:prSet>
      <dgm:spPr/>
    </dgm:pt>
    <dgm:pt modelId="{DBAFBAB8-070F-4E4A-BD4D-A29E2FCC32ED}" type="pres">
      <dgm:prSet presAssocID="{AA4E93F4-9F67-4509-A0C7-02D2A0C19578}" presName="rootComposite" presStyleCnt="0"/>
      <dgm:spPr/>
    </dgm:pt>
    <dgm:pt modelId="{3CE87588-0AA8-46D2-AE5E-56D517D7D86E}" type="pres">
      <dgm:prSet presAssocID="{AA4E93F4-9F67-4509-A0C7-02D2A0C19578}" presName="rootText" presStyleLbl="node3" presStyleIdx="0" presStyleCnt="2" custScaleX="97207" custScaleY="195207" custLinFactX="-14778" custLinFactNeighborX="-100000" custLinFactNeighborY="-37342">
        <dgm:presLayoutVars>
          <dgm:chPref val="3"/>
        </dgm:presLayoutVars>
      </dgm:prSet>
      <dgm:spPr>
        <a:prstGeom prst="flowChartConnector">
          <a:avLst/>
        </a:prstGeom>
      </dgm:spPr>
    </dgm:pt>
    <dgm:pt modelId="{511136B9-436D-484D-8D9D-1EB931654370}" type="pres">
      <dgm:prSet presAssocID="{AA4E93F4-9F67-4509-A0C7-02D2A0C19578}" presName="rootConnector" presStyleLbl="node3" presStyleIdx="0" presStyleCnt="2"/>
      <dgm:spPr/>
    </dgm:pt>
    <dgm:pt modelId="{17E660EB-AFC4-4518-B2A5-1313DBB82362}" type="pres">
      <dgm:prSet presAssocID="{AA4E93F4-9F67-4509-A0C7-02D2A0C19578}" presName="hierChild4" presStyleCnt="0"/>
      <dgm:spPr/>
    </dgm:pt>
    <dgm:pt modelId="{E31274B0-E92B-436C-9F85-D688E8217B09}" type="pres">
      <dgm:prSet presAssocID="{0D7417AA-6E97-4627-AFC8-06E262D9BBB5}" presName="Name37" presStyleLbl="parChTrans1D4" presStyleIdx="0" presStyleCnt="5"/>
      <dgm:spPr/>
    </dgm:pt>
    <dgm:pt modelId="{7E42C057-6C77-41C0-B93D-04FE4452BFC4}" type="pres">
      <dgm:prSet presAssocID="{FDDEC977-1D58-4E9C-8143-0BE795EA15B8}" presName="hierRoot2" presStyleCnt="0">
        <dgm:presLayoutVars>
          <dgm:hierBranch val="init"/>
        </dgm:presLayoutVars>
      </dgm:prSet>
      <dgm:spPr/>
    </dgm:pt>
    <dgm:pt modelId="{58596F70-8DC8-42E6-9D7D-1CA4A5678ED0}" type="pres">
      <dgm:prSet presAssocID="{FDDEC977-1D58-4E9C-8143-0BE795EA15B8}" presName="rootComposite" presStyleCnt="0"/>
      <dgm:spPr/>
    </dgm:pt>
    <dgm:pt modelId="{87186AD7-8EE0-4DDE-885A-BFD17FF13F65}" type="pres">
      <dgm:prSet presAssocID="{FDDEC977-1D58-4E9C-8143-0BE795EA15B8}" presName="rootText" presStyleLbl="node4" presStyleIdx="0" presStyleCnt="5" custScaleX="123827" custScaleY="62281" custLinFactX="-11000" custLinFactNeighborX="-100000" custLinFactNeighborY="-21010">
        <dgm:presLayoutVars>
          <dgm:chPref val="3"/>
        </dgm:presLayoutVars>
      </dgm:prSet>
      <dgm:spPr>
        <a:prstGeom prst="roundRect">
          <a:avLst/>
        </a:prstGeom>
      </dgm:spPr>
    </dgm:pt>
    <dgm:pt modelId="{60B5FA21-2639-4BBC-9272-7D461444F433}" type="pres">
      <dgm:prSet presAssocID="{FDDEC977-1D58-4E9C-8143-0BE795EA15B8}" presName="rootConnector" presStyleLbl="node4" presStyleIdx="0" presStyleCnt="5"/>
      <dgm:spPr/>
    </dgm:pt>
    <dgm:pt modelId="{4ACE9D30-6833-441D-9A0F-3681F55F3D12}" type="pres">
      <dgm:prSet presAssocID="{FDDEC977-1D58-4E9C-8143-0BE795EA15B8}" presName="hierChild4" presStyleCnt="0"/>
      <dgm:spPr/>
    </dgm:pt>
    <dgm:pt modelId="{2F935355-1FA6-4127-9AF1-B3A94B08D6A6}" type="pres">
      <dgm:prSet presAssocID="{FDDEC977-1D58-4E9C-8143-0BE795EA15B8}" presName="hierChild5" presStyleCnt="0"/>
      <dgm:spPr/>
    </dgm:pt>
    <dgm:pt modelId="{B9177A13-D7F7-4FAE-9468-0EDF97A443E9}" type="pres">
      <dgm:prSet presAssocID="{FB030C29-35AA-4ED6-945A-D95301AE1BEE}" presName="Name37" presStyleLbl="parChTrans1D4" presStyleIdx="1" presStyleCnt="5"/>
      <dgm:spPr/>
    </dgm:pt>
    <dgm:pt modelId="{04667485-C5B1-4411-8040-74F77CF934FC}" type="pres">
      <dgm:prSet presAssocID="{70653E6E-911C-4A80-A281-898D1E2A0E7B}" presName="hierRoot2" presStyleCnt="0">
        <dgm:presLayoutVars>
          <dgm:hierBranch val="init"/>
        </dgm:presLayoutVars>
      </dgm:prSet>
      <dgm:spPr/>
    </dgm:pt>
    <dgm:pt modelId="{B35458EF-D2DC-4E63-8AA6-9B019416765A}" type="pres">
      <dgm:prSet presAssocID="{70653E6E-911C-4A80-A281-898D1E2A0E7B}" presName="rootComposite" presStyleCnt="0"/>
      <dgm:spPr/>
    </dgm:pt>
    <dgm:pt modelId="{236794B5-3475-4BA2-8251-7BD9101CC072}" type="pres">
      <dgm:prSet presAssocID="{70653E6E-911C-4A80-A281-898D1E2A0E7B}" presName="rootText" presStyleLbl="node4" presStyleIdx="1" presStyleCnt="5" custScaleX="123827" custScaleY="62281" custLinFactX="-11000" custLinFactNeighborX="-100000" custLinFactNeighborY="-11460">
        <dgm:presLayoutVars>
          <dgm:chPref val="3"/>
        </dgm:presLayoutVars>
      </dgm:prSet>
      <dgm:spPr>
        <a:prstGeom prst="roundRect">
          <a:avLst/>
        </a:prstGeom>
      </dgm:spPr>
    </dgm:pt>
    <dgm:pt modelId="{5C4D6FC3-49A9-4B86-8D7A-6BC2DADD9D7A}" type="pres">
      <dgm:prSet presAssocID="{70653E6E-911C-4A80-A281-898D1E2A0E7B}" presName="rootConnector" presStyleLbl="node4" presStyleIdx="1" presStyleCnt="5"/>
      <dgm:spPr/>
    </dgm:pt>
    <dgm:pt modelId="{268D914E-C71E-4317-B1E6-3F174772E0B4}" type="pres">
      <dgm:prSet presAssocID="{70653E6E-911C-4A80-A281-898D1E2A0E7B}" presName="hierChild4" presStyleCnt="0"/>
      <dgm:spPr/>
    </dgm:pt>
    <dgm:pt modelId="{6BF0A19D-A4E1-43E7-86F2-95DD81D13A17}" type="pres">
      <dgm:prSet presAssocID="{70653E6E-911C-4A80-A281-898D1E2A0E7B}" presName="hierChild5" presStyleCnt="0"/>
      <dgm:spPr/>
    </dgm:pt>
    <dgm:pt modelId="{115FED3D-A3B5-466C-91D3-F730FB6B5ED3}" type="pres">
      <dgm:prSet presAssocID="{AA4E93F4-9F67-4509-A0C7-02D2A0C19578}" presName="hierChild5" presStyleCnt="0"/>
      <dgm:spPr/>
    </dgm:pt>
    <dgm:pt modelId="{D23A8041-EA39-44B0-9C93-A7CDDC8E1D78}" type="pres">
      <dgm:prSet presAssocID="{599AFB15-4A97-44FC-8377-679BF204F556}" presName="Name37" presStyleLbl="parChTrans1D3" presStyleIdx="1" presStyleCnt="2"/>
      <dgm:spPr/>
    </dgm:pt>
    <dgm:pt modelId="{EF68FD8A-B467-4D66-AB28-75FE0C2933AB}" type="pres">
      <dgm:prSet presAssocID="{8A7235A1-40B7-46AB-8337-B00ECD6DCF25}" presName="hierRoot2" presStyleCnt="0">
        <dgm:presLayoutVars>
          <dgm:hierBranch val="init"/>
        </dgm:presLayoutVars>
      </dgm:prSet>
      <dgm:spPr/>
    </dgm:pt>
    <dgm:pt modelId="{59362CD9-EDC1-42B9-B5DB-B1FA5B255863}" type="pres">
      <dgm:prSet presAssocID="{8A7235A1-40B7-46AB-8337-B00ECD6DCF25}" presName="rootComposite" presStyleCnt="0"/>
      <dgm:spPr/>
    </dgm:pt>
    <dgm:pt modelId="{07B67A20-0F16-4BC2-B92C-C88C55E07D86}" type="pres">
      <dgm:prSet presAssocID="{8A7235A1-40B7-46AB-8337-B00ECD6DCF25}" presName="rootText" presStyleLbl="node3" presStyleIdx="1" presStyleCnt="2" custScaleX="97207" custScaleY="195207" custLinFactNeighborX="-4410" custLinFactNeighborY="-38200">
        <dgm:presLayoutVars>
          <dgm:chPref val="3"/>
        </dgm:presLayoutVars>
      </dgm:prSet>
      <dgm:spPr>
        <a:prstGeom prst="flowChartConnector">
          <a:avLst/>
        </a:prstGeom>
      </dgm:spPr>
    </dgm:pt>
    <dgm:pt modelId="{B22FCDCA-F5E5-4DAF-B6E2-F931FD182E8A}" type="pres">
      <dgm:prSet presAssocID="{8A7235A1-40B7-46AB-8337-B00ECD6DCF25}" presName="rootConnector" presStyleLbl="node3" presStyleIdx="1" presStyleCnt="2"/>
      <dgm:spPr/>
    </dgm:pt>
    <dgm:pt modelId="{E6A2033D-74A0-4533-9B5D-8CC97521E112}" type="pres">
      <dgm:prSet presAssocID="{8A7235A1-40B7-46AB-8337-B00ECD6DCF25}" presName="hierChild4" presStyleCnt="0"/>
      <dgm:spPr/>
    </dgm:pt>
    <dgm:pt modelId="{F0B23F3B-7693-42D7-8750-3F8C03FAAA9E}" type="pres">
      <dgm:prSet presAssocID="{4449F025-8013-4F8A-BEB3-E8140EDE7FFE}" presName="Name37" presStyleLbl="parChTrans1D4" presStyleIdx="2" presStyleCnt="5"/>
      <dgm:spPr/>
    </dgm:pt>
    <dgm:pt modelId="{594BCFAE-40FC-428F-A538-7EFCEA91CA74}" type="pres">
      <dgm:prSet presAssocID="{63A5E826-4426-4151-B746-C763D9FB1954}" presName="hierRoot2" presStyleCnt="0">
        <dgm:presLayoutVars>
          <dgm:hierBranch val="init"/>
        </dgm:presLayoutVars>
      </dgm:prSet>
      <dgm:spPr/>
    </dgm:pt>
    <dgm:pt modelId="{FE010D41-8572-4FF2-9DB0-07A271BEDC4F}" type="pres">
      <dgm:prSet presAssocID="{63A5E826-4426-4151-B746-C763D9FB1954}" presName="rootComposite" presStyleCnt="0"/>
      <dgm:spPr/>
    </dgm:pt>
    <dgm:pt modelId="{072250DD-C265-4E40-9EAB-FFF8E15C938D}" type="pres">
      <dgm:prSet presAssocID="{63A5E826-4426-4151-B746-C763D9FB1954}" presName="rootText" presStyleLbl="node4" presStyleIdx="2" presStyleCnt="5" custScaleX="95846" custScaleY="191693" custLinFactNeighborX="17151" custLinFactNeighborY="-30846">
        <dgm:presLayoutVars>
          <dgm:chPref val="3"/>
        </dgm:presLayoutVars>
      </dgm:prSet>
      <dgm:spPr>
        <a:prstGeom prst="ellipse">
          <a:avLst/>
        </a:prstGeom>
      </dgm:spPr>
    </dgm:pt>
    <dgm:pt modelId="{65C80EC0-DBAD-4530-94C6-45D974D0C498}" type="pres">
      <dgm:prSet presAssocID="{63A5E826-4426-4151-B746-C763D9FB1954}" presName="rootConnector" presStyleLbl="node4" presStyleIdx="2" presStyleCnt="5"/>
      <dgm:spPr/>
    </dgm:pt>
    <dgm:pt modelId="{AA454079-2AB6-40DC-B5EA-E91A21910C2A}" type="pres">
      <dgm:prSet presAssocID="{63A5E826-4426-4151-B746-C763D9FB1954}" presName="hierChild4" presStyleCnt="0"/>
      <dgm:spPr/>
    </dgm:pt>
    <dgm:pt modelId="{663EBA88-12FC-4694-B78B-F704C41740F9}" type="pres">
      <dgm:prSet presAssocID="{63A5E826-4426-4151-B746-C763D9FB1954}" presName="hierChild5" presStyleCnt="0"/>
      <dgm:spPr/>
    </dgm:pt>
    <dgm:pt modelId="{B9FA95A0-B2D6-4EC2-A2EF-FF8FE1BB0DD5}" type="pres">
      <dgm:prSet presAssocID="{64E4F5DC-1E38-4B5B-B7C0-50F53EB82340}" presName="Name37" presStyleLbl="parChTrans1D4" presStyleIdx="3" presStyleCnt="5"/>
      <dgm:spPr/>
    </dgm:pt>
    <dgm:pt modelId="{505BC6BE-5325-4C61-9C7F-14F2E355821B}" type="pres">
      <dgm:prSet presAssocID="{9DD3EDF0-E0B1-4649-81E0-014CE19FEBF5}" presName="hierRoot2" presStyleCnt="0">
        <dgm:presLayoutVars>
          <dgm:hierBranch val="init"/>
        </dgm:presLayoutVars>
      </dgm:prSet>
      <dgm:spPr/>
    </dgm:pt>
    <dgm:pt modelId="{00D2AEB3-CC37-4BE8-9882-A4F9A69E163E}" type="pres">
      <dgm:prSet presAssocID="{9DD3EDF0-E0B1-4649-81E0-014CE19FEBF5}" presName="rootComposite" presStyleCnt="0"/>
      <dgm:spPr/>
    </dgm:pt>
    <dgm:pt modelId="{3F0EFD15-8BBF-4C4E-8E20-9657FD4C85D9}" type="pres">
      <dgm:prSet presAssocID="{9DD3EDF0-E0B1-4649-81E0-014CE19FEBF5}" presName="rootText" presStyleLbl="node4" presStyleIdx="3" presStyleCnt="5" custAng="5400000" custScaleX="95846" custScaleY="191693" custLinFactY="100000" custLinFactNeighborX="26522" custLinFactNeighborY="121474">
        <dgm:presLayoutVars>
          <dgm:chPref val="3"/>
        </dgm:presLayoutVars>
      </dgm:prSet>
      <dgm:spPr>
        <a:prstGeom prst="ellipse">
          <a:avLst/>
        </a:prstGeom>
      </dgm:spPr>
    </dgm:pt>
    <dgm:pt modelId="{1EA9DA20-091C-40A4-A5DE-4A5C028BF08B}" type="pres">
      <dgm:prSet presAssocID="{9DD3EDF0-E0B1-4649-81E0-014CE19FEBF5}" presName="rootConnector" presStyleLbl="node4" presStyleIdx="3" presStyleCnt="5"/>
      <dgm:spPr/>
    </dgm:pt>
    <dgm:pt modelId="{77AC14EB-2D44-4BF3-B2AF-965527C8985C}" type="pres">
      <dgm:prSet presAssocID="{9DD3EDF0-E0B1-4649-81E0-014CE19FEBF5}" presName="hierChild4" presStyleCnt="0"/>
      <dgm:spPr/>
    </dgm:pt>
    <dgm:pt modelId="{B12BA4ED-8F32-477E-B65C-FE8F50509A69}" type="pres">
      <dgm:prSet presAssocID="{9DD3EDF0-E0B1-4649-81E0-014CE19FEBF5}" presName="hierChild5" presStyleCnt="0"/>
      <dgm:spPr/>
    </dgm:pt>
    <dgm:pt modelId="{3AF0AEED-E55E-47FA-8FD8-A0DEBC407734}" type="pres">
      <dgm:prSet presAssocID="{00508A8F-7967-4E43-A636-545D66630F52}" presName="Name37" presStyleLbl="parChTrans1D4" presStyleIdx="4" presStyleCnt="5"/>
      <dgm:spPr/>
    </dgm:pt>
    <dgm:pt modelId="{D0ADD19D-41F2-4D90-8479-4216E8B4F6BD}" type="pres">
      <dgm:prSet presAssocID="{8CC7EFCF-2FBB-48A0-90B0-669498A47D7C}" presName="hierRoot2" presStyleCnt="0">
        <dgm:presLayoutVars>
          <dgm:hierBranch val="init"/>
        </dgm:presLayoutVars>
      </dgm:prSet>
      <dgm:spPr/>
    </dgm:pt>
    <dgm:pt modelId="{7AC9BB3C-0B22-48FE-839E-5A6BA4352123}" type="pres">
      <dgm:prSet presAssocID="{8CC7EFCF-2FBB-48A0-90B0-669498A47D7C}" presName="rootComposite" presStyleCnt="0"/>
      <dgm:spPr/>
    </dgm:pt>
    <dgm:pt modelId="{8636B2D4-48FE-4C92-A3F9-F7CAC1AB6896}" type="pres">
      <dgm:prSet presAssocID="{8CC7EFCF-2FBB-48A0-90B0-669498A47D7C}" presName="rootText" presStyleLbl="node4" presStyleIdx="4" presStyleCnt="5" custScaleX="95697" custScaleY="191544" custLinFactY="-100000" custLinFactNeighborX="22793" custLinFactNeighborY="-154316">
        <dgm:presLayoutVars>
          <dgm:chPref val="3"/>
        </dgm:presLayoutVars>
      </dgm:prSet>
      <dgm:spPr>
        <a:prstGeom prst="ellipse">
          <a:avLst/>
        </a:prstGeom>
      </dgm:spPr>
    </dgm:pt>
    <dgm:pt modelId="{122EE19B-C09D-41DF-AB97-EFC73A1599C4}" type="pres">
      <dgm:prSet presAssocID="{8CC7EFCF-2FBB-48A0-90B0-669498A47D7C}" presName="rootConnector" presStyleLbl="node4" presStyleIdx="4" presStyleCnt="5"/>
      <dgm:spPr/>
    </dgm:pt>
    <dgm:pt modelId="{7246E231-605E-4432-AE00-00317DF5ED28}" type="pres">
      <dgm:prSet presAssocID="{8CC7EFCF-2FBB-48A0-90B0-669498A47D7C}" presName="hierChild4" presStyleCnt="0"/>
      <dgm:spPr/>
    </dgm:pt>
    <dgm:pt modelId="{0D9D7B40-AE19-4820-8003-C97B49C69F3B}" type="pres">
      <dgm:prSet presAssocID="{8CC7EFCF-2FBB-48A0-90B0-669498A47D7C}" presName="hierChild5" presStyleCnt="0"/>
      <dgm:spPr/>
    </dgm:pt>
    <dgm:pt modelId="{321D3346-524D-4397-8AAB-7D93DEAE732F}" type="pres">
      <dgm:prSet presAssocID="{8A7235A1-40B7-46AB-8337-B00ECD6DCF25}" presName="hierChild5" presStyleCnt="0"/>
      <dgm:spPr/>
    </dgm:pt>
    <dgm:pt modelId="{6BE23FEF-377A-445C-943B-C60189BCFB0E}" type="pres">
      <dgm:prSet presAssocID="{FF8E4823-FF57-401C-B70B-09B8D3895854}" presName="hierChild7" presStyleCnt="0"/>
      <dgm:spPr/>
    </dgm:pt>
  </dgm:ptLst>
  <dgm:cxnLst>
    <dgm:cxn modelId="{602B2E04-2CCD-4ABE-A261-CBD69FF06603}" type="presOf" srcId="{FB030C29-35AA-4ED6-945A-D95301AE1BEE}" destId="{B9177A13-D7F7-4FAE-9468-0EDF97A443E9}" srcOrd="0" destOrd="0" presId="urn:microsoft.com/office/officeart/2005/8/layout/orgChart1"/>
    <dgm:cxn modelId="{6934120D-FD4F-4B3C-8190-8728A437375F}" type="presOf" srcId="{722033B2-2216-4C5F-8A77-A3441F1BF0BB}" destId="{8DC8C2C5-25B6-47D0-AEE9-AE119ECE61B3}" srcOrd="0" destOrd="0" presId="urn:microsoft.com/office/officeart/2005/8/layout/orgChart1"/>
    <dgm:cxn modelId="{A7DAAD10-0BF0-4938-AF78-D5E266469A5C}" type="presOf" srcId="{70653E6E-911C-4A80-A281-898D1E2A0E7B}" destId="{5C4D6FC3-49A9-4B86-8D7A-6BC2DADD9D7A}" srcOrd="1" destOrd="0" presId="urn:microsoft.com/office/officeart/2005/8/layout/orgChart1"/>
    <dgm:cxn modelId="{EFDE0D15-72C7-4B25-9859-427B08FE47B8}" type="presOf" srcId="{63A5E826-4426-4151-B746-C763D9FB1954}" destId="{65C80EC0-DBAD-4530-94C6-45D974D0C498}" srcOrd="1" destOrd="0" presId="urn:microsoft.com/office/officeart/2005/8/layout/orgChart1"/>
    <dgm:cxn modelId="{A5FDD516-D462-4D13-B10F-EEF7DA580AF5}" srcId="{8A7235A1-40B7-46AB-8337-B00ECD6DCF25}" destId="{8CC7EFCF-2FBB-48A0-90B0-669498A47D7C}" srcOrd="2" destOrd="0" parTransId="{00508A8F-7967-4E43-A636-545D66630F52}" sibTransId="{B6220863-2B9E-4707-A392-444F9FCF28E6}"/>
    <dgm:cxn modelId="{7D6D022B-3AEC-421C-BD6C-0F8210D548FD}" srcId="{FF8E4823-FF57-401C-B70B-09B8D3895854}" destId="{AA4E93F4-9F67-4509-A0C7-02D2A0C19578}" srcOrd="0" destOrd="0" parTransId="{722033B2-2216-4C5F-8A77-A3441F1BF0BB}" sibTransId="{C3C36614-E729-4B3D-BF38-4A7EA95DAAC8}"/>
    <dgm:cxn modelId="{BCE62C38-64EC-4014-8CDA-1DDF07D1128E}" type="presOf" srcId="{AA4E93F4-9F67-4509-A0C7-02D2A0C19578}" destId="{511136B9-436D-484D-8D9D-1EB931654370}" srcOrd="1" destOrd="0" presId="urn:microsoft.com/office/officeart/2005/8/layout/orgChart1"/>
    <dgm:cxn modelId="{6904415D-203B-41B6-986D-C3FCC674EA71}" type="presOf" srcId="{8CC7EFCF-2FBB-48A0-90B0-669498A47D7C}" destId="{8636B2D4-48FE-4C92-A3F9-F7CAC1AB6896}" srcOrd="0" destOrd="0" presId="urn:microsoft.com/office/officeart/2005/8/layout/orgChart1"/>
    <dgm:cxn modelId="{23C77062-CEC1-466E-B038-87F9FB342C4B}" type="presOf" srcId="{AA4E93F4-9F67-4509-A0C7-02D2A0C19578}" destId="{3CE87588-0AA8-46D2-AE5E-56D517D7D86E}" srcOrd="0" destOrd="0" presId="urn:microsoft.com/office/officeart/2005/8/layout/orgChart1"/>
    <dgm:cxn modelId="{C232F863-6D80-43A3-82E8-F4205941DCD7}" type="presOf" srcId="{64E4F5DC-1E38-4B5B-B7C0-50F53EB82340}" destId="{B9FA95A0-B2D6-4EC2-A2EF-FF8FE1BB0DD5}" srcOrd="0" destOrd="0" presId="urn:microsoft.com/office/officeart/2005/8/layout/orgChart1"/>
    <dgm:cxn modelId="{9E3E2B45-7F8F-4D3B-AEDE-960ABC98813F}" type="presOf" srcId="{222ADE5D-5072-4FA9-9245-296CA4E415BE}" destId="{5E23B3FE-DC65-4C39-943D-E22AD529D1E1}" srcOrd="0" destOrd="0" presId="urn:microsoft.com/office/officeart/2005/8/layout/orgChart1"/>
    <dgm:cxn modelId="{E301A867-A02A-49E8-AF01-A8B9DC9AA824}" type="presOf" srcId="{9238BA78-FA7D-4FD4-B4C1-7B70A48F0DE5}" destId="{7697F821-4DDF-4B68-BDA6-861D5C650C81}" srcOrd="0" destOrd="0" presId="urn:microsoft.com/office/officeart/2005/8/layout/orgChart1"/>
    <dgm:cxn modelId="{2E3FE46A-8DBF-4B59-863C-C06E3A48C7D7}" srcId="{8A7235A1-40B7-46AB-8337-B00ECD6DCF25}" destId="{63A5E826-4426-4151-B746-C763D9FB1954}" srcOrd="0" destOrd="0" parTransId="{4449F025-8013-4F8A-BEB3-E8140EDE7FFE}" sibTransId="{3D30E5C2-8F49-4B02-A124-5F1B67580AE4}"/>
    <dgm:cxn modelId="{8404026C-D623-428F-8EB1-4B3C793C9F6F}" srcId="{AA4E93F4-9F67-4509-A0C7-02D2A0C19578}" destId="{70653E6E-911C-4A80-A281-898D1E2A0E7B}" srcOrd="1" destOrd="0" parTransId="{FB030C29-35AA-4ED6-945A-D95301AE1BEE}" sibTransId="{3145DE8F-2C41-4A85-8677-8393F39902F6}"/>
    <dgm:cxn modelId="{FB864B74-8F5E-435D-97B1-FBEBFD2EC037}" type="presOf" srcId="{9DD3EDF0-E0B1-4649-81E0-014CE19FEBF5}" destId="{3F0EFD15-8BBF-4C4E-8E20-9657FD4C85D9}" srcOrd="0" destOrd="0" presId="urn:microsoft.com/office/officeart/2005/8/layout/orgChart1"/>
    <dgm:cxn modelId="{63847E54-2B2A-49C9-9123-8FB96371E5D2}" type="presOf" srcId="{FF8E4823-FF57-401C-B70B-09B8D3895854}" destId="{840CED81-DBC5-47CB-BEDD-ED0C668063CA}" srcOrd="0" destOrd="0" presId="urn:microsoft.com/office/officeart/2005/8/layout/orgChart1"/>
    <dgm:cxn modelId="{3ABC8257-EB6D-4D50-894A-4D507D8446BD}" type="presOf" srcId="{FDDEC977-1D58-4E9C-8143-0BE795EA15B8}" destId="{87186AD7-8EE0-4DDE-885A-BFD17FF13F65}" srcOrd="0" destOrd="0" presId="urn:microsoft.com/office/officeart/2005/8/layout/orgChart1"/>
    <dgm:cxn modelId="{61A37359-C486-4B4B-86B7-C9CFA9225108}" type="presOf" srcId="{C023D455-EBDF-414F-9718-B3FB9AAB29C5}" destId="{F829C929-144C-49FB-A203-A2A89ECEFBE7}" srcOrd="0" destOrd="0" presId="urn:microsoft.com/office/officeart/2005/8/layout/orgChart1"/>
    <dgm:cxn modelId="{CCDE8B84-6FD0-4DF5-A8DA-C9E806F6AE9F}" type="presOf" srcId="{0D7417AA-6E97-4627-AFC8-06E262D9BBB5}" destId="{E31274B0-E92B-436C-9F85-D688E8217B09}" srcOrd="0" destOrd="0" presId="urn:microsoft.com/office/officeart/2005/8/layout/orgChart1"/>
    <dgm:cxn modelId="{36A3B984-D451-49FB-9434-92B44F90EA77}" type="presOf" srcId="{FDDEC977-1D58-4E9C-8143-0BE795EA15B8}" destId="{60B5FA21-2639-4BBC-9272-7D461444F433}" srcOrd="1" destOrd="0" presId="urn:microsoft.com/office/officeart/2005/8/layout/orgChart1"/>
    <dgm:cxn modelId="{DCEAD784-3845-4E70-B161-EF4E14978AC4}" type="presOf" srcId="{8A7235A1-40B7-46AB-8337-B00ECD6DCF25}" destId="{07B67A20-0F16-4BC2-B92C-C88C55E07D86}" srcOrd="0" destOrd="0" presId="urn:microsoft.com/office/officeart/2005/8/layout/orgChart1"/>
    <dgm:cxn modelId="{B03F608E-5D83-4537-A3D5-61603A3A89AA}" srcId="{9238BA78-FA7D-4FD4-B4C1-7B70A48F0DE5}" destId="{C023D455-EBDF-414F-9718-B3FB9AAB29C5}" srcOrd="0" destOrd="0" parTransId="{5F3DBC26-96D8-4B73-A63A-80637326EC72}" sibTransId="{53467271-9CCC-45AE-A559-E33C47F8A210}"/>
    <dgm:cxn modelId="{81968D90-C955-4764-BFDA-F8043509B5E9}" srcId="{C023D455-EBDF-414F-9718-B3FB9AAB29C5}" destId="{FF8E4823-FF57-401C-B70B-09B8D3895854}" srcOrd="0" destOrd="0" parTransId="{222ADE5D-5072-4FA9-9245-296CA4E415BE}" sibTransId="{81A0A6F3-4EBF-4BBE-A3D1-8214EF7E90BF}"/>
    <dgm:cxn modelId="{0291E891-32A6-4009-95EF-C60C388A2A49}" type="presOf" srcId="{FF8E4823-FF57-401C-B70B-09B8D3895854}" destId="{3698D582-5E0D-48F6-9F8D-DB2CB18FB285}" srcOrd="1" destOrd="0" presId="urn:microsoft.com/office/officeart/2005/8/layout/orgChart1"/>
    <dgm:cxn modelId="{2CBC0598-626C-4D86-9DF8-049373FF0C03}" type="presOf" srcId="{8CC7EFCF-2FBB-48A0-90B0-669498A47D7C}" destId="{122EE19B-C09D-41DF-AB97-EFC73A1599C4}" srcOrd="1" destOrd="0" presId="urn:microsoft.com/office/officeart/2005/8/layout/orgChart1"/>
    <dgm:cxn modelId="{4DB5409E-6AEF-4089-B5A3-10BC0C15BC24}" srcId="{FF8E4823-FF57-401C-B70B-09B8D3895854}" destId="{8A7235A1-40B7-46AB-8337-B00ECD6DCF25}" srcOrd="1" destOrd="0" parTransId="{599AFB15-4A97-44FC-8377-679BF204F556}" sibTransId="{76FD1F5B-29A5-41E2-A689-B727C19133CE}"/>
    <dgm:cxn modelId="{E4B951A0-9E7D-4812-9808-49CCFFC1BC1D}" type="presOf" srcId="{70653E6E-911C-4A80-A281-898D1E2A0E7B}" destId="{236794B5-3475-4BA2-8251-7BD9101CC072}" srcOrd="0" destOrd="0" presId="urn:microsoft.com/office/officeart/2005/8/layout/orgChart1"/>
    <dgm:cxn modelId="{0743EDA1-A29C-4380-B1FD-335D861CBEA4}" type="presOf" srcId="{9DD3EDF0-E0B1-4649-81E0-014CE19FEBF5}" destId="{1EA9DA20-091C-40A4-A5DE-4A5C028BF08B}" srcOrd="1" destOrd="0" presId="urn:microsoft.com/office/officeart/2005/8/layout/orgChart1"/>
    <dgm:cxn modelId="{EA7362A6-F208-4C3F-BD75-EF5E3C0F7F71}" type="presOf" srcId="{C023D455-EBDF-414F-9718-B3FB9AAB29C5}" destId="{12F835FA-9828-4FEA-9A52-C728F40E4C09}" srcOrd="1" destOrd="0" presId="urn:microsoft.com/office/officeart/2005/8/layout/orgChart1"/>
    <dgm:cxn modelId="{453412A8-4533-4760-B3F8-43C42F60ABDC}" type="presOf" srcId="{63A5E826-4426-4151-B746-C763D9FB1954}" destId="{072250DD-C265-4E40-9EAB-FFF8E15C938D}" srcOrd="0" destOrd="0" presId="urn:microsoft.com/office/officeart/2005/8/layout/orgChart1"/>
    <dgm:cxn modelId="{F42813BF-7345-4776-AB25-1221CF8EF1D1}" type="presOf" srcId="{00508A8F-7967-4E43-A636-545D66630F52}" destId="{3AF0AEED-E55E-47FA-8FD8-A0DEBC407734}" srcOrd="0" destOrd="0" presId="urn:microsoft.com/office/officeart/2005/8/layout/orgChart1"/>
    <dgm:cxn modelId="{216C39C1-0908-4E29-A551-E65DBDFEFC27}" srcId="{8A7235A1-40B7-46AB-8337-B00ECD6DCF25}" destId="{9DD3EDF0-E0B1-4649-81E0-014CE19FEBF5}" srcOrd="1" destOrd="0" parTransId="{64E4F5DC-1E38-4B5B-B7C0-50F53EB82340}" sibTransId="{6631CCC7-2DD1-40CA-9483-278423EE909D}"/>
    <dgm:cxn modelId="{F049D3CA-6A88-454A-9005-262E5F39AB30}" srcId="{AA4E93F4-9F67-4509-A0C7-02D2A0C19578}" destId="{FDDEC977-1D58-4E9C-8143-0BE795EA15B8}" srcOrd="0" destOrd="0" parTransId="{0D7417AA-6E97-4627-AFC8-06E262D9BBB5}" sibTransId="{DD9AA08B-33D9-455D-9D83-F2F67F4C7E53}"/>
    <dgm:cxn modelId="{0A1758CF-49D2-4F29-BF8B-0B9F2EDEEC91}" type="presOf" srcId="{599AFB15-4A97-44FC-8377-679BF204F556}" destId="{D23A8041-EA39-44B0-9C93-A7CDDC8E1D78}" srcOrd="0" destOrd="0" presId="urn:microsoft.com/office/officeart/2005/8/layout/orgChart1"/>
    <dgm:cxn modelId="{F4C23CD0-073F-4CF3-B5B7-01AFDB621DF6}" type="presOf" srcId="{8A7235A1-40B7-46AB-8337-B00ECD6DCF25}" destId="{B22FCDCA-F5E5-4DAF-B6E2-F931FD182E8A}" srcOrd="1" destOrd="0" presId="urn:microsoft.com/office/officeart/2005/8/layout/orgChart1"/>
    <dgm:cxn modelId="{42DCF5FD-E083-4AE8-BDDE-B30F3DE18DCE}" type="presOf" srcId="{4449F025-8013-4F8A-BEB3-E8140EDE7FFE}" destId="{F0B23F3B-7693-42D7-8750-3F8C03FAAA9E}" srcOrd="0" destOrd="0" presId="urn:microsoft.com/office/officeart/2005/8/layout/orgChart1"/>
    <dgm:cxn modelId="{1B106354-A816-4C29-AA1D-E05939ABFF7F}" type="presParOf" srcId="{7697F821-4DDF-4B68-BDA6-861D5C650C81}" destId="{E76BC3D2-32F9-47AB-AD34-2C0B491C6F9E}" srcOrd="0" destOrd="0" presId="urn:microsoft.com/office/officeart/2005/8/layout/orgChart1"/>
    <dgm:cxn modelId="{0DCEA867-62BC-423E-BF6F-2894FFCC5EB7}" type="presParOf" srcId="{E76BC3D2-32F9-47AB-AD34-2C0B491C6F9E}" destId="{6706FDAC-DE85-47EA-95F0-EB2E4E07D08A}" srcOrd="0" destOrd="0" presId="urn:microsoft.com/office/officeart/2005/8/layout/orgChart1"/>
    <dgm:cxn modelId="{A92BB2F1-6575-493C-A0A9-DD5B71A97B09}" type="presParOf" srcId="{6706FDAC-DE85-47EA-95F0-EB2E4E07D08A}" destId="{F829C929-144C-49FB-A203-A2A89ECEFBE7}" srcOrd="0" destOrd="0" presId="urn:microsoft.com/office/officeart/2005/8/layout/orgChart1"/>
    <dgm:cxn modelId="{E881E214-A27D-460D-B9F6-2DC4AFB1F303}" type="presParOf" srcId="{6706FDAC-DE85-47EA-95F0-EB2E4E07D08A}" destId="{12F835FA-9828-4FEA-9A52-C728F40E4C09}" srcOrd="1" destOrd="0" presId="urn:microsoft.com/office/officeart/2005/8/layout/orgChart1"/>
    <dgm:cxn modelId="{6354FDE2-0DC7-4E54-B021-E1669CB928C6}" type="presParOf" srcId="{E76BC3D2-32F9-47AB-AD34-2C0B491C6F9E}" destId="{40F6B9BF-5B55-4FA1-9E84-D57ADD986FEA}" srcOrd="1" destOrd="0" presId="urn:microsoft.com/office/officeart/2005/8/layout/orgChart1"/>
    <dgm:cxn modelId="{33E996BE-2564-4B71-8F0E-A37F0136EBA7}" type="presParOf" srcId="{E76BC3D2-32F9-47AB-AD34-2C0B491C6F9E}" destId="{06031AA1-E3EE-4E3F-8BE2-CF0640CCB749}" srcOrd="2" destOrd="0" presId="urn:microsoft.com/office/officeart/2005/8/layout/orgChart1"/>
    <dgm:cxn modelId="{855C1B8F-CA90-45F0-9651-08B3607CF8C3}" type="presParOf" srcId="{06031AA1-E3EE-4E3F-8BE2-CF0640CCB749}" destId="{5E23B3FE-DC65-4C39-943D-E22AD529D1E1}" srcOrd="0" destOrd="0" presId="urn:microsoft.com/office/officeart/2005/8/layout/orgChart1"/>
    <dgm:cxn modelId="{618B1011-81F3-4025-90B6-3306520A4AFE}" type="presParOf" srcId="{06031AA1-E3EE-4E3F-8BE2-CF0640CCB749}" destId="{4BD9B8DC-1496-4B72-A775-E046DF90D285}" srcOrd="1" destOrd="0" presId="urn:microsoft.com/office/officeart/2005/8/layout/orgChart1"/>
    <dgm:cxn modelId="{1017C4BA-64EE-41B5-953B-1A7008755079}" type="presParOf" srcId="{4BD9B8DC-1496-4B72-A775-E046DF90D285}" destId="{D94E7EE5-35A6-47B8-AA54-E54090F24C4C}" srcOrd="0" destOrd="0" presId="urn:microsoft.com/office/officeart/2005/8/layout/orgChart1"/>
    <dgm:cxn modelId="{694DD2E4-166D-4F24-BD2B-063003C656B2}" type="presParOf" srcId="{D94E7EE5-35A6-47B8-AA54-E54090F24C4C}" destId="{840CED81-DBC5-47CB-BEDD-ED0C668063CA}" srcOrd="0" destOrd="0" presId="urn:microsoft.com/office/officeart/2005/8/layout/orgChart1"/>
    <dgm:cxn modelId="{A2F8D9A7-342D-436D-B826-3C58A4843C50}" type="presParOf" srcId="{D94E7EE5-35A6-47B8-AA54-E54090F24C4C}" destId="{3698D582-5E0D-48F6-9F8D-DB2CB18FB285}" srcOrd="1" destOrd="0" presId="urn:microsoft.com/office/officeart/2005/8/layout/orgChart1"/>
    <dgm:cxn modelId="{9B9A82BC-5B38-4AEB-8E12-2C7CCA9D0F8B}" type="presParOf" srcId="{4BD9B8DC-1496-4B72-A775-E046DF90D285}" destId="{CC2D4A8E-0F4C-457B-8969-1BDD77F48B34}" srcOrd="1" destOrd="0" presId="urn:microsoft.com/office/officeart/2005/8/layout/orgChart1"/>
    <dgm:cxn modelId="{9ECC4694-814E-48AB-A694-2971EA592E6A}" type="presParOf" srcId="{CC2D4A8E-0F4C-457B-8969-1BDD77F48B34}" destId="{8DC8C2C5-25B6-47D0-AEE9-AE119ECE61B3}" srcOrd="0" destOrd="0" presId="urn:microsoft.com/office/officeart/2005/8/layout/orgChart1"/>
    <dgm:cxn modelId="{E715C5F9-5A81-4146-9A1F-D4D075468CF2}" type="presParOf" srcId="{CC2D4A8E-0F4C-457B-8969-1BDD77F48B34}" destId="{2F66B811-593A-4364-A292-6DC4378A0CF3}" srcOrd="1" destOrd="0" presId="urn:microsoft.com/office/officeart/2005/8/layout/orgChart1"/>
    <dgm:cxn modelId="{C9591383-00D3-4FAB-8A98-DA8C05866325}" type="presParOf" srcId="{2F66B811-593A-4364-A292-6DC4378A0CF3}" destId="{DBAFBAB8-070F-4E4A-BD4D-A29E2FCC32ED}" srcOrd="0" destOrd="0" presId="urn:microsoft.com/office/officeart/2005/8/layout/orgChart1"/>
    <dgm:cxn modelId="{4D143190-2446-4E77-821A-C043C715CFD7}" type="presParOf" srcId="{DBAFBAB8-070F-4E4A-BD4D-A29E2FCC32ED}" destId="{3CE87588-0AA8-46D2-AE5E-56D517D7D86E}" srcOrd="0" destOrd="0" presId="urn:microsoft.com/office/officeart/2005/8/layout/orgChart1"/>
    <dgm:cxn modelId="{33B49001-56C7-48B0-B058-06D771623471}" type="presParOf" srcId="{DBAFBAB8-070F-4E4A-BD4D-A29E2FCC32ED}" destId="{511136B9-436D-484D-8D9D-1EB931654370}" srcOrd="1" destOrd="0" presId="urn:microsoft.com/office/officeart/2005/8/layout/orgChart1"/>
    <dgm:cxn modelId="{664EA6CD-C04C-4998-A082-803B81469689}" type="presParOf" srcId="{2F66B811-593A-4364-A292-6DC4378A0CF3}" destId="{17E660EB-AFC4-4518-B2A5-1313DBB82362}" srcOrd="1" destOrd="0" presId="urn:microsoft.com/office/officeart/2005/8/layout/orgChart1"/>
    <dgm:cxn modelId="{A6AB4017-98C0-4BD9-A878-AD439C4DFBE8}" type="presParOf" srcId="{17E660EB-AFC4-4518-B2A5-1313DBB82362}" destId="{E31274B0-E92B-436C-9F85-D688E8217B09}" srcOrd="0" destOrd="0" presId="urn:microsoft.com/office/officeart/2005/8/layout/orgChart1"/>
    <dgm:cxn modelId="{F87D7692-2C12-43C4-AA3A-24910971D109}" type="presParOf" srcId="{17E660EB-AFC4-4518-B2A5-1313DBB82362}" destId="{7E42C057-6C77-41C0-B93D-04FE4452BFC4}" srcOrd="1" destOrd="0" presId="urn:microsoft.com/office/officeart/2005/8/layout/orgChart1"/>
    <dgm:cxn modelId="{E5B2C434-A0E7-4403-88B6-13A536CCF5EF}" type="presParOf" srcId="{7E42C057-6C77-41C0-B93D-04FE4452BFC4}" destId="{58596F70-8DC8-42E6-9D7D-1CA4A5678ED0}" srcOrd="0" destOrd="0" presId="urn:microsoft.com/office/officeart/2005/8/layout/orgChart1"/>
    <dgm:cxn modelId="{19345A6A-86B9-48A8-96E0-31D676C90190}" type="presParOf" srcId="{58596F70-8DC8-42E6-9D7D-1CA4A5678ED0}" destId="{87186AD7-8EE0-4DDE-885A-BFD17FF13F65}" srcOrd="0" destOrd="0" presId="urn:microsoft.com/office/officeart/2005/8/layout/orgChart1"/>
    <dgm:cxn modelId="{8D52D222-AD63-49E1-BA89-8AFDC6F57FF9}" type="presParOf" srcId="{58596F70-8DC8-42E6-9D7D-1CA4A5678ED0}" destId="{60B5FA21-2639-4BBC-9272-7D461444F433}" srcOrd="1" destOrd="0" presId="urn:microsoft.com/office/officeart/2005/8/layout/orgChart1"/>
    <dgm:cxn modelId="{0713BA26-63EA-4343-BD92-0345B539827A}" type="presParOf" srcId="{7E42C057-6C77-41C0-B93D-04FE4452BFC4}" destId="{4ACE9D30-6833-441D-9A0F-3681F55F3D12}" srcOrd="1" destOrd="0" presId="urn:microsoft.com/office/officeart/2005/8/layout/orgChart1"/>
    <dgm:cxn modelId="{8A9F50F4-B5C7-4DC0-98B2-CA0C20BD897A}" type="presParOf" srcId="{7E42C057-6C77-41C0-B93D-04FE4452BFC4}" destId="{2F935355-1FA6-4127-9AF1-B3A94B08D6A6}" srcOrd="2" destOrd="0" presId="urn:microsoft.com/office/officeart/2005/8/layout/orgChart1"/>
    <dgm:cxn modelId="{F21AD919-D148-4467-9CE9-4A4C2842D7DA}" type="presParOf" srcId="{17E660EB-AFC4-4518-B2A5-1313DBB82362}" destId="{B9177A13-D7F7-4FAE-9468-0EDF97A443E9}" srcOrd="2" destOrd="0" presId="urn:microsoft.com/office/officeart/2005/8/layout/orgChart1"/>
    <dgm:cxn modelId="{29616C22-6414-4F08-BEF6-8F7970F175CD}" type="presParOf" srcId="{17E660EB-AFC4-4518-B2A5-1313DBB82362}" destId="{04667485-C5B1-4411-8040-74F77CF934FC}" srcOrd="3" destOrd="0" presId="urn:microsoft.com/office/officeart/2005/8/layout/orgChart1"/>
    <dgm:cxn modelId="{160C270A-207F-47D3-A98E-55040C2420CD}" type="presParOf" srcId="{04667485-C5B1-4411-8040-74F77CF934FC}" destId="{B35458EF-D2DC-4E63-8AA6-9B019416765A}" srcOrd="0" destOrd="0" presId="urn:microsoft.com/office/officeart/2005/8/layout/orgChart1"/>
    <dgm:cxn modelId="{574DA778-7529-42F2-92B6-C6C3044D4B6E}" type="presParOf" srcId="{B35458EF-D2DC-4E63-8AA6-9B019416765A}" destId="{236794B5-3475-4BA2-8251-7BD9101CC072}" srcOrd="0" destOrd="0" presId="urn:microsoft.com/office/officeart/2005/8/layout/orgChart1"/>
    <dgm:cxn modelId="{00780B26-C738-418A-841D-E87A56C82AA4}" type="presParOf" srcId="{B35458EF-D2DC-4E63-8AA6-9B019416765A}" destId="{5C4D6FC3-49A9-4B86-8D7A-6BC2DADD9D7A}" srcOrd="1" destOrd="0" presId="urn:microsoft.com/office/officeart/2005/8/layout/orgChart1"/>
    <dgm:cxn modelId="{8EDBCDCD-1A00-45D7-B4B1-60328152F9DB}" type="presParOf" srcId="{04667485-C5B1-4411-8040-74F77CF934FC}" destId="{268D914E-C71E-4317-B1E6-3F174772E0B4}" srcOrd="1" destOrd="0" presId="urn:microsoft.com/office/officeart/2005/8/layout/orgChart1"/>
    <dgm:cxn modelId="{C3E6DAD6-D6D7-4BFD-9EB7-7719B4E37003}" type="presParOf" srcId="{04667485-C5B1-4411-8040-74F77CF934FC}" destId="{6BF0A19D-A4E1-43E7-86F2-95DD81D13A17}" srcOrd="2" destOrd="0" presId="urn:microsoft.com/office/officeart/2005/8/layout/orgChart1"/>
    <dgm:cxn modelId="{C6D463CF-670A-42B1-88D9-D7FC15FF90DE}" type="presParOf" srcId="{2F66B811-593A-4364-A292-6DC4378A0CF3}" destId="{115FED3D-A3B5-466C-91D3-F730FB6B5ED3}" srcOrd="2" destOrd="0" presId="urn:microsoft.com/office/officeart/2005/8/layout/orgChart1"/>
    <dgm:cxn modelId="{E2BA4C28-E3AB-4D2C-9924-B52F428EFCC6}" type="presParOf" srcId="{CC2D4A8E-0F4C-457B-8969-1BDD77F48B34}" destId="{D23A8041-EA39-44B0-9C93-A7CDDC8E1D78}" srcOrd="2" destOrd="0" presId="urn:microsoft.com/office/officeart/2005/8/layout/orgChart1"/>
    <dgm:cxn modelId="{C703E311-DE56-4207-B376-7FADB1CAE99D}" type="presParOf" srcId="{CC2D4A8E-0F4C-457B-8969-1BDD77F48B34}" destId="{EF68FD8A-B467-4D66-AB28-75FE0C2933AB}" srcOrd="3" destOrd="0" presId="urn:microsoft.com/office/officeart/2005/8/layout/orgChart1"/>
    <dgm:cxn modelId="{4261A4EA-CC8F-443E-8460-70F67C7FB83B}" type="presParOf" srcId="{EF68FD8A-B467-4D66-AB28-75FE0C2933AB}" destId="{59362CD9-EDC1-42B9-B5DB-B1FA5B255863}" srcOrd="0" destOrd="0" presId="urn:microsoft.com/office/officeart/2005/8/layout/orgChart1"/>
    <dgm:cxn modelId="{F8CC73F5-E588-4BB2-993D-EF47A6BC6D9C}" type="presParOf" srcId="{59362CD9-EDC1-42B9-B5DB-B1FA5B255863}" destId="{07B67A20-0F16-4BC2-B92C-C88C55E07D86}" srcOrd="0" destOrd="0" presId="urn:microsoft.com/office/officeart/2005/8/layout/orgChart1"/>
    <dgm:cxn modelId="{0CBF8329-D167-4B98-9922-4FB78E454530}" type="presParOf" srcId="{59362CD9-EDC1-42B9-B5DB-B1FA5B255863}" destId="{B22FCDCA-F5E5-4DAF-B6E2-F931FD182E8A}" srcOrd="1" destOrd="0" presId="urn:microsoft.com/office/officeart/2005/8/layout/orgChart1"/>
    <dgm:cxn modelId="{A6E55422-033A-4DB0-8332-CA6FA8FE75A7}" type="presParOf" srcId="{EF68FD8A-B467-4D66-AB28-75FE0C2933AB}" destId="{E6A2033D-74A0-4533-9B5D-8CC97521E112}" srcOrd="1" destOrd="0" presId="urn:microsoft.com/office/officeart/2005/8/layout/orgChart1"/>
    <dgm:cxn modelId="{A46A02F5-12ED-4BC0-8DC3-0E5425286C73}" type="presParOf" srcId="{E6A2033D-74A0-4533-9B5D-8CC97521E112}" destId="{F0B23F3B-7693-42D7-8750-3F8C03FAAA9E}" srcOrd="0" destOrd="0" presId="urn:microsoft.com/office/officeart/2005/8/layout/orgChart1"/>
    <dgm:cxn modelId="{9D0D1205-871D-49D3-8C81-22C90374CC12}" type="presParOf" srcId="{E6A2033D-74A0-4533-9B5D-8CC97521E112}" destId="{594BCFAE-40FC-428F-A538-7EFCEA91CA74}" srcOrd="1" destOrd="0" presId="urn:microsoft.com/office/officeart/2005/8/layout/orgChart1"/>
    <dgm:cxn modelId="{ECD4054E-1379-4677-8152-AA591DD1FC94}" type="presParOf" srcId="{594BCFAE-40FC-428F-A538-7EFCEA91CA74}" destId="{FE010D41-8572-4FF2-9DB0-07A271BEDC4F}" srcOrd="0" destOrd="0" presId="urn:microsoft.com/office/officeart/2005/8/layout/orgChart1"/>
    <dgm:cxn modelId="{10CACD50-39E5-4040-A9AB-8EC9EBB363D7}" type="presParOf" srcId="{FE010D41-8572-4FF2-9DB0-07A271BEDC4F}" destId="{072250DD-C265-4E40-9EAB-FFF8E15C938D}" srcOrd="0" destOrd="0" presId="urn:microsoft.com/office/officeart/2005/8/layout/orgChart1"/>
    <dgm:cxn modelId="{E9530668-B61D-4542-A629-E602A3366C25}" type="presParOf" srcId="{FE010D41-8572-4FF2-9DB0-07A271BEDC4F}" destId="{65C80EC0-DBAD-4530-94C6-45D974D0C498}" srcOrd="1" destOrd="0" presId="urn:microsoft.com/office/officeart/2005/8/layout/orgChart1"/>
    <dgm:cxn modelId="{E369FEA8-DE25-412C-B0C8-492FDC2B9BF4}" type="presParOf" srcId="{594BCFAE-40FC-428F-A538-7EFCEA91CA74}" destId="{AA454079-2AB6-40DC-B5EA-E91A21910C2A}" srcOrd="1" destOrd="0" presId="urn:microsoft.com/office/officeart/2005/8/layout/orgChart1"/>
    <dgm:cxn modelId="{FC0600EB-8D15-40A5-BE20-689BCC536371}" type="presParOf" srcId="{594BCFAE-40FC-428F-A538-7EFCEA91CA74}" destId="{663EBA88-12FC-4694-B78B-F704C41740F9}" srcOrd="2" destOrd="0" presId="urn:microsoft.com/office/officeart/2005/8/layout/orgChart1"/>
    <dgm:cxn modelId="{80C035B6-2C2F-4BC9-85BF-5A431946ECE3}" type="presParOf" srcId="{E6A2033D-74A0-4533-9B5D-8CC97521E112}" destId="{B9FA95A0-B2D6-4EC2-A2EF-FF8FE1BB0DD5}" srcOrd="2" destOrd="0" presId="urn:microsoft.com/office/officeart/2005/8/layout/orgChart1"/>
    <dgm:cxn modelId="{57F3993C-474A-4FF8-993A-76894867014F}" type="presParOf" srcId="{E6A2033D-74A0-4533-9B5D-8CC97521E112}" destId="{505BC6BE-5325-4C61-9C7F-14F2E355821B}" srcOrd="3" destOrd="0" presId="urn:microsoft.com/office/officeart/2005/8/layout/orgChart1"/>
    <dgm:cxn modelId="{9BCAE740-AE46-484B-8E2B-FAC1C6426721}" type="presParOf" srcId="{505BC6BE-5325-4C61-9C7F-14F2E355821B}" destId="{00D2AEB3-CC37-4BE8-9882-A4F9A69E163E}" srcOrd="0" destOrd="0" presId="urn:microsoft.com/office/officeart/2005/8/layout/orgChart1"/>
    <dgm:cxn modelId="{6087B83E-6451-4B74-A08D-E2B59E1A1C33}" type="presParOf" srcId="{00D2AEB3-CC37-4BE8-9882-A4F9A69E163E}" destId="{3F0EFD15-8BBF-4C4E-8E20-9657FD4C85D9}" srcOrd="0" destOrd="0" presId="urn:microsoft.com/office/officeart/2005/8/layout/orgChart1"/>
    <dgm:cxn modelId="{B56887AA-2267-488A-B56E-8CBCD45BFD0C}" type="presParOf" srcId="{00D2AEB3-CC37-4BE8-9882-A4F9A69E163E}" destId="{1EA9DA20-091C-40A4-A5DE-4A5C028BF08B}" srcOrd="1" destOrd="0" presId="urn:microsoft.com/office/officeart/2005/8/layout/orgChart1"/>
    <dgm:cxn modelId="{708B9BA3-6E92-4786-BEB1-C034E16315FD}" type="presParOf" srcId="{505BC6BE-5325-4C61-9C7F-14F2E355821B}" destId="{77AC14EB-2D44-4BF3-B2AF-965527C8985C}" srcOrd="1" destOrd="0" presId="urn:microsoft.com/office/officeart/2005/8/layout/orgChart1"/>
    <dgm:cxn modelId="{567BB7E2-560E-4151-B575-6F16C0DA5704}" type="presParOf" srcId="{505BC6BE-5325-4C61-9C7F-14F2E355821B}" destId="{B12BA4ED-8F32-477E-B65C-FE8F50509A69}" srcOrd="2" destOrd="0" presId="urn:microsoft.com/office/officeart/2005/8/layout/orgChart1"/>
    <dgm:cxn modelId="{2A57ADAB-AE4E-4310-ADBE-033FADF332DD}" type="presParOf" srcId="{E6A2033D-74A0-4533-9B5D-8CC97521E112}" destId="{3AF0AEED-E55E-47FA-8FD8-A0DEBC407734}" srcOrd="4" destOrd="0" presId="urn:microsoft.com/office/officeart/2005/8/layout/orgChart1"/>
    <dgm:cxn modelId="{7290E489-6659-4855-BC61-EFA42B4824C8}" type="presParOf" srcId="{E6A2033D-74A0-4533-9B5D-8CC97521E112}" destId="{D0ADD19D-41F2-4D90-8479-4216E8B4F6BD}" srcOrd="5" destOrd="0" presId="urn:microsoft.com/office/officeart/2005/8/layout/orgChart1"/>
    <dgm:cxn modelId="{BD496984-6209-4175-A78E-37E1AC578387}" type="presParOf" srcId="{D0ADD19D-41F2-4D90-8479-4216E8B4F6BD}" destId="{7AC9BB3C-0B22-48FE-839E-5A6BA4352123}" srcOrd="0" destOrd="0" presId="urn:microsoft.com/office/officeart/2005/8/layout/orgChart1"/>
    <dgm:cxn modelId="{820E47F0-E7A5-4733-85F8-F126218510D6}" type="presParOf" srcId="{7AC9BB3C-0B22-48FE-839E-5A6BA4352123}" destId="{8636B2D4-48FE-4C92-A3F9-F7CAC1AB6896}" srcOrd="0" destOrd="0" presId="urn:microsoft.com/office/officeart/2005/8/layout/orgChart1"/>
    <dgm:cxn modelId="{623373E7-1983-46AF-BF5D-732BEF56F83A}" type="presParOf" srcId="{7AC9BB3C-0B22-48FE-839E-5A6BA4352123}" destId="{122EE19B-C09D-41DF-AB97-EFC73A1599C4}" srcOrd="1" destOrd="0" presId="urn:microsoft.com/office/officeart/2005/8/layout/orgChart1"/>
    <dgm:cxn modelId="{8957658F-B230-4D9B-9643-4CD6CA8343E1}" type="presParOf" srcId="{D0ADD19D-41F2-4D90-8479-4216E8B4F6BD}" destId="{7246E231-605E-4432-AE00-00317DF5ED28}" srcOrd="1" destOrd="0" presId="urn:microsoft.com/office/officeart/2005/8/layout/orgChart1"/>
    <dgm:cxn modelId="{FC28E790-76BE-4DC4-ACB0-1B06A0D6C481}" type="presParOf" srcId="{D0ADD19D-41F2-4D90-8479-4216E8B4F6BD}" destId="{0D9D7B40-AE19-4820-8003-C97B49C69F3B}" srcOrd="2" destOrd="0" presId="urn:microsoft.com/office/officeart/2005/8/layout/orgChart1"/>
    <dgm:cxn modelId="{40290AB4-7B66-4A6B-A302-4FB9267FEEF8}" type="presParOf" srcId="{EF68FD8A-B467-4D66-AB28-75FE0C2933AB}" destId="{321D3346-524D-4397-8AAB-7D93DEAE732F}" srcOrd="2" destOrd="0" presId="urn:microsoft.com/office/officeart/2005/8/layout/orgChart1"/>
    <dgm:cxn modelId="{0451B482-BBCD-4B50-82DD-27C8CD77B18E}" type="presParOf" srcId="{4BD9B8DC-1496-4B72-A775-E046DF90D285}" destId="{6BE23FEF-377A-445C-943B-C60189BCFB0E}"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872C9C-61C6-4F42-8EE2-E6C7ADBFC6CB}" type="doc">
      <dgm:prSet loTypeId="urn:microsoft.com/office/officeart/2011/layout/CircleProcess" loCatId="process" qsTypeId="urn:microsoft.com/office/officeart/2005/8/quickstyle/3d7" qsCatId="3D" csTypeId="urn:microsoft.com/office/officeart/2005/8/colors/accent5_2" csCatId="accent5" phldr="1"/>
      <dgm:spPr/>
      <dgm:t>
        <a:bodyPr/>
        <a:lstStyle/>
        <a:p>
          <a:endParaRPr lang="en-AE"/>
        </a:p>
      </dgm:t>
    </dgm:pt>
    <dgm:pt modelId="{35BFAFC0-F266-40A5-8A96-70E6375B99FA}">
      <dgm:prSet phldrT="[Text]" custT="1"/>
      <dgm:spPr>
        <a:ln>
          <a:solidFill>
            <a:srgbClr val="004A80"/>
          </a:solidFill>
        </a:ln>
      </dgm:spPr>
      <dgm:t>
        <a:bodyPr/>
        <a:lstStyle/>
        <a:p>
          <a:r>
            <a:rPr lang="en-US" sz="1400" dirty="0">
              <a:latin typeface="Exo 2 Black" pitchFamily="2" charset="0"/>
            </a:rPr>
            <a:t>60+ </a:t>
          </a:r>
          <a:r>
            <a:rPr lang="en-US" sz="1200" dirty="0">
              <a:latin typeface="Exo 2 Black" pitchFamily="2" charset="0"/>
            </a:rPr>
            <a:t>Project</a:t>
          </a:r>
          <a:r>
            <a:rPr lang="en-US" sz="1400" dirty="0">
              <a:latin typeface="Exo 2 Black" pitchFamily="2" charset="0"/>
            </a:rPr>
            <a:t>s</a:t>
          </a:r>
          <a:endParaRPr lang="en-AE" sz="1400" dirty="0">
            <a:latin typeface="Exo 2 Black" pitchFamily="2" charset="0"/>
          </a:endParaRPr>
        </a:p>
      </dgm:t>
    </dgm:pt>
    <dgm:pt modelId="{2C45401D-12FB-43BB-A64D-008C0BA15BF4}" type="parTrans" cxnId="{22EB2A22-3E8A-43C5-91B0-2C13844D0684}">
      <dgm:prSet/>
      <dgm:spPr/>
      <dgm:t>
        <a:bodyPr/>
        <a:lstStyle/>
        <a:p>
          <a:endParaRPr lang="en-AE"/>
        </a:p>
      </dgm:t>
    </dgm:pt>
    <dgm:pt modelId="{4E9E3DED-DF9B-41CC-B465-DB33320E812B}" type="sibTrans" cxnId="{22EB2A22-3E8A-43C5-91B0-2C13844D0684}">
      <dgm:prSet/>
      <dgm:spPr/>
      <dgm:t>
        <a:bodyPr/>
        <a:lstStyle/>
        <a:p>
          <a:endParaRPr lang="en-AE"/>
        </a:p>
      </dgm:t>
    </dgm:pt>
    <dgm:pt modelId="{C3296A3D-28E9-444A-BC0F-A6FB952C48B2}">
      <dgm:prSet phldrT="[Text]" custT="1"/>
      <dgm:spPr/>
      <dgm:t>
        <a:bodyPr/>
        <a:lstStyle/>
        <a:p>
          <a:r>
            <a:rPr lang="en-US" sz="2400" dirty="0">
              <a:latin typeface="Exo 2 Black" pitchFamily="2" charset="0"/>
            </a:rPr>
            <a:t>AED 1.5+ Billion</a:t>
          </a:r>
          <a:endParaRPr lang="en-AE" sz="2400" dirty="0">
            <a:latin typeface="Exo 2 Black" pitchFamily="2" charset="0"/>
          </a:endParaRPr>
        </a:p>
      </dgm:t>
    </dgm:pt>
    <dgm:pt modelId="{04EA8AB8-2327-4FA1-A42A-A11D4897DE0E}" type="parTrans" cxnId="{7C008833-6EF3-42D8-82F9-A48F96AC7009}">
      <dgm:prSet/>
      <dgm:spPr/>
      <dgm:t>
        <a:bodyPr/>
        <a:lstStyle/>
        <a:p>
          <a:endParaRPr lang="en-AE"/>
        </a:p>
      </dgm:t>
    </dgm:pt>
    <dgm:pt modelId="{586BBF0A-764D-40AF-BD4C-2AA7F20F5164}" type="sibTrans" cxnId="{7C008833-6EF3-42D8-82F9-A48F96AC7009}">
      <dgm:prSet/>
      <dgm:spPr/>
      <dgm:t>
        <a:bodyPr/>
        <a:lstStyle/>
        <a:p>
          <a:endParaRPr lang="en-AE"/>
        </a:p>
      </dgm:t>
    </dgm:pt>
    <dgm:pt modelId="{B32D45A2-9959-4817-AF1E-EC3F5FFBBEDF}" type="pres">
      <dgm:prSet presAssocID="{20872C9C-61C6-4F42-8EE2-E6C7ADBFC6CB}" presName="Name0" presStyleCnt="0">
        <dgm:presLayoutVars>
          <dgm:chMax val="11"/>
          <dgm:chPref val="11"/>
          <dgm:dir/>
          <dgm:resizeHandles/>
        </dgm:presLayoutVars>
      </dgm:prSet>
      <dgm:spPr/>
    </dgm:pt>
    <dgm:pt modelId="{1FBB22E6-1833-4923-9853-DFB3F9C75002}" type="pres">
      <dgm:prSet presAssocID="{C3296A3D-28E9-444A-BC0F-A6FB952C48B2}" presName="Accent2" presStyleCnt="0"/>
      <dgm:spPr/>
    </dgm:pt>
    <dgm:pt modelId="{AFB47E66-B285-4166-BF0F-6FA3A0AD3E72}" type="pres">
      <dgm:prSet presAssocID="{C3296A3D-28E9-444A-BC0F-A6FB952C48B2}" presName="Accent" presStyleLbl="node1" presStyleIdx="0" presStyleCnt="2" custScaleX="135868" custScaleY="135868" custLinFactNeighborX="5553"/>
      <dgm:spPr>
        <a:solidFill>
          <a:srgbClr val="004A80"/>
        </a:solidFill>
        <a:ln>
          <a:solidFill>
            <a:srgbClr val="0070C0"/>
          </a:solidFill>
        </a:ln>
      </dgm:spPr>
    </dgm:pt>
    <dgm:pt modelId="{0B1B34B1-A8B3-409C-BF6B-BFBEE907B764}" type="pres">
      <dgm:prSet presAssocID="{C3296A3D-28E9-444A-BC0F-A6FB952C48B2}" presName="ParentBackground2" presStyleCnt="0"/>
      <dgm:spPr/>
    </dgm:pt>
    <dgm:pt modelId="{5347DC15-E0EE-4699-8BE7-F83549E70B24}" type="pres">
      <dgm:prSet presAssocID="{C3296A3D-28E9-444A-BC0F-A6FB952C48B2}" presName="ParentBackground" presStyleLbl="fgAcc1" presStyleIdx="0" presStyleCnt="2" custScaleX="135868" custScaleY="135868" custLinFactNeighborX="5530"/>
      <dgm:spPr/>
    </dgm:pt>
    <dgm:pt modelId="{1CAABC66-67F3-4734-B126-0A210C44F050}" type="pres">
      <dgm:prSet presAssocID="{C3296A3D-28E9-444A-BC0F-A6FB952C48B2}" presName="Parent2" presStyleLbl="revTx" presStyleIdx="0" presStyleCnt="0">
        <dgm:presLayoutVars>
          <dgm:chMax val="1"/>
          <dgm:chPref val="1"/>
          <dgm:bulletEnabled val="1"/>
        </dgm:presLayoutVars>
      </dgm:prSet>
      <dgm:spPr/>
    </dgm:pt>
    <dgm:pt modelId="{B6108B02-7464-4FC8-8364-7922797A4C3F}" type="pres">
      <dgm:prSet presAssocID="{35BFAFC0-F266-40A5-8A96-70E6375B99FA}" presName="Accent1" presStyleCnt="0"/>
      <dgm:spPr/>
    </dgm:pt>
    <dgm:pt modelId="{F9C3FB00-BFB9-4B8D-BC7F-FA1DAA7ED0BE}" type="pres">
      <dgm:prSet presAssocID="{35BFAFC0-F266-40A5-8A96-70E6375B99FA}" presName="Accent" presStyleLbl="node1" presStyleIdx="1" presStyleCnt="2" custScaleX="86637" custScaleY="86637" custLinFactNeighborX="-2379"/>
      <dgm:spPr>
        <a:solidFill>
          <a:srgbClr val="004A80"/>
        </a:solidFill>
      </dgm:spPr>
    </dgm:pt>
    <dgm:pt modelId="{4C17D5DB-6314-4292-901C-626DF3CF24A3}" type="pres">
      <dgm:prSet presAssocID="{35BFAFC0-F266-40A5-8A96-70E6375B99FA}" presName="ParentBackground1" presStyleCnt="0"/>
      <dgm:spPr/>
    </dgm:pt>
    <dgm:pt modelId="{881D84CB-D804-42ED-819F-E9B228240C6E}" type="pres">
      <dgm:prSet presAssocID="{35BFAFC0-F266-40A5-8A96-70E6375B99FA}" presName="ParentBackground" presStyleLbl="fgAcc1" presStyleIdx="1" presStyleCnt="2" custScaleX="79429" custScaleY="79428" custLinFactNeighborX="-2977"/>
      <dgm:spPr/>
    </dgm:pt>
    <dgm:pt modelId="{58C81AC2-E8F5-4C89-9308-14645A18BD47}" type="pres">
      <dgm:prSet presAssocID="{35BFAFC0-F266-40A5-8A96-70E6375B99FA}" presName="Parent1" presStyleLbl="revTx" presStyleIdx="0" presStyleCnt="0">
        <dgm:presLayoutVars>
          <dgm:chMax val="1"/>
          <dgm:chPref val="1"/>
          <dgm:bulletEnabled val="1"/>
        </dgm:presLayoutVars>
      </dgm:prSet>
      <dgm:spPr/>
    </dgm:pt>
  </dgm:ptLst>
  <dgm:cxnLst>
    <dgm:cxn modelId="{4B87AF13-E07F-4FF8-8E2D-1633E4332BA8}" type="presOf" srcId="{20872C9C-61C6-4F42-8EE2-E6C7ADBFC6CB}" destId="{B32D45A2-9959-4817-AF1E-EC3F5FFBBEDF}" srcOrd="0" destOrd="0" presId="urn:microsoft.com/office/officeart/2011/layout/CircleProcess"/>
    <dgm:cxn modelId="{22EB2A22-3E8A-43C5-91B0-2C13844D0684}" srcId="{20872C9C-61C6-4F42-8EE2-E6C7ADBFC6CB}" destId="{35BFAFC0-F266-40A5-8A96-70E6375B99FA}" srcOrd="0" destOrd="0" parTransId="{2C45401D-12FB-43BB-A64D-008C0BA15BF4}" sibTransId="{4E9E3DED-DF9B-41CC-B465-DB33320E812B}"/>
    <dgm:cxn modelId="{7C008833-6EF3-42D8-82F9-A48F96AC7009}" srcId="{20872C9C-61C6-4F42-8EE2-E6C7ADBFC6CB}" destId="{C3296A3D-28E9-444A-BC0F-A6FB952C48B2}" srcOrd="1" destOrd="0" parTransId="{04EA8AB8-2327-4FA1-A42A-A11D4897DE0E}" sibTransId="{586BBF0A-764D-40AF-BD4C-2AA7F20F5164}"/>
    <dgm:cxn modelId="{8B85366C-A692-4ADE-BC82-16892105C066}" type="presOf" srcId="{C3296A3D-28E9-444A-BC0F-A6FB952C48B2}" destId="{5347DC15-E0EE-4699-8BE7-F83549E70B24}" srcOrd="0" destOrd="0" presId="urn:microsoft.com/office/officeart/2011/layout/CircleProcess"/>
    <dgm:cxn modelId="{DD8C6380-4C75-4D51-A02B-138058F47FF8}" type="presOf" srcId="{C3296A3D-28E9-444A-BC0F-A6FB952C48B2}" destId="{1CAABC66-67F3-4734-B126-0A210C44F050}" srcOrd="1" destOrd="0" presId="urn:microsoft.com/office/officeart/2011/layout/CircleProcess"/>
    <dgm:cxn modelId="{079A48C0-001F-4EBA-8D95-5F04FAE4AF7B}" type="presOf" srcId="{35BFAFC0-F266-40A5-8A96-70E6375B99FA}" destId="{58C81AC2-E8F5-4C89-9308-14645A18BD47}" srcOrd="1" destOrd="0" presId="urn:microsoft.com/office/officeart/2011/layout/CircleProcess"/>
    <dgm:cxn modelId="{916FA0EC-AC5F-4C10-BC8A-A0A27D754A72}" type="presOf" srcId="{35BFAFC0-F266-40A5-8A96-70E6375B99FA}" destId="{881D84CB-D804-42ED-819F-E9B228240C6E}" srcOrd="0" destOrd="0" presId="urn:microsoft.com/office/officeart/2011/layout/CircleProcess"/>
    <dgm:cxn modelId="{23EF6FA1-C93E-4D3F-A732-93C81A4AC318}" type="presParOf" srcId="{B32D45A2-9959-4817-AF1E-EC3F5FFBBEDF}" destId="{1FBB22E6-1833-4923-9853-DFB3F9C75002}" srcOrd="0" destOrd="0" presId="urn:microsoft.com/office/officeart/2011/layout/CircleProcess"/>
    <dgm:cxn modelId="{2A7DC1CC-3C42-4F0F-8B76-E6C0202DC42A}" type="presParOf" srcId="{1FBB22E6-1833-4923-9853-DFB3F9C75002}" destId="{AFB47E66-B285-4166-BF0F-6FA3A0AD3E72}" srcOrd="0" destOrd="0" presId="urn:microsoft.com/office/officeart/2011/layout/CircleProcess"/>
    <dgm:cxn modelId="{61A5E6B2-08FE-4D3E-B5D8-C195DA0E2D8F}" type="presParOf" srcId="{B32D45A2-9959-4817-AF1E-EC3F5FFBBEDF}" destId="{0B1B34B1-A8B3-409C-BF6B-BFBEE907B764}" srcOrd="1" destOrd="0" presId="urn:microsoft.com/office/officeart/2011/layout/CircleProcess"/>
    <dgm:cxn modelId="{657E37DD-91A0-4C62-BFBD-F81F4C5AF0C0}" type="presParOf" srcId="{0B1B34B1-A8B3-409C-BF6B-BFBEE907B764}" destId="{5347DC15-E0EE-4699-8BE7-F83549E70B24}" srcOrd="0" destOrd="0" presId="urn:microsoft.com/office/officeart/2011/layout/CircleProcess"/>
    <dgm:cxn modelId="{4134C089-4E98-4019-A262-9BCF226DB471}" type="presParOf" srcId="{B32D45A2-9959-4817-AF1E-EC3F5FFBBEDF}" destId="{1CAABC66-67F3-4734-B126-0A210C44F050}" srcOrd="2" destOrd="0" presId="urn:microsoft.com/office/officeart/2011/layout/CircleProcess"/>
    <dgm:cxn modelId="{07B3C35F-3B8B-4E5A-B341-23EA4B75E79E}" type="presParOf" srcId="{B32D45A2-9959-4817-AF1E-EC3F5FFBBEDF}" destId="{B6108B02-7464-4FC8-8364-7922797A4C3F}" srcOrd="3" destOrd="0" presId="urn:microsoft.com/office/officeart/2011/layout/CircleProcess"/>
    <dgm:cxn modelId="{B7CE8E40-B929-429B-908B-F1F1AA843670}" type="presParOf" srcId="{B6108B02-7464-4FC8-8364-7922797A4C3F}" destId="{F9C3FB00-BFB9-4B8D-BC7F-FA1DAA7ED0BE}" srcOrd="0" destOrd="0" presId="urn:microsoft.com/office/officeart/2011/layout/CircleProcess"/>
    <dgm:cxn modelId="{F244BDC6-9D4A-4130-B271-B7684A02D185}" type="presParOf" srcId="{B32D45A2-9959-4817-AF1E-EC3F5FFBBEDF}" destId="{4C17D5DB-6314-4292-901C-626DF3CF24A3}" srcOrd="4" destOrd="0" presId="urn:microsoft.com/office/officeart/2011/layout/CircleProcess"/>
    <dgm:cxn modelId="{C46BFDAD-F50D-42C4-9DB7-E00A8E03F5CA}" type="presParOf" srcId="{4C17D5DB-6314-4292-901C-626DF3CF24A3}" destId="{881D84CB-D804-42ED-819F-E9B228240C6E}" srcOrd="0" destOrd="0" presId="urn:microsoft.com/office/officeart/2011/layout/CircleProcess"/>
    <dgm:cxn modelId="{6A3B36F6-0DAC-4031-8EAB-C246BB0131B8}" type="presParOf" srcId="{B32D45A2-9959-4817-AF1E-EC3F5FFBBEDF}" destId="{58C81AC2-E8F5-4C89-9308-14645A18BD47}" srcOrd="5" destOrd="0" presId="urn:microsoft.com/office/officeart/2011/layout/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0AEED-E55E-47FA-8FD8-A0DEBC407734}">
      <dsp:nvSpPr>
        <dsp:cNvPr id="0" name=""/>
        <dsp:cNvSpPr/>
      </dsp:nvSpPr>
      <dsp:spPr>
        <a:xfrm>
          <a:off x="4609864" y="2413264"/>
          <a:ext cx="463807" cy="2159202"/>
        </a:xfrm>
        <a:custGeom>
          <a:avLst/>
          <a:gdLst/>
          <a:ahLst/>
          <a:cxnLst/>
          <a:rect l="0" t="0" r="0" b="0"/>
          <a:pathLst>
            <a:path>
              <a:moveTo>
                <a:pt x="0" y="0"/>
              </a:moveTo>
              <a:lnTo>
                <a:pt x="0" y="2159202"/>
              </a:lnTo>
              <a:lnTo>
                <a:pt x="463807" y="215920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FA95A0-B2D6-4EC2-A2EF-FF8FE1BB0DD5}">
      <dsp:nvSpPr>
        <dsp:cNvPr id="0" name=""/>
        <dsp:cNvSpPr/>
      </dsp:nvSpPr>
      <dsp:spPr>
        <a:xfrm>
          <a:off x="4609864" y="2413264"/>
          <a:ext cx="505199" cy="3503265"/>
        </a:xfrm>
        <a:custGeom>
          <a:avLst/>
          <a:gdLst/>
          <a:ahLst/>
          <a:cxnLst/>
          <a:rect l="0" t="0" r="0" b="0"/>
          <a:pathLst>
            <a:path>
              <a:moveTo>
                <a:pt x="0" y="0"/>
              </a:moveTo>
              <a:lnTo>
                <a:pt x="0" y="3503265"/>
              </a:lnTo>
              <a:lnTo>
                <a:pt x="505199" y="350326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B23F3B-7693-42D7-8750-3F8C03FAAA9E}">
      <dsp:nvSpPr>
        <dsp:cNvPr id="0" name=""/>
        <dsp:cNvSpPr/>
      </dsp:nvSpPr>
      <dsp:spPr>
        <a:xfrm>
          <a:off x="4609864" y="2413264"/>
          <a:ext cx="401180" cy="805869"/>
        </a:xfrm>
        <a:custGeom>
          <a:avLst/>
          <a:gdLst/>
          <a:ahLst/>
          <a:cxnLst/>
          <a:rect l="0" t="0" r="0" b="0"/>
          <a:pathLst>
            <a:path>
              <a:moveTo>
                <a:pt x="0" y="0"/>
              </a:moveTo>
              <a:lnTo>
                <a:pt x="0" y="805869"/>
              </a:lnTo>
              <a:lnTo>
                <a:pt x="401180" y="80586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3A8041-EA39-44B0-9C93-A7CDDC8E1D78}">
      <dsp:nvSpPr>
        <dsp:cNvPr id="0" name=""/>
        <dsp:cNvSpPr/>
      </dsp:nvSpPr>
      <dsp:spPr>
        <a:xfrm>
          <a:off x="4268240" y="870608"/>
          <a:ext cx="773227" cy="459247"/>
        </a:xfrm>
        <a:custGeom>
          <a:avLst/>
          <a:gdLst/>
          <a:ahLst/>
          <a:cxnLst/>
          <a:rect l="0" t="0" r="0" b="0"/>
          <a:pathLst>
            <a:path>
              <a:moveTo>
                <a:pt x="0" y="0"/>
              </a:moveTo>
              <a:lnTo>
                <a:pt x="0" y="342696"/>
              </a:lnTo>
              <a:lnTo>
                <a:pt x="773227" y="342696"/>
              </a:lnTo>
              <a:lnTo>
                <a:pt x="773227" y="45924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177A13-D7F7-4FAE-9468-0EDF97A443E9}">
      <dsp:nvSpPr>
        <dsp:cNvPr id="0" name=""/>
        <dsp:cNvSpPr/>
      </dsp:nvSpPr>
      <dsp:spPr>
        <a:xfrm>
          <a:off x="1777175" y="2418026"/>
          <a:ext cx="203787" cy="1128344"/>
        </a:xfrm>
        <a:custGeom>
          <a:avLst/>
          <a:gdLst/>
          <a:ahLst/>
          <a:cxnLst/>
          <a:rect l="0" t="0" r="0" b="0"/>
          <a:pathLst>
            <a:path>
              <a:moveTo>
                <a:pt x="0" y="0"/>
              </a:moveTo>
              <a:lnTo>
                <a:pt x="0" y="1128344"/>
              </a:lnTo>
              <a:lnTo>
                <a:pt x="203787" y="112834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31274B0-E92B-436C-9F85-D688E8217B09}">
      <dsp:nvSpPr>
        <dsp:cNvPr id="0" name=""/>
        <dsp:cNvSpPr/>
      </dsp:nvSpPr>
      <dsp:spPr>
        <a:xfrm>
          <a:off x="1777175" y="2418026"/>
          <a:ext cx="203787" cy="496576"/>
        </a:xfrm>
        <a:custGeom>
          <a:avLst/>
          <a:gdLst/>
          <a:ahLst/>
          <a:cxnLst/>
          <a:rect l="0" t="0" r="0" b="0"/>
          <a:pathLst>
            <a:path>
              <a:moveTo>
                <a:pt x="0" y="0"/>
              </a:moveTo>
              <a:lnTo>
                <a:pt x="0" y="496576"/>
              </a:lnTo>
              <a:lnTo>
                <a:pt x="203787" y="49657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C8C2C5-25B6-47D0-AEE9-AE119ECE61B3}">
      <dsp:nvSpPr>
        <dsp:cNvPr id="0" name=""/>
        <dsp:cNvSpPr/>
      </dsp:nvSpPr>
      <dsp:spPr>
        <a:xfrm>
          <a:off x="2208778" y="870608"/>
          <a:ext cx="2059462" cy="464009"/>
        </a:xfrm>
        <a:custGeom>
          <a:avLst/>
          <a:gdLst/>
          <a:ahLst/>
          <a:cxnLst/>
          <a:rect l="0" t="0" r="0" b="0"/>
          <a:pathLst>
            <a:path>
              <a:moveTo>
                <a:pt x="2059462" y="0"/>
              </a:moveTo>
              <a:lnTo>
                <a:pt x="2059462" y="347458"/>
              </a:lnTo>
              <a:lnTo>
                <a:pt x="0" y="347458"/>
              </a:lnTo>
              <a:lnTo>
                <a:pt x="0" y="4640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E23B3FE-DC65-4C39-943D-E22AD529D1E1}">
      <dsp:nvSpPr>
        <dsp:cNvPr id="0" name=""/>
        <dsp:cNvSpPr/>
      </dsp:nvSpPr>
      <dsp:spPr>
        <a:xfrm>
          <a:off x="3604798" y="534666"/>
          <a:ext cx="644926" cy="199346"/>
        </a:xfrm>
        <a:custGeom>
          <a:avLst/>
          <a:gdLst/>
          <a:ahLst/>
          <a:cxnLst/>
          <a:rect l="0" t="0" r="0" b="0"/>
          <a:pathLst>
            <a:path>
              <a:moveTo>
                <a:pt x="644926" y="0"/>
              </a:moveTo>
              <a:lnTo>
                <a:pt x="0" y="199346"/>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F829C929-144C-49FB-A203-A2A89ECEFBE7}">
      <dsp:nvSpPr>
        <dsp:cNvPr id="0" name=""/>
        <dsp:cNvSpPr/>
      </dsp:nvSpPr>
      <dsp:spPr>
        <a:xfrm>
          <a:off x="3666387" y="14277"/>
          <a:ext cx="1166675" cy="520389"/>
        </a:xfrm>
        <a:prstGeom prst="rect">
          <a:avLst/>
        </a:prstGeom>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l="70" r="7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ln>
              <a:noFill/>
            </a:ln>
            <a:noFill/>
          </a:endParaRPr>
        </a:p>
      </dsp:txBody>
      <dsp:txXfrm>
        <a:off x="3666387" y="14277"/>
        <a:ext cx="1166675" cy="520389"/>
      </dsp:txXfrm>
    </dsp:sp>
    <dsp:sp modelId="{840CED81-DBC5-47CB-BEDD-ED0C668063CA}">
      <dsp:nvSpPr>
        <dsp:cNvPr id="0" name=""/>
        <dsp:cNvSpPr/>
      </dsp:nvSpPr>
      <dsp:spPr>
        <a:xfrm>
          <a:off x="3604798" y="597418"/>
          <a:ext cx="1326883" cy="273190"/>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a:solidFill>
                <a:schemeClr val="tx1"/>
              </a:solidFill>
              <a:latin typeface="Exo 2 Semi Bold" panose="00000700000000000000" pitchFamily="2" charset="0"/>
            </a:rPr>
            <a:t>Corporate Team</a:t>
          </a:r>
          <a:endParaRPr lang="en-AE" sz="1300" kern="1200">
            <a:solidFill>
              <a:schemeClr val="tx1"/>
            </a:solidFill>
            <a:latin typeface="Exo 2 Semi Bold" panose="00000700000000000000" pitchFamily="2" charset="0"/>
          </a:endParaRPr>
        </a:p>
      </dsp:txBody>
      <dsp:txXfrm>
        <a:off x="3618134" y="610754"/>
        <a:ext cx="1300211" cy="246518"/>
      </dsp:txXfrm>
    </dsp:sp>
    <dsp:sp modelId="{3CE87588-0AA8-46D2-AE5E-56D517D7D86E}">
      <dsp:nvSpPr>
        <dsp:cNvPr id="0" name=""/>
        <dsp:cNvSpPr/>
      </dsp:nvSpPr>
      <dsp:spPr>
        <a:xfrm>
          <a:off x="1669274" y="1334617"/>
          <a:ext cx="1079007" cy="1083408"/>
        </a:xfrm>
        <a:prstGeom prst="flowChartConnector">
          <a:avLst/>
        </a:prstGeom>
        <a:blipFill dpi="0" rotWithShape="0">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1827291" y="1493278"/>
        <a:ext cx="762973" cy="766086"/>
      </dsp:txXfrm>
    </dsp:sp>
    <dsp:sp modelId="{87186AD7-8EE0-4DDE-885A-BFD17FF13F65}">
      <dsp:nvSpPr>
        <dsp:cNvPr id="0" name=""/>
        <dsp:cNvSpPr/>
      </dsp:nvSpPr>
      <dsp:spPr>
        <a:xfrm>
          <a:off x="1980962" y="2741771"/>
          <a:ext cx="1374491" cy="345662"/>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latin typeface="Exo 2 Semi Bold" panose="00000700000000000000" pitchFamily="2" charset="0"/>
            </a:rPr>
            <a:t>Human Resources</a:t>
          </a:r>
          <a:endParaRPr lang="en-AE" sz="1100" kern="1200">
            <a:solidFill>
              <a:schemeClr val="tx1"/>
            </a:solidFill>
            <a:latin typeface="Exo 2 Semi Bold" panose="00000700000000000000" pitchFamily="2" charset="0"/>
          </a:endParaRPr>
        </a:p>
      </dsp:txBody>
      <dsp:txXfrm>
        <a:off x="1997836" y="2758645"/>
        <a:ext cx="1340743" cy="311914"/>
      </dsp:txXfrm>
    </dsp:sp>
    <dsp:sp modelId="{236794B5-3475-4BA2-8251-7BD9101CC072}">
      <dsp:nvSpPr>
        <dsp:cNvPr id="0" name=""/>
        <dsp:cNvSpPr/>
      </dsp:nvSpPr>
      <dsp:spPr>
        <a:xfrm>
          <a:off x="1980962" y="3373539"/>
          <a:ext cx="1374491" cy="345662"/>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latin typeface="Exo 2 Semi Bold" panose="00000700000000000000" pitchFamily="2" charset="0"/>
            </a:rPr>
            <a:t>Administration</a:t>
          </a:r>
          <a:endParaRPr lang="en-AE" sz="1100" kern="1200">
            <a:solidFill>
              <a:schemeClr val="tx1"/>
            </a:solidFill>
            <a:latin typeface="Exo 2 Semi Bold" panose="00000700000000000000" pitchFamily="2" charset="0"/>
          </a:endParaRPr>
        </a:p>
      </dsp:txBody>
      <dsp:txXfrm>
        <a:off x="1997836" y="3390413"/>
        <a:ext cx="1340743" cy="311914"/>
      </dsp:txXfrm>
    </dsp:sp>
    <dsp:sp modelId="{07B67A20-0F16-4BC2-B92C-C88C55E07D86}">
      <dsp:nvSpPr>
        <dsp:cNvPr id="0" name=""/>
        <dsp:cNvSpPr/>
      </dsp:nvSpPr>
      <dsp:spPr>
        <a:xfrm>
          <a:off x="4501964" y="1329855"/>
          <a:ext cx="1079007" cy="1083408"/>
        </a:xfrm>
        <a:prstGeom prst="flowChartConnector">
          <a:avLst/>
        </a:prstGeom>
        <a:blipFill rotWithShape="0">
          <a:blip xmlns:r="http://schemas.openxmlformats.org/officeDocument/2006/relationships" r:embed="rId3"/>
          <a:srcRect/>
          <a:stretch>
            <a:fillRect t="-5000" b="-5000"/>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4659981" y="1488516"/>
        <a:ext cx="762973" cy="766086"/>
      </dsp:txXfrm>
    </dsp:sp>
    <dsp:sp modelId="{072250DD-C265-4E40-9EAB-FFF8E15C938D}">
      <dsp:nvSpPr>
        <dsp:cNvPr id="0" name=""/>
        <dsp:cNvSpPr/>
      </dsp:nvSpPr>
      <dsp:spPr>
        <a:xfrm>
          <a:off x="5011045" y="2687181"/>
          <a:ext cx="1063899" cy="1063905"/>
        </a:xfrm>
        <a:prstGeom prst="ellipse">
          <a:avLst/>
        </a:prstGeom>
        <a:blipFill rotWithShape="0">
          <a:blip xmlns:r="http://schemas.openxmlformats.org/officeDocument/2006/relationships" r:embed="rId4"/>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endParaRPr lang="en-AE" sz="1200" kern="1200">
            <a:solidFill>
              <a:schemeClr val="tx1"/>
            </a:solidFill>
          </a:endParaRPr>
        </a:p>
      </dsp:txBody>
      <dsp:txXfrm>
        <a:off x="5166849" y="2842986"/>
        <a:ext cx="752291" cy="752295"/>
      </dsp:txXfrm>
    </dsp:sp>
    <dsp:sp modelId="{3F0EFD15-8BBF-4C4E-8E20-9657FD4C85D9}">
      <dsp:nvSpPr>
        <dsp:cNvPr id="0" name=""/>
        <dsp:cNvSpPr/>
      </dsp:nvSpPr>
      <dsp:spPr>
        <a:xfrm rot="5400000">
          <a:off x="5115064" y="5384577"/>
          <a:ext cx="1063899" cy="1063905"/>
        </a:xfrm>
        <a:prstGeom prst="ellipse">
          <a:avLst/>
        </a:prstGeom>
        <a:blipFill dpi="0" rotWithShape="1">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12700" cap="flat" cmpd="sng" algn="ctr">
          <a:solidFill>
            <a:schemeClr val="tx1">
              <a:alpha val="9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endParaRPr lang="en-AE" sz="1200" kern="1200">
            <a:solidFill>
              <a:schemeClr val="tx1"/>
            </a:solidFill>
          </a:endParaRPr>
        </a:p>
      </dsp:txBody>
      <dsp:txXfrm>
        <a:off x="5270868" y="5540382"/>
        <a:ext cx="752291" cy="752295"/>
      </dsp:txXfrm>
    </dsp:sp>
    <dsp:sp modelId="{8636B2D4-48FE-4C92-A3F9-F7CAC1AB6896}">
      <dsp:nvSpPr>
        <dsp:cNvPr id="0" name=""/>
        <dsp:cNvSpPr/>
      </dsp:nvSpPr>
      <dsp:spPr>
        <a:xfrm>
          <a:off x="5073671" y="4040926"/>
          <a:ext cx="1062246" cy="1063078"/>
        </a:xfrm>
        <a:prstGeom prst="ellipse">
          <a:avLst/>
        </a:prstGeom>
        <a:blipFill rotWithShape="0">
          <a:blip xmlns:r="http://schemas.openxmlformats.org/officeDocument/2006/relationships" r:embed="rId6">
            <a:extLst>
              <a:ext uri="{28A0092B-C50C-407E-A947-70E740481C1C}">
                <a14:useLocalDpi xmlns:a14="http://schemas.microsoft.com/office/drawing/2010/main" val="0"/>
              </a:ext>
            </a:extLst>
          </a:blip>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5229233" y="4196610"/>
        <a:ext cx="751122" cy="751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B47E66-B285-4166-BF0F-6FA3A0AD3E72}">
      <dsp:nvSpPr>
        <dsp:cNvPr id="0" name=""/>
        <dsp:cNvSpPr/>
      </dsp:nvSpPr>
      <dsp:spPr>
        <a:xfrm>
          <a:off x="1821448" y="278551"/>
          <a:ext cx="1841226" cy="1841199"/>
        </a:xfrm>
        <a:prstGeom prst="ellipse">
          <a:avLst/>
        </a:prstGeom>
        <a:solidFill>
          <a:srgbClr val="004A80"/>
        </a:solidFill>
        <a:ln>
          <a:solidFill>
            <a:srgbClr val="0070C0"/>
          </a:solid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5347DC15-E0EE-4699-8BE7-F83549E70B24}">
      <dsp:nvSpPr>
        <dsp:cNvPr id="0" name=""/>
        <dsp:cNvSpPr/>
      </dsp:nvSpPr>
      <dsp:spPr>
        <a:xfrm>
          <a:off x="1877526" y="339935"/>
          <a:ext cx="1718123" cy="1718431"/>
        </a:xfrm>
        <a:prstGeom prst="ellipse">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Exo 2 Black" pitchFamily="2" charset="0"/>
            </a:rPr>
            <a:t>AED 1.5+ Billion</a:t>
          </a:r>
          <a:endParaRPr lang="en-AE" sz="2400" kern="1200" dirty="0">
            <a:latin typeface="Exo 2 Black" pitchFamily="2" charset="0"/>
          </a:endParaRPr>
        </a:p>
      </dsp:txBody>
      <dsp:txXfrm>
        <a:off x="2123323" y="585472"/>
        <a:ext cx="1227347" cy="1227358"/>
      </dsp:txXfrm>
    </dsp:sp>
    <dsp:sp modelId="{F9C3FB00-BFB9-4B8D-BC7F-FA1DAA7ED0BE}">
      <dsp:nvSpPr>
        <dsp:cNvPr id="0" name=""/>
        <dsp:cNvSpPr/>
      </dsp:nvSpPr>
      <dsp:spPr>
        <a:xfrm rot="2700000">
          <a:off x="634001" y="611979"/>
          <a:ext cx="1174107" cy="1174107"/>
        </a:xfrm>
        <a:prstGeom prst="teardrop">
          <a:avLst>
            <a:gd name="adj" fmla="val 100000"/>
          </a:avLst>
        </a:prstGeom>
        <a:solidFill>
          <a:srgbClr val="004A80"/>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881D84CB-D804-42ED-819F-E9B228240C6E}">
      <dsp:nvSpPr>
        <dsp:cNvPr id="0" name=""/>
        <dsp:cNvSpPr/>
      </dsp:nvSpPr>
      <dsp:spPr>
        <a:xfrm>
          <a:off x="726792" y="696856"/>
          <a:ext cx="1004422" cy="1004589"/>
        </a:xfrm>
        <a:prstGeom prst="ellipse">
          <a:avLst/>
        </a:prstGeom>
        <a:solidFill>
          <a:schemeClr val="lt1">
            <a:alpha val="90000"/>
            <a:hueOff val="0"/>
            <a:satOff val="0"/>
            <a:lumOff val="0"/>
            <a:alphaOff val="0"/>
          </a:schemeClr>
        </a:solidFill>
        <a:ln w="6350" cap="flat" cmpd="sng" algn="ctr">
          <a:solidFill>
            <a:srgbClr val="004A80"/>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Exo 2 Black" pitchFamily="2" charset="0"/>
            </a:rPr>
            <a:t>60+ </a:t>
          </a:r>
          <a:r>
            <a:rPr lang="en-US" sz="1200" kern="1200" dirty="0">
              <a:latin typeface="Exo 2 Black" pitchFamily="2" charset="0"/>
            </a:rPr>
            <a:t>Project</a:t>
          </a:r>
          <a:r>
            <a:rPr lang="en-US" sz="1400" kern="1200" dirty="0">
              <a:latin typeface="Exo 2 Black" pitchFamily="2" charset="0"/>
            </a:rPr>
            <a:t>s</a:t>
          </a:r>
          <a:endParaRPr lang="en-AE" sz="1400" kern="1200" dirty="0">
            <a:latin typeface="Exo 2 Black" pitchFamily="2" charset="0"/>
          </a:endParaRPr>
        </a:p>
      </dsp:txBody>
      <dsp:txXfrm>
        <a:off x="870247" y="840396"/>
        <a:ext cx="717512" cy="71751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D43DAD-77C3-200B-69D8-EFE58C8C87EF}"/>
              </a:ext>
            </a:extLst>
          </p:cNvPr>
          <p:cNvSpPr>
            <a:spLocks noGrp="1"/>
          </p:cNvSpPr>
          <p:nvPr>
            <p:ph type="hdr" sz="quarter"/>
          </p:nvPr>
        </p:nvSpPr>
        <p:spPr>
          <a:xfrm>
            <a:off x="0" y="0"/>
            <a:ext cx="3013075" cy="4635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225052E-044C-B2B3-AC34-9CB47EEC136A}"/>
              </a:ext>
            </a:extLst>
          </p:cNvPr>
          <p:cNvSpPr>
            <a:spLocks noGrp="1"/>
          </p:cNvSpPr>
          <p:nvPr>
            <p:ph type="dt" sz="quarter" idx="1"/>
          </p:nvPr>
        </p:nvSpPr>
        <p:spPr>
          <a:xfrm>
            <a:off x="3940175" y="0"/>
            <a:ext cx="3013075" cy="463550"/>
          </a:xfrm>
          <a:prstGeom prst="rect">
            <a:avLst/>
          </a:prstGeom>
        </p:spPr>
        <p:txBody>
          <a:bodyPr vert="horz" lIns="91440" tIns="45720" rIns="91440" bIns="45720" rtlCol="0"/>
          <a:lstStyle>
            <a:lvl1pPr algn="r">
              <a:defRPr sz="1200"/>
            </a:lvl1pPr>
          </a:lstStyle>
          <a:p>
            <a:fld id="{049170EB-3388-4B90-93B2-F7487C816162}" type="datetimeFigureOut">
              <a:rPr lang="en-US" smtClean="0"/>
              <a:t>8/22/2025</a:t>
            </a:fld>
            <a:endParaRPr lang="en-US"/>
          </a:p>
        </p:txBody>
      </p:sp>
      <p:sp>
        <p:nvSpPr>
          <p:cNvPr id="4" name="Footer Placeholder 3">
            <a:extLst>
              <a:ext uri="{FF2B5EF4-FFF2-40B4-BE49-F238E27FC236}">
                <a16:creationId xmlns:a16="http://schemas.microsoft.com/office/drawing/2014/main" id="{B6027971-6676-7728-A957-1668A5CE6F02}"/>
              </a:ext>
            </a:extLst>
          </p:cNvPr>
          <p:cNvSpPr>
            <a:spLocks noGrp="1"/>
          </p:cNvSpPr>
          <p:nvPr>
            <p:ph type="ftr" sz="quarter" idx="2"/>
          </p:nvPr>
        </p:nvSpPr>
        <p:spPr>
          <a:xfrm>
            <a:off x="0" y="8777288"/>
            <a:ext cx="3013075"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CA491AA-FCC4-0797-AA79-B05B08CFC783}"/>
              </a:ext>
            </a:extLst>
          </p:cNvPr>
          <p:cNvSpPr>
            <a:spLocks noGrp="1"/>
          </p:cNvSpPr>
          <p:nvPr>
            <p:ph type="sldNum" sz="quarter" idx="3"/>
          </p:nvPr>
        </p:nvSpPr>
        <p:spPr>
          <a:xfrm>
            <a:off x="3940175" y="8777288"/>
            <a:ext cx="3013075" cy="463550"/>
          </a:xfrm>
          <a:prstGeom prst="rect">
            <a:avLst/>
          </a:prstGeom>
        </p:spPr>
        <p:txBody>
          <a:bodyPr vert="horz" lIns="91440" tIns="45720" rIns="91440" bIns="45720" rtlCol="0" anchor="b"/>
          <a:lstStyle>
            <a:lvl1pPr algn="r">
              <a:defRPr sz="1200"/>
            </a:lvl1pPr>
          </a:lstStyle>
          <a:p>
            <a:fld id="{81CA2497-5AF6-40C7-950C-72A7E7CBA64A}" type="slidenum">
              <a:rPr lang="en-US" smtClean="0"/>
              <a:t>‹#›</a:t>
            </a:fld>
            <a:endParaRPr lang="en-US"/>
          </a:p>
        </p:txBody>
      </p:sp>
    </p:spTree>
    <p:extLst>
      <p:ext uri="{BB962C8B-B14F-4D97-AF65-F5344CB8AC3E}">
        <p14:creationId xmlns:p14="http://schemas.microsoft.com/office/powerpoint/2010/main" val="3913113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3647"/>
          </a:xfrm>
          <a:prstGeom prst="rect">
            <a:avLst/>
          </a:prstGeom>
        </p:spPr>
        <p:txBody>
          <a:bodyPr vert="horz" lIns="92546" tIns="46273" rIns="92546" bIns="46273" rtlCol="0"/>
          <a:lstStyle>
            <a:lvl1pPr algn="l">
              <a:defRPr sz="1200"/>
            </a:lvl1pPr>
          </a:lstStyle>
          <a:p>
            <a:endParaRPr lang="en-AE"/>
          </a:p>
        </p:txBody>
      </p:sp>
      <p:sp>
        <p:nvSpPr>
          <p:cNvPr id="3" name="Date Placeholder 2"/>
          <p:cNvSpPr>
            <a:spLocks noGrp="1"/>
          </p:cNvSpPr>
          <p:nvPr>
            <p:ph type="dt" idx="1"/>
          </p:nvPr>
        </p:nvSpPr>
        <p:spPr>
          <a:xfrm>
            <a:off x="3939466" y="0"/>
            <a:ext cx="3013763" cy="463647"/>
          </a:xfrm>
          <a:prstGeom prst="rect">
            <a:avLst/>
          </a:prstGeom>
        </p:spPr>
        <p:txBody>
          <a:bodyPr vert="horz" lIns="92546" tIns="46273" rIns="92546" bIns="46273" rtlCol="0"/>
          <a:lstStyle>
            <a:lvl1pPr algn="r">
              <a:defRPr sz="1200"/>
            </a:lvl1pPr>
          </a:lstStyle>
          <a:p>
            <a:fld id="{06561656-C371-4AB4-9131-BBACCB2EF841}" type="datetimeFigureOut">
              <a:rPr lang="en-AE" smtClean="0"/>
              <a:t>22/08/2025</a:t>
            </a:fld>
            <a:endParaRPr lang="en-AE"/>
          </a:p>
        </p:txBody>
      </p:sp>
      <p:sp>
        <p:nvSpPr>
          <p:cNvPr id="4" name="Slide Image Placeholder 3"/>
          <p:cNvSpPr>
            <a:spLocks noGrp="1" noRot="1" noChangeAspect="1"/>
          </p:cNvSpPr>
          <p:nvPr>
            <p:ph type="sldImg" idx="2"/>
          </p:nvPr>
        </p:nvSpPr>
        <p:spPr>
          <a:xfrm>
            <a:off x="706438" y="1155700"/>
            <a:ext cx="5541962" cy="3117850"/>
          </a:xfrm>
          <a:prstGeom prst="rect">
            <a:avLst/>
          </a:prstGeom>
          <a:noFill/>
          <a:ln w="12700">
            <a:solidFill>
              <a:prstClr val="black"/>
            </a:solidFill>
          </a:ln>
        </p:spPr>
        <p:txBody>
          <a:bodyPr vert="horz" lIns="92546" tIns="46273" rIns="92546" bIns="46273" rtlCol="0" anchor="ctr"/>
          <a:lstStyle/>
          <a:p>
            <a:endParaRPr lang="en-AE"/>
          </a:p>
        </p:txBody>
      </p:sp>
      <p:sp>
        <p:nvSpPr>
          <p:cNvPr id="5" name="Notes Placeholder 4"/>
          <p:cNvSpPr>
            <a:spLocks noGrp="1"/>
          </p:cNvSpPr>
          <p:nvPr>
            <p:ph type="body" sz="quarter" idx="3"/>
          </p:nvPr>
        </p:nvSpPr>
        <p:spPr>
          <a:xfrm>
            <a:off x="695484" y="4447153"/>
            <a:ext cx="5563870" cy="3638580"/>
          </a:xfrm>
          <a:prstGeom prst="rect">
            <a:avLst/>
          </a:prstGeom>
        </p:spPr>
        <p:txBody>
          <a:bodyPr vert="horz" lIns="92546" tIns="46273" rIns="92546" bIns="462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6" name="Footer Placeholder 5"/>
          <p:cNvSpPr>
            <a:spLocks noGrp="1"/>
          </p:cNvSpPr>
          <p:nvPr>
            <p:ph type="ftr" sz="quarter" idx="4"/>
          </p:nvPr>
        </p:nvSpPr>
        <p:spPr>
          <a:xfrm>
            <a:off x="0" y="8777193"/>
            <a:ext cx="3013763" cy="463646"/>
          </a:xfrm>
          <a:prstGeom prst="rect">
            <a:avLst/>
          </a:prstGeom>
        </p:spPr>
        <p:txBody>
          <a:bodyPr vert="horz" lIns="92546" tIns="46273" rIns="92546" bIns="46273" rtlCol="0" anchor="b"/>
          <a:lstStyle>
            <a:lvl1pPr algn="l">
              <a:defRPr sz="1200"/>
            </a:lvl1pPr>
          </a:lstStyle>
          <a:p>
            <a:endParaRPr lang="en-AE"/>
          </a:p>
        </p:txBody>
      </p:sp>
      <p:sp>
        <p:nvSpPr>
          <p:cNvPr id="7" name="Slide Number Placeholder 6"/>
          <p:cNvSpPr>
            <a:spLocks noGrp="1"/>
          </p:cNvSpPr>
          <p:nvPr>
            <p:ph type="sldNum" sz="quarter" idx="5"/>
          </p:nvPr>
        </p:nvSpPr>
        <p:spPr>
          <a:xfrm>
            <a:off x="3939466" y="8777193"/>
            <a:ext cx="3013763" cy="463646"/>
          </a:xfrm>
          <a:prstGeom prst="rect">
            <a:avLst/>
          </a:prstGeom>
        </p:spPr>
        <p:txBody>
          <a:bodyPr vert="horz" lIns="92546" tIns="46273" rIns="92546" bIns="46273" rtlCol="0" anchor="b"/>
          <a:lstStyle>
            <a:lvl1pPr algn="r">
              <a:defRPr sz="1200"/>
            </a:lvl1pPr>
          </a:lstStyle>
          <a:p>
            <a:fld id="{5F06ED92-8721-4C5D-BBA1-BDCC77E17026}" type="slidenum">
              <a:rPr lang="en-AE" smtClean="0"/>
              <a:t>‹#›</a:t>
            </a:fld>
            <a:endParaRPr lang="en-AE"/>
          </a:p>
        </p:txBody>
      </p:sp>
    </p:spTree>
    <p:extLst>
      <p:ext uri="{BB962C8B-B14F-4D97-AF65-F5344CB8AC3E}">
        <p14:creationId xmlns:p14="http://schemas.microsoft.com/office/powerpoint/2010/main" val="2108085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51866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25933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953806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85738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658276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67296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762776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178043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22513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29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4702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31844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the finance slide text above…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8395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31</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61633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8037163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87501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049968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64179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506912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6723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Supply chain management  </a:t>
            </a:r>
          </a:p>
          <a:p>
            <a:r>
              <a:rPr lang="en-US" dirty="0"/>
              <a:t>Order processing  </a:t>
            </a:r>
          </a:p>
          <a:p>
            <a:endParaRPr lang="en-US" dirty="0"/>
          </a:p>
          <a:p>
            <a:r>
              <a:rPr lang="en-US" dirty="0"/>
              <a:t>Risk mitigation</a:t>
            </a:r>
          </a:p>
          <a:p>
            <a:r>
              <a:rPr lang="en-US" dirty="0"/>
              <a:t>Submission of tenders/offers in timely manner</a:t>
            </a:r>
          </a:p>
          <a:p>
            <a:endParaRPr lang="en-US" dirty="0"/>
          </a:p>
          <a:p>
            <a:endParaRPr lang="en-US" dirty="0"/>
          </a:p>
          <a:p>
            <a:endParaRPr lang="en-US" dirty="0"/>
          </a:p>
          <a:p>
            <a:r>
              <a:rPr lang="en-US" dirty="0"/>
              <a:t>Protiviti</a:t>
            </a:r>
          </a:p>
          <a:p>
            <a:r>
              <a:rPr lang="en-US" dirty="0"/>
              <a:t>Visibility</a:t>
            </a:r>
          </a:p>
          <a:p>
            <a:r>
              <a:rPr lang="en-US" dirty="0"/>
              <a:t>SOPs – Simplification</a:t>
            </a:r>
          </a:p>
          <a:p>
            <a:r>
              <a:rPr lang="en-US" dirty="0"/>
              <a:t>Quotes &amp; Tenders Department</a:t>
            </a:r>
          </a:p>
          <a:p>
            <a:r>
              <a:rPr lang="en-US" dirty="0"/>
              <a:t>-</a:t>
            </a:r>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39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E-COMMERCE  …. Another slide</a:t>
            </a:r>
          </a:p>
          <a:p>
            <a:r>
              <a:rPr lang="en-US" dirty="0"/>
              <a:t>Additional support – e-commerce platform, website, 3</a:t>
            </a:r>
            <a:r>
              <a:rPr lang="en-US" baseline="30000" dirty="0"/>
              <a:t>rd</a:t>
            </a:r>
            <a:r>
              <a:rPr lang="en-US" dirty="0"/>
              <a:t> party, marketplace, noon / amazon, mobile app for order </a:t>
            </a:r>
            <a:r>
              <a:rPr lang="en-US" dirty="0" err="1"/>
              <a:t>fullfilment</a:t>
            </a:r>
            <a:r>
              <a:rPr lang="en-US" dirty="0"/>
              <a:t>,  </a:t>
            </a:r>
          </a:p>
          <a:p>
            <a:r>
              <a:rPr lang="en-US" dirty="0"/>
              <a:t>Real-time ordering and </a:t>
            </a:r>
            <a:r>
              <a:rPr lang="en-US" dirty="0" err="1"/>
              <a:t>fullfillment</a:t>
            </a:r>
            <a:r>
              <a:rPr lang="en-US" dirty="0"/>
              <a:t> through mobile application.</a:t>
            </a:r>
          </a:p>
          <a:p>
            <a:endParaRPr lang="en-US" dirty="0"/>
          </a:p>
        </p:txBody>
      </p:sp>
      <p:sp>
        <p:nvSpPr>
          <p:cNvPr id="4" name="Slide Number Placeholder 3"/>
          <p:cNvSpPr>
            <a:spLocks noGrp="1"/>
          </p:cNvSpPr>
          <p:nvPr>
            <p:ph type="sldNum" sz="quarter" idx="5"/>
          </p:nvPr>
        </p:nvSpPr>
        <p:spPr/>
        <p:txBody>
          <a:bodyPr/>
          <a:lstStyle/>
          <a:p>
            <a:fld id="{5F06ED92-8721-4C5D-BBA1-BDCC77E17026}" type="slidenum">
              <a:rPr lang="en-AE" smtClean="0"/>
              <a:t>40</a:t>
            </a:fld>
            <a:endParaRPr lang="en-AE"/>
          </a:p>
        </p:txBody>
      </p:sp>
    </p:spTree>
    <p:extLst>
      <p:ext uri="{BB962C8B-B14F-4D97-AF65-F5344CB8AC3E}">
        <p14:creationId xmlns:p14="http://schemas.microsoft.com/office/powerpoint/2010/main" val="806963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4053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72024">
              <a:defRPr/>
            </a:pPr>
            <a:fld id="{C3F4323F-4776-4011-8043-1DAB30A64793}" type="slidenum">
              <a:rPr lang="en-US" sz="1300">
                <a:solidFill>
                  <a:prstClr val="black"/>
                </a:solidFill>
                <a:latin typeface="Exo 2 Light" pitchFamily="2" charset="77"/>
              </a:rPr>
              <a:pPr defTabSz="972024">
                <a:defRPr/>
              </a:pPr>
              <a:t>8</a:t>
            </a:fld>
            <a:endParaRPr lang="en-US" sz="1300">
              <a:solidFill>
                <a:prstClr val="black"/>
              </a:solidFill>
              <a:latin typeface="Exo 2 Light" pitchFamily="2" charset="77"/>
            </a:endParaRPr>
          </a:p>
        </p:txBody>
      </p:sp>
    </p:spTree>
    <p:extLst>
      <p:ext uri="{BB962C8B-B14F-4D97-AF65-F5344CB8AC3E}">
        <p14:creationId xmlns:p14="http://schemas.microsoft.com/office/powerpoint/2010/main" val="39172941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88535" rtl="0" eaLnBrk="1" fontAlgn="auto" latinLnBrk="0" hangingPunct="1">
              <a:lnSpc>
                <a:spcPct val="100000"/>
              </a:lnSpc>
              <a:spcBef>
                <a:spcPts val="0"/>
              </a:spcBef>
              <a:spcAft>
                <a:spcPts val="0"/>
              </a:spcAft>
              <a:buClrTx/>
              <a:buSzTx/>
              <a:buFontTx/>
              <a:buNone/>
              <a:tabLst/>
              <a:defRPr/>
            </a:pPr>
            <a:fld id="{5F06ED92-8721-4C5D-BBA1-BDCC77E17026}" type="slidenum">
              <a:rPr kumimoji="0" lang="en-A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88535" rtl="0" eaLnBrk="1" fontAlgn="auto" latinLnBrk="0" hangingPunct="1">
                <a:lnSpc>
                  <a:spcPct val="100000"/>
                </a:lnSpc>
                <a:spcBef>
                  <a:spcPts val="0"/>
                </a:spcBef>
                <a:spcAft>
                  <a:spcPts val="0"/>
                </a:spcAft>
                <a:buClrTx/>
                <a:buSzTx/>
                <a:buFontTx/>
                <a:buNone/>
                <a:tabLst/>
                <a:defRPr/>
              </a:pPr>
              <a:t>42</a:t>
            </a:fld>
            <a:endParaRPr kumimoji="0" lang="en-A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1758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88535" rtl="0" eaLnBrk="1" fontAlgn="auto" latinLnBrk="0" hangingPunct="1">
              <a:lnSpc>
                <a:spcPct val="100000"/>
              </a:lnSpc>
              <a:spcBef>
                <a:spcPts val="0"/>
              </a:spcBef>
              <a:spcAft>
                <a:spcPts val="0"/>
              </a:spcAft>
              <a:buClrTx/>
              <a:buSzTx/>
              <a:buFontTx/>
              <a:buNone/>
              <a:tabLst/>
              <a:defRPr/>
            </a:pPr>
            <a:fld id="{5F06ED92-8721-4C5D-BBA1-BDCC77E17026}" type="slidenum">
              <a:rPr kumimoji="0" lang="en-A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88535" rtl="0" eaLnBrk="1" fontAlgn="auto" latinLnBrk="0" hangingPunct="1">
                <a:lnSpc>
                  <a:spcPct val="100000"/>
                </a:lnSpc>
                <a:spcBef>
                  <a:spcPts val="0"/>
                </a:spcBef>
                <a:spcAft>
                  <a:spcPts val="0"/>
                </a:spcAft>
                <a:buClrTx/>
                <a:buSzTx/>
                <a:buFontTx/>
                <a:buNone/>
                <a:tabLst/>
                <a:defRPr/>
              </a:pPr>
              <a:t>43</a:t>
            </a:fld>
            <a:endParaRPr kumimoji="0" lang="en-A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0825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89118AAE-C060-426D-90E5-DD0DE362738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275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5492656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024815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93185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024285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226904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12356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5096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837586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2"/>
          <a:srcRect t="36294" r="43757" b="6520"/>
          <a:stretch/>
        </p:blipFill>
        <p:spPr>
          <a:xfrm>
            <a:off x="5431537" y="0"/>
            <a:ext cx="6760464" cy="6858000"/>
          </a:xfrm>
          <a:prstGeom prst="rect">
            <a:avLst/>
          </a:prstGeom>
        </p:spPr>
      </p:pic>
      <p:pic>
        <p:nvPicPr>
          <p:cNvPr id="4" name="Picture 3" descr="A picture containing graphics, text, graphic design, font&#10;&#10;Description automatically generated">
            <a:extLst>
              <a:ext uri="{FF2B5EF4-FFF2-40B4-BE49-F238E27FC236}">
                <a16:creationId xmlns:a16="http://schemas.microsoft.com/office/drawing/2014/main" id="{A0DB0F41-49DA-E2EB-792B-208802F7F847}"/>
              </a:ext>
            </a:extLst>
          </p:cNvPr>
          <p:cNvPicPr>
            <a:picLocks noChangeAspect="1"/>
          </p:cNvPicPr>
          <p:nvPr userDrawn="1"/>
        </p:nvPicPr>
        <p:blipFill>
          <a:blip r:embed="rId3"/>
          <a:stretch>
            <a:fillRect/>
          </a:stretch>
        </p:blipFill>
        <p:spPr>
          <a:xfrm>
            <a:off x="0" y="4726321"/>
            <a:ext cx="3204472" cy="1751978"/>
          </a:xfrm>
          <a:prstGeom prst="rect">
            <a:avLst/>
          </a:prstGeom>
        </p:spPr>
      </p:pic>
    </p:spTree>
    <p:extLst>
      <p:ext uri="{BB962C8B-B14F-4D97-AF65-F5344CB8AC3E}">
        <p14:creationId xmlns:p14="http://schemas.microsoft.com/office/powerpoint/2010/main" val="2295767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6131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54319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872B26EC-7B20-1547-80DC-4387F65B6845}"/>
              </a:ext>
            </a:extLst>
          </p:cNvPr>
          <p:cNvSpPr>
            <a:spLocks noGrp="1"/>
          </p:cNvSpPr>
          <p:nvPr>
            <p:ph type="pic" sz="quarter" idx="18"/>
          </p:nvPr>
        </p:nvSpPr>
        <p:spPr>
          <a:xfrm>
            <a:off x="8001000" y="0"/>
            <a:ext cx="4191000" cy="6857999"/>
          </a:xfrm>
          <a:solidFill>
            <a:schemeClr val="bg1">
              <a:lumMod val="95000"/>
            </a:schemeClr>
          </a:solidFill>
        </p:spPr>
        <p:txBody>
          <a:bodyPr anchor="ctr"/>
          <a:lstStyle>
            <a:lvl1pPr algn="ctr">
              <a:defRPr>
                <a:solidFill>
                  <a:srgbClr val="022C60"/>
                </a:solidFill>
                <a:latin typeface="Exo 2" pitchFamily="2" charset="77"/>
              </a:defRPr>
            </a:lvl1pPr>
          </a:lstStyle>
          <a:p>
            <a:endParaRPr lang="en-US"/>
          </a:p>
        </p:txBody>
      </p:sp>
      <p:sp>
        <p:nvSpPr>
          <p:cNvPr id="10" name="Content Placeholder 3">
            <a:extLst>
              <a:ext uri="{FF2B5EF4-FFF2-40B4-BE49-F238E27FC236}">
                <a16:creationId xmlns:a16="http://schemas.microsoft.com/office/drawing/2014/main" id="{A805EB8E-8259-F54B-9C35-1AB5482C526D}"/>
              </a:ext>
            </a:extLst>
          </p:cNvPr>
          <p:cNvSpPr>
            <a:spLocks noGrp="1"/>
          </p:cNvSpPr>
          <p:nvPr>
            <p:ph sz="quarter" idx="15"/>
          </p:nvPr>
        </p:nvSpPr>
        <p:spPr>
          <a:xfrm>
            <a:off x="763824" y="1273176"/>
            <a:ext cx="7045764" cy="5072400"/>
          </a:xfrm>
        </p:spPr>
        <p:txBody>
          <a:bodyPr>
            <a:noAutofit/>
          </a:bodyPr>
          <a:lstStyle>
            <a:lvl1pPr marL="0" indent="0" algn="just">
              <a:buNone/>
              <a:defRPr sz="1400">
                <a:solidFill>
                  <a:srgbClr val="022C60"/>
                </a:solidFill>
                <a:latin typeface="Exo 2" pitchFamily="2" charset="77"/>
              </a:defRPr>
            </a:lvl1pPr>
            <a:lvl2pPr marL="457200" indent="0" algn="just">
              <a:buNone/>
              <a:defRPr sz="1400">
                <a:solidFill>
                  <a:srgbClr val="022C60"/>
                </a:solidFill>
                <a:latin typeface="Exo 2" pitchFamily="2" charset="77"/>
              </a:defRPr>
            </a:lvl2pPr>
            <a:lvl3pPr marL="914400" indent="0" algn="just">
              <a:buNone/>
              <a:defRPr sz="1400">
                <a:solidFill>
                  <a:srgbClr val="022C60"/>
                </a:solidFill>
                <a:latin typeface="Exo 2" pitchFamily="2" charset="77"/>
              </a:defRPr>
            </a:lvl3pPr>
            <a:lvl4pPr marL="1371600" indent="0" algn="just">
              <a:buNone/>
              <a:defRPr sz="1400">
                <a:solidFill>
                  <a:srgbClr val="022C60"/>
                </a:solidFill>
                <a:latin typeface="Exo 2" pitchFamily="2" charset="77"/>
              </a:defRPr>
            </a:lvl4pPr>
            <a:lvl5pPr marL="1828800" indent="0" algn="just">
              <a:buNone/>
              <a:defRPr sz="1400">
                <a:solidFill>
                  <a:srgbClr val="022C60"/>
                </a:solidFill>
                <a:latin typeface="Exo 2"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08424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9E6B3E-DA8B-C94D-8D47-C4B6C655521D}"/>
              </a:ext>
            </a:extLst>
          </p:cNvPr>
          <p:cNvPicPr>
            <a:picLocks noChangeAspect="1"/>
          </p:cNvPicPr>
          <p:nvPr userDrawn="1"/>
        </p:nvPicPr>
        <p:blipFill>
          <a:blip r:embed="rId2"/>
          <a:stretch>
            <a:fillRect/>
          </a:stretch>
        </p:blipFill>
        <p:spPr>
          <a:xfrm>
            <a:off x="97140" y="5439670"/>
            <a:ext cx="2484696" cy="1358456"/>
          </a:xfrm>
          <a:prstGeom prst="rect">
            <a:avLst/>
          </a:prstGeom>
        </p:spPr>
      </p:pic>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3"/>
          <a:srcRect t="36294" r="43757" b="6520"/>
          <a:stretch/>
        </p:blipFill>
        <p:spPr>
          <a:xfrm>
            <a:off x="5431537" y="0"/>
            <a:ext cx="6760464" cy="6858000"/>
          </a:xfrm>
          <a:prstGeom prst="rect">
            <a:avLst/>
          </a:prstGeom>
        </p:spPr>
      </p:pic>
    </p:spTree>
    <p:extLst>
      <p:ext uri="{BB962C8B-B14F-4D97-AF65-F5344CB8AC3E}">
        <p14:creationId xmlns:p14="http://schemas.microsoft.com/office/powerpoint/2010/main" val="38190963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Tree>
    <p:extLst>
      <p:ext uri="{BB962C8B-B14F-4D97-AF65-F5344CB8AC3E}">
        <p14:creationId xmlns:p14="http://schemas.microsoft.com/office/powerpoint/2010/main" val="21852085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4310384" cy="861774"/>
          </a:xfrm>
          <a:prstGeom prst="rect">
            <a:avLst/>
          </a:prstGeom>
          <a:noFill/>
        </p:spPr>
        <p:txBody>
          <a:bodyPr wrap="square" rtlCol="0">
            <a:spAutoFit/>
          </a:bodyPr>
          <a:lstStyle/>
          <a:p>
            <a:r>
              <a:rPr lang="en-US" sz="5000" b="1" i="0" dirty="0">
                <a:solidFill>
                  <a:srgbClr val="FFFFFF"/>
                </a:solidFill>
                <a:latin typeface="Exo 2" panose="00000500000000000000" pitchFamily="2" charset="0"/>
              </a:rPr>
              <a:t>THANK YOU</a:t>
            </a:r>
            <a:endParaRPr lang="en-US" sz="5000" b="1" i="0" dirty="0">
              <a:solidFill>
                <a:schemeClr val="accent6"/>
              </a:solidFill>
              <a:latin typeface="Exo 2" panose="00000500000000000000" pitchFamily="2" charset="0"/>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6" y="5282505"/>
            <a:ext cx="3812507" cy="1077218"/>
          </a:xfrm>
          <a:prstGeom prst="rect">
            <a:avLst/>
          </a:prstGeom>
          <a:noFill/>
        </p:spPr>
        <p:txBody>
          <a:bodyPr wrap="square" rtlCol="0">
            <a:spAutoFit/>
          </a:bodyPr>
          <a:lstStyle/>
          <a:p>
            <a:r>
              <a:rPr lang="en-US" sz="1600" b="1" i="0" dirty="0" err="1">
                <a:solidFill>
                  <a:srgbClr val="FFFFFF"/>
                </a:solidFill>
                <a:latin typeface="Exo 2 Semi" pitchFamily="2" charset="77"/>
              </a:rPr>
              <a:t>Emitac</a:t>
            </a:r>
            <a:r>
              <a:rPr lang="en-US" sz="1600" b="1" i="0" dirty="0">
                <a:solidFill>
                  <a:srgbClr val="FFFFFF"/>
                </a:solidFill>
                <a:latin typeface="Exo 2 Semi" pitchFamily="2" charset="77"/>
              </a:rPr>
              <a:t> Healthcare Solutions</a:t>
            </a:r>
          </a:p>
          <a:p>
            <a:r>
              <a:rPr lang="en-US" sz="1600" b="0" i="0" dirty="0">
                <a:solidFill>
                  <a:srgbClr val="FFFFFF"/>
                </a:solidFill>
                <a:latin typeface="Exo 2" pitchFamily="2" charset="77"/>
              </a:rPr>
              <a:t>Block A, </a:t>
            </a:r>
            <a:r>
              <a:rPr lang="en-US" sz="1600" b="0" i="0" dirty="0" err="1">
                <a:solidFill>
                  <a:srgbClr val="FFFFFF"/>
                </a:solidFill>
                <a:latin typeface="Exo 2" pitchFamily="2" charset="77"/>
              </a:rPr>
              <a:t>Hudaiba</a:t>
            </a:r>
            <a:r>
              <a:rPr lang="en-US" sz="1600" b="0" i="0" dirty="0">
                <a:solidFill>
                  <a:srgbClr val="FFFFFF"/>
                </a:solidFill>
                <a:latin typeface="Exo 2" pitchFamily="2" charset="77"/>
              </a:rPr>
              <a:t> Awards Building,</a:t>
            </a:r>
          </a:p>
          <a:p>
            <a:r>
              <a:rPr lang="en-US" sz="1600" b="0" i="0" dirty="0">
                <a:solidFill>
                  <a:srgbClr val="FFFFFF"/>
                </a:solidFill>
                <a:latin typeface="Exo 2" pitchFamily="2" charset="77"/>
              </a:rPr>
              <a:t>5th Floor, Jumeirah road, Dubai – UAE</a:t>
            </a:r>
          </a:p>
          <a:p>
            <a:r>
              <a:rPr lang="en-US" sz="1600" b="0" i="0" dirty="0">
                <a:solidFill>
                  <a:srgbClr val="FFFFFF"/>
                </a:solidFill>
                <a:latin typeface="Exo 2" pitchFamily="2" charset="77"/>
              </a:rPr>
              <a:t>P.O. Box 8391, Dubai, UAE</a:t>
            </a: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825314" cy="369332"/>
          </a:xfrm>
          <a:prstGeom prst="rect">
            <a:avLst/>
          </a:prstGeom>
          <a:noFill/>
        </p:spPr>
        <p:txBody>
          <a:bodyPr wrap="square" rtlCol="0">
            <a:spAutoFit/>
          </a:bodyPr>
          <a:lstStyle/>
          <a:p>
            <a:r>
              <a:rPr lang="en-US" sz="1800" b="1" i="0" spc="100" baseline="0" dirty="0" err="1">
                <a:solidFill>
                  <a:srgbClr val="FFFFFF"/>
                </a:solidFill>
                <a:latin typeface="Exo 2" panose="00000500000000000000" pitchFamily="2" charset="0"/>
              </a:rPr>
              <a:t>www.emitachealthcare.com</a:t>
            </a:r>
            <a:r>
              <a:rPr lang="en-US" sz="1800" b="1" i="0" spc="100" baseline="0" dirty="0">
                <a:solidFill>
                  <a:srgbClr val="FFFFFF"/>
                </a:solidFill>
                <a:latin typeface="Exo 2" panose="00000500000000000000" pitchFamily="2" charset="0"/>
              </a:rPr>
              <a:t> </a:t>
            </a:r>
          </a:p>
        </p:txBody>
      </p:sp>
    </p:spTree>
    <p:extLst>
      <p:ext uri="{BB962C8B-B14F-4D97-AF65-F5344CB8AC3E}">
        <p14:creationId xmlns:p14="http://schemas.microsoft.com/office/powerpoint/2010/main" val="29998077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88837923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870847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pic>
        <p:nvPicPr>
          <p:cNvPr id="10" name="Picture 9">
            <a:extLst>
              <a:ext uri="{FF2B5EF4-FFF2-40B4-BE49-F238E27FC236}">
                <a16:creationId xmlns:a16="http://schemas.microsoft.com/office/drawing/2014/main" id="{AA8A5017-025E-2948-9D65-E54100396CDB}"/>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8719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24498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4843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5883389E-E593-5C47-8BC2-4F6A4FBDBC48}"/>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022613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8523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64150407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78803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5054838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2"/>
          <a:srcRect t="36294" r="43757" b="6520"/>
          <a:stretch/>
        </p:blipFill>
        <p:spPr>
          <a:xfrm>
            <a:off x="5431537" y="0"/>
            <a:ext cx="6760464" cy="6858000"/>
          </a:xfrm>
          <a:prstGeom prst="rect">
            <a:avLst/>
          </a:prstGeom>
        </p:spPr>
      </p:pic>
      <p:pic>
        <p:nvPicPr>
          <p:cNvPr id="3" name="Picture 2">
            <a:extLst>
              <a:ext uri="{FF2B5EF4-FFF2-40B4-BE49-F238E27FC236}">
                <a16:creationId xmlns:a16="http://schemas.microsoft.com/office/drawing/2014/main" id="{FB9FF2A3-D4DE-48EF-ABEB-7752EB0217DC}"/>
              </a:ext>
            </a:extLst>
          </p:cNvPr>
          <p:cNvPicPr>
            <a:picLocks noChangeAspect="1"/>
          </p:cNvPicPr>
          <p:nvPr userDrawn="1"/>
        </p:nvPicPr>
        <p:blipFill>
          <a:blip r:embed="rId3"/>
          <a:stretch>
            <a:fillRect/>
          </a:stretch>
        </p:blipFill>
        <p:spPr>
          <a:xfrm>
            <a:off x="162823" y="4802575"/>
            <a:ext cx="3085344" cy="1686847"/>
          </a:xfrm>
          <a:prstGeom prst="rect">
            <a:avLst/>
          </a:prstGeom>
        </p:spPr>
      </p:pic>
    </p:spTree>
    <p:extLst>
      <p:ext uri="{BB962C8B-B14F-4D97-AF65-F5344CB8AC3E}">
        <p14:creationId xmlns:p14="http://schemas.microsoft.com/office/powerpoint/2010/main" val="3971339428"/>
      </p:ext>
    </p:extLst>
  </p:cSld>
  <p:clrMapOvr>
    <a:masterClrMapping/>
  </p:clrMapOvr>
  <p:transition spd="slow" advClick="0">
    <p:push dir="u"/>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5650407-340F-FEF0-3E2B-9F3BF47ABB40}"/>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pic>
        <p:nvPicPr>
          <p:cNvPr id="2" name="Picture 1" descr="Logo, company name&#10;&#10;Description automatically generated">
            <a:extLst>
              <a:ext uri="{FF2B5EF4-FFF2-40B4-BE49-F238E27FC236}">
                <a16:creationId xmlns:a16="http://schemas.microsoft.com/office/drawing/2014/main" id="{BA3B53FB-8C97-E85B-A8A1-3C924BF0CB95}"/>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2161425241"/>
      </p:ext>
    </p:extLst>
  </p:cSld>
  <p:clrMapOvr>
    <a:masterClrMapping/>
  </p:clrMapOvr>
  <p:transition spd="slow" advClick="0">
    <p:push dir="u"/>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s" smtClean="0"/>
              <a:pPr algn="r"/>
              <a:t>‹#›</a:t>
            </a:fld>
            <a:endParaRPr lang="es"/>
          </a:p>
        </p:txBody>
      </p:sp>
    </p:spTree>
    <p:extLst>
      <p:ext uri="{BB962C8B-B14F-4D97-AF65-F5344CB8AC3E}">
        <p14:creationId xmlns:p14="http://schemas.microsoft.com/office/powerpoint/2010/main" val="2435144010"/>
      </p:ext>
    </p:extLst>
  </p:cSld>
  <p:clrMapOvr>
    <a:masterClrMapping/>
  </p:clrMapOvr>
  <p:transition spd="slow" advClick="0">
    <p:push dir="u"/>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669962"/>
      </p:ext>
    </p:extLst>
  </p:cSld>
  <p:clrMapOvr>
    <a:masterClrMapping/>
  </p:clrMapOvr>
  <p:transition spd="slow" advClick="0">
    <p:push dir="u"/>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986342"/>
      </p:ext>
    </p:extLst>
  </p:cSld>
  <p:clrMapOvr>
    <a:masterClrMapping/>
  </p:clrMapOvr>
  <p:transition spd="slow" advClick="0">
    <p:push dir="u"/>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7820977"/>
      </p:ext>
    </p:extLst>
  </p:cSld>
  <p:clrMapOvr>
    <a:masterClrMapping/>
  </p:clrMapOvr>
  <p:transition spd="slow" advClick="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562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07584" y="746975"/>
            <a:ext cx="9959950" cy="5331853"/>
          </a:xfrm>
          <a:custGeom>
            <a:avLst/>
            <a:gdLst>
              <a:gd name="connsiteX0" fmla="*/ 0 w 9959950"/>
              <a:gd name="connsiteY0" fmla="*/ 0 h 5331853"/>
              <a:gd name="connsiteX1" fmla="*/ 9959950 w 9959950"/>
              <a:gd name="connsiteY1" fmla="*/ 0 h 5331853"/>
              <a:gd name="connsiteX2" fmla="*/ 9959950 w 9959950"/>
              <a:gd name="connsiteY2" fmla="*/ 5331853 h 5331853"/>
              <a:gd name="connsiteX3" fmla="*/ 0 w 9959950"/>
              <a:gd name="connsiteY3" fmla="*/ 5331853 h 5331853"/>
            </a:gdLst>
            <a:ahLst/>
            <a:cxnLst>
              <a:cxn ang="0">
                <a:pos x="connsiteX0" y="connsiteY0"/>
              </a:cxn>
              <a:cxn ang="0">
                <a:pos x="connsiteX1" y="connsiteY1"/>
              </a:cxn>
              <a:cxn ang="0">
                <a:pos x="connsiteX2" y="connsiteY2"/>
              </a:cxn>
              <a:cxn ang="0">
                <a:pos x="connsiteX3" y="connsiteY3"/>
              </a:cxn>
            </a:cxnLst>
            <a:rect l="l" t="t" r="r" b="b"/>
            <a:pathLst>
              <a:path w="9959950" h="5331853">
                <a:moveTo>
                  <a:pt x="0" y="0"/>
                </a:moveTo>
                <a:lnTo>
                  <a:pt x="9959950" y="0"/>
                </a:lnTo>
                <a:lnTo>
                  <a:pt x="9959950" y="5331853"/>
                </a:lnTo>
                <a:lnTo>
                  <a:pt x="0" y="5331853"/>
                </a:lnTo>
                <a:close/>
              </a:path>
            </a:pathLst>
          </a:custGeom>
        </p:spPr>
        <p:txBody>
          <a:bodyPr wrap="square">
            <a:noAutofit/>
          </a:bodyPr>
          <a:lstStyle/>
          <a:p>
            <a:endParaRPr lang="en-US"/>
          </a:p>
        </p:txBody>
      </p:sp>
    </p:spTree>
    <p:extLst>
      <p:ext uri="{BB962C8B-B14F-4D97-AF65-F5344CB8AC3E}">
        <p14:creationId xmlns:p14="http://schemas.microsoft.com/office/powerpoint/2010/main" val="17122118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850232" y="1331496"/>
            <a:ext cx="3673642" cy="5526505"/>
          </a:xfrm>
          <a:custGeom>
            <a:avLst/>
            <a:gdLst>
              <a:gd name="connsiteX0" fmla="*/ 0 w 3673642"/>
              <a:gd name="connsiteY0" fmla="*/ 0 h 5526505"/>
              <a:gd name="connsiteX1" fmla="*/ 3673642 w 3673642"/>
              <a:gd name="connsiteY1" fmla="*/ 0 h 5526505"/>
              <a:gd name="connsiteX2" fmla="*/ 3673642 w 3673642"/>
              <a:gd name="connsiteY2" fmla="*/ 5526505 h 5526505"/>
              <a:gd name="connsiteX3" fmla="*/ 0 w 3673642"/>
              <a:gd name="connsiteY3" fmla="*/ 5526505 h 5526505"/>
            </a:gdLst>
            <a:ahLst/>
            <a:cxnLst>
              <a:cxn ang="0">
                <a:pos x="connsiteX0" y="connsiteY0"/>
              </a:cxn>
              <a:cxn ang="0">
                <a:pos x="connsiteX1" y="connsiteY1"/>
              </a:cxn>
              <a:cxn ang="0">
                <a:pos x="connsiteX2" y="connsiteY2"/>
              </a:cxn>
              <a:cxn ang="0">
                <a:pos x="connsiteX3" y="connsiteY3"/>
              </a:cxn>
            </a:cxnLst>
            <a:rect l="l" t="t" r="r" b="b"/>
            <a:pathLst>
              <a:path w="3673642" h="5526505">
                <a:moveTo>
                  <a:pt x="0" y="0"/>
                </a:moveTo>
                <a:lnTo>
                  <a:pt x="3673642" y="0"/>
                </a:lnTo>
                <a:lnTo>
                  <a:pt x="3673642" y="5526505"/>
                </a:lnTo>
                <a:lnTo>
                  <a:pt x="0" y="5526505"/>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7652084" y="0"/>
            <a:ext cx="2695074" cy="3400926"/>
          </a:xfrm>
          <a:custGeom>
            <a:avLst/>
            <a:gdLst>
              <a:gd name="connsiteX0" fmla="*/ 0 w 2695074"/>
              <a:gd name="connsiteY0" fmla="*/ 0 h 3400926"/>
              <a:gd name="connsiteX1" fmla="*/ 2695074 w 2695074"/>
              <a:gd name="connsiteY1" fmla="*/ 0 h 3400926"/>
              <a:gd name="connsiteX2" fmla="*/ 2695074 w 2695074"/>
              <a:gd name="connsiteY2" fmla="*/ 3400926 h 3400926"/>
              <a:gd name="connsiteX3" fmla="*/ 0 w 2695074"/>
              <a:gd name="connsiteY3" fmla="*/ 3400926 h 3400926"/>
            </a:gdLst>
            <a:ahLst/>
            <a:cxnLst>
              <a:cxn ang="0">
                <a:pos x="connsiteX0" y="connsiteY0"/>
              </a:cxn>
              <a:cxn ang="0">
                <a:pos x="connsiteX1" y="connsiteY1"/>
              </a:cxn>
              <a:cxn ang="0">
                <a:pos x="connsiteX2" y="connsiteY2"/>
              </a:cxn>
              <a:cxn ang="0">
                <a:pos x="connsiteX3" y="connsiteY3"/>
              </a:cxn>
            </a:cxnLst>
            <a:rect l="l" t="t" r="r" b="b"/>
            <a:pathLst>
              <a:path w="2695074" h="3400926">
                <a:moveTo>
                  <a:pt x="0" y="0"/>
                </a:moveTo>
                <a:lnTo>
                  <a:pt x="2695074" y="0"/>
                </a:lnTo>
                <a:lnTo>
                  <a:pt x="2695074" y="3400926"/>
                </a:lnTo>
                <a:lnTo>
                  <a:pt x="0" y="3400926"/>
                </a:lnTo>
                <a:close/>
              </a:path>
            </a:pathLst>
          </a:custGeom>
        </p:spPr>
        <p:txBody>
          <a:bodyPr wrap="square">
            <a:noAutofit/>
          </a:bodyPr>
          <a:lstStyle/>
          <a:p>
            <a:endParaRPr lang="en-US"/>
          </a:p>
        </p:txBody>
      </p:sp>
    </p:spTree>
    <p:extLst>
      <p:ext uri="{BB962C8B-B14F-4D97-AF65-F5344CB8AC3E}">
        <p14:creationId xmlns:p14="http://schemas.microsoft.com/office/powerpoint/2010/main" val="4038636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07584" y="1379621"/>
            <a:ext cx="3384205" cy="4283242"/>
          </a:xfrm>
          <a:custGeom>
            <a:avLst/>
            <a:gdLst>
              <a:gd name="connsiteX0" fmla="*/ 0 w 3384205"/>
              <a:gd name="connsiteY0" fmla="*/ 0 h 4283242"/>
              <a:gd name="connsiteX1" fmla="*/ 3384205 w 3384205"/>
              <a:gd name="connsiteY1" fmla="*/ 0 h 4283242"/>
              <a:gd name="connsiteX2" fmla="*/ 3384205 w 3384205"/>
              <a:gd name="connsiteY2" fmla="*/ 4283242 h 4283242"/>
              <a:gd name="connsiteX3" fmla="*/ 0 w 3384205"/>
              <a:gd name="connsiteY3" fmla="*/ 4283242 h 4283242"/>
            </a:gdLst>
            <a:ahLst/>
            <a:cxnLst>
              <a:cxn ang="0">
                <a:pos x="connsiteX0" y="connsiteY0"/>
              </a:cxn>
              <a:cxn ang="0">
                <a:pos x="connsiteX1" y="connsiteY1"/>
              </a:cxn>
              <a:cxn ang="0">
                <a:pos x="connsiteX2" y="connsiteY2"/>
              </a:cxn>
              <a:cxn ang="0">
                <a:pos x="connsiteX3" y="connsiteY3"/>
              </a:cxn>
            </a:cxnLst>
            <a:rect l="l" t="t" r="r" b="b"/>
            <a:pathLst>
              <a:path w="3384205" h="4283242">
                <a:moveTo>
                  <a:pt x="0" y="0"/>
                </a:moveTo>
                <a:lnTo>
                  <a:pt x="3384205" y="0"/>
                </a:lnTo>
                <a:lnTo>
                  <a:pt x="3384205" y="4283242"/>
                </a:lnTo>
                <a:lnTo>
                  <a:pt x="0" y="4283242"/>
                </a:lnTo>
                <a:close/>
              </a:path>
            </a:pathLst>
          </a:custGeom>
        </p:spPr>
        <p:txBody>
          <a:bodyPr wrap="square">
            <a:noAutofit/>
          </a:bodyPr>
          <a:lstStyle/>
          <a:p>
            <a:endParaRPr lang="en-US"/>
          </a:p>
        </p:txBody>
      </p:sp>
    </p:spTree>
    <p:extLst>
      <p:ext uri="{BB962C8B-B14F-4D97-AF65-F5344CB8AC3E}">
        <p14:creationId xmlns:p14="http://schemas.microsoft.com/office/powerpoint/2010/main" val="3132102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443537" y="689811"/>
            <a:ext cx="3882189" cy="5582652"/>
          </a:xfrm>
          <a:custGeom>
            <a:avLst/>
            <a:gdLst>
              <a:gd name="connsiteX0" fmla="*/ 0 w 3882189"/>
              <a:gd name="connsiteY0" fmla="*/ 0 h 5582652"/>
              <a:gd name="connsiteX1" fmla="*/ 3882189 w 3882189"/>
              <a:gd name="connsiteY1" fmla="*/ 0 h 5582652"/>
              <a:gd name="connsiteX2" fmla="*/ 3882189 w 3882189"/>
              <a:gd name="connsiteY2" fmla="*/ 5582652 h 5582652"/>
              <a:gd name="connsiteX3" fmla="*/ 0 w 3882189"/>
              <a:gd name="connsiteY3" fmla="*/ 5582652 h 5582652"/>
            </a:gdLst>
            <a:ahLst/>
            <a:cxnLst>
              <a:cxn ang="0">
                <a:pos x="connsiteX0" y="connsiteY0"/>
              </a:cxn>
              <a:cxn ang="0">
                <a:pos x="connsiteX1" y="connsiteY1"/>
              </a:cxn>
              <a:cxn ang="0">
                <a:pos x="connsiteX2" y="connsiteY2"/>
              </a:cxn>
              <a:cxn ang="0">
                <a:pos x="connsiteX3" y="connsiteY3"/>
              </a:cxn>
            </a:cxnLst>
            <a:rect l="l" t="t" r="r" b="b"/>
            <a:pathLst>
              <a:path w="3882189" h="5582652">
                <a:moveTo>
                  <a:pt x="0" y="0"/>
                </a:moveTo>
                <a:lnTo>
                  <a:pt x="3882189" y="0"/>
                </a:lnTo>
                <a:lnTo>
                  <a:pt x="3882189" y="5582652"/>
                </a:lnTo>
                <a:lnTo>
                  <a:pt x="0" y="5582652"/>
                </a:lnTo>
                <a:close/>
              </a:path>
            </a:pathLst>
          </a:custGeom>
        </p:spPr>
        <p:txBody>
          <a:bodyPr wrap="square">
            <a:noAutofit/>
          </a:bodyPr>
          <a:lstStyle/>
          <a:p>
            <a:endParaRPr lang="en-US"/>
          </a:p>
        </p:txBody>
      </p:sp>
    </p:spTree>
    <p:extLst>
      <p:ext uri="{BB962C8B-B14F-4D97-AF65-F5344CB8AC3E}">
        <p14:creationId xmlns:p14="http://schemas.microsoft.com/office/powerpoint/2010/main" val="84537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106654" y="1443790"/>
            <a:ext cx="3818021" cy="4347411"/>
          </a:xfrm>
          <a:custGeom>
            <a:avLst/>
            <a:gdLst>
              <a:gd name="connsiteX0" fmla="*/ 0 w 3818021"/>
              <a:gd name="connsiteY0" fmla="*/ 0 h 4347411"/>
              <a:gd name="connsiteX1" fmla="*/ 3818021 w 3818021"/>
              <a:gd name="connsiteY1" fmla="*/ 0 h 4347411"/>
              <a:gd name="connsiteX2" fmla="*/ 3818021 w 3818021"/>
              <a:gd name="connsiteY2" fmla="*/ 4347411 h 4347411"/>
              <a:gd name="connsiteX3" fmla="*/ 0 w 3818021"/>
              <a:gd name="connsiteY3" fmla="*/ 4347411 h 4347411"/>
            </a:gdLst>
            <a:ahLst/>
            <a:cxnLst>
              <a:cxn ang="0">
                <a:pos x="connsiteX0" y="connsiteY0"/>
              </a:cxn>
              <a:cxn ang="0">
                <a:pos x="connsiteX1" y="connsiteY1"/>
              </a:cxn>
              <a:cxn ang="0">
                <a:pos x="connsiteX2" y="connsiteY2"/>
              </a:cxn>
              <a:cxn ang="0">
                <a:pos x="connsiteX3" y="connsiteY3"/>
              </a:cxn>
            </a:cxnLst>
            <a:rect l="l" t="t" r="r" b="b"/>
            <a:pathLst>
              <a:path w="3818021" h="4347411">
                <a:moveTo>
                  <a:pt x="0" y="0"/>
                </a:moveTo>
                <a:lnTo>
                  <a:pt x="3818021" y="0"/>
                </a:lnTo>
                <a:lnTo>
                  <a:pt x="3818021" y="4347411"/>
                </a:lnTo>
                <a:lnTo>
                  <a:pt x="0" y="4347411"/>
                </a:lnTo>
                <a:close/>
              </a:path>
            </a:pathLst>
          </a:custGeom>
        </p:spPr>
        <p:txBody>
          <a:bodyPr wrap="square">
            <a:noAutofit/>
          </a:bodyPr>
          <a:lstStyle/>
          <a:p>
            <a:endParaRPr lang="en-US"/>
          </a:p>
        </p:txBody>
      </p:sp>
    </p:spTree>
    <p:extLst>
      <p:ext uri="{BB962C8B-B14F-4D97-AF65-F5344CB8AC3E}">
        <p14:creationId xmlns:p14="http://schemas.microsoft.com/office/powerpoint/2010/main" val="1832518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818147" y="500431"/>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txBody>
          <a:bodyPr wrap="square">
            <a:noAutofit/>
          </a:bodyPr>
          <a:lstStyle/>
          <a:p>
            <a:endParaRPr lang="en-US"/>
          </a:p>
        </p:txBody>
      </p:sp>
    </p:spTree>
    <p:extLst>
      <p:ext uri="{BB962C8B-B14F-4D97-AF65-F5344CB8AC3E}">
        <p14:creationId xmlns:p14="http://schemas.microsoft.com/office/powerpoint/2010/main" val="3753521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978568" y="1010652"/>
            <a:ext cx="10218821" cy="4876800"/>
          </a:xfrm>
          <a:custGeom>
            <a:avLst/>
            <a:gdLst>
              <a:gd name="connsiteX0" fmla="*/ 0 w 10218821"/>
              <a:gd name="connsiteY0" fmla="*/ 0 h 4876800"/>
              <a:gd name="connsiteX1" fmla="*/ 10218821 w 10218821"/>
              <a:gd name="connsiteY1" fmla="*/ 0 h 4876800"/>
              <a:gd name="connsiteX2" fmla="*/ 10218821 w 10218821"/>
              <a:gd name="connsiteY2" fmla="*/ 4876800 h 4876800"/>
              <a:gd name="connsiteX3" fmla="*/ 0 w 10218821"/>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10218821" h="4876800">
                <a:moveTo>
                  <a:pt x="0" y="0"/>
                </a:moveTo>
                <a:lnTo>
                  <a:pt x="10218821" y="0"/>
                </a:lnTo>
                <a:lnTo>
                  <a:pt x="10218821"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2486369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
        <p:nvSpPr>
          <p:cNvPr id="2" name="TextBox 1">
            <a:extLst>
              <a:ext uri="{FF2B5EF4-FFF2-40B4-BE49-F238E27FC236}">
                <a16:creationId xmlns:a16="http://schemas.microsoft.com/office/drawing/2014/main" id="{DA1367E0-D734-9D8D-8C3A-3E3D3E0F55D9}"/>
              </a:ext>
            </a:extLst>
          </p:cNvPr>
          <p:cNvSpPr txBox="1"/>
          <p:nvPr userDrawn="1"/>
        </p:nvSpPr>
        <p:spPr>
          <a:xfrm>
            <a:off x="5227" y="6525613"/>
            <a:ext cx="3899441" cy="369332"/>
          </a:xfrm>
          <a:prstGeom prst="rect">
            <a:avLst/>
          </a:prstGeom>
          <a:noFill/>
        </p:spPr>
        <p:txBody>
          <a:bodyPr wrap="square" rtlCol="0">
            <a:spAutoFit/>
          </a:bodyPr>
          <a:lstStyle/>
          <a:p>
            <a:r>
              <a:rPr lang="en-US" dirty="0">
                <a:solidFill>
                  <a:schemeClr val="bg1"/>
                </a:solidFill>
                <a:latin typeface="Freestyle Script" panose="030804020302050B0404" pitchFamily="66" charset="0"/>
              </a:rPr>
              <a:t>Speed, Innovation, Team Spirit</a:t>
            </a:r>
            <a:endParaRPr lang="en-US" sz="2800" dirty="0">
              <a:solidFill>
                <a:schemeClr val="bg1"/>
              </a:solidFill>
              <a:latin typeface="Freestyle Script" panose="030804020302050B0404" pitchFamily="66" charset="0"/>
            </a:endParaRPr>
          </a:p>
        </p:txBody>
      </p:sp>
    </p:spTree>
    <p:extLst>
      <p:ext uri="{BB962C8B-B14F-4D97-AF65-F5344CB8AC3E}">
        <p14:creationId xmlns:p14="http://schemas.microsoft.com/office/powerpoint/2010/main" val="461572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36041" y="0"/>
            <a:ext cx="3577390" cy="6858000"/>
          </a:xfrm>
          <a:custGeom>
            <a:avLst/>
            <a:gdLst>
              <a:gd name="connsiteX0" fmla="*/ 0 w 3577390"/>
              <a:gd name="connsiteY0" fmla="*/ 0 h 6858000"/>
              <a:gd name="connsiteX1" fmla="*/ 3577390 w 3577390"/>
              <a:gd name="connsiteY1" fmla="*/ 0 h 6858000"/>
              <a:gd name="connsiteX2" fmla="*/ 3577390 w 3577390"/>
              <a:gd name="connsiteY2" fmla="*/ 6858000 h 6858000"/>
              <a:gd name="connsiteX3" fmla="*/ 0 w 35773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7390" h="6858000">
                <a:moveTo>
                  <a:pt x="0" y="0"/>
                </a:moveTo>
                <a:lnTo>
                  <a:pt x="3577390" y="0"/>
                </a:lnTo>
                <a:lnTo>
                  <a:pt x="357739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552015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63916" y="336885"/>
            <a:ext cx="5887452" cy="6288505"/>
          </a:xfrm>
          <a:custGeom>
            <a:avLst/>
            <a:gdLst>
              <a:gd name="connsiteX0" fmla="*/ 0 w 5887452"/>
              <a:gd name="connsiteY0" fmla="*/ 0 h 6288505"/>
              <a:gd name="connsiteX1" fmla="*/ 5887452 w 5887452"/>
              <a:gd name="connsiteY1" fmla="*/ 0 h 6288505"/>
              <a:gd name="connsiteX2" fmla="*/ 5887452 w 5887452"/>
              <a:gd name="connsiteY2" fmla="*/ 6288505 h 6288505"/>
              <a:gd name="connsiteX3" fmla="*/ 0 w 5887452"/>
              <a:gd name="connsiteY3" fmla="*/ 6288505 h 6288505"/>
            </a:gdLst>
            <a:ahLst/>
            <a:cxnLst>
              <a:cxn ang="0">
                <a:pos x="connsiteX0" y="connsiteY0"/>
              </a:cxn>
              <a:cxn ang="0">
                <a:pos x="connsiteX1" y="connsiteY1"/>
              </a:cxn>
              <a:cxn ang="0">
                <a:pos x="connsiteX2" y="connsiteY2"/>
              </a:cxn>
              <a:cxn ang="0">
                <a:pos x="connsiteX3" y="connsiteY3"/>
              </a:cxn>
            </a:cxnLst>
            <a:rect l="l" t="t" r="r" b="b"/>
            <a:pathLst>
              <a:path w="5887452" h="6288505">
                <a:moveTo>
                  <a:pt x="0" y="0"/>
                </a:moveTo>
                <a:lnTo>
                  <a:pt x="5887452" y="0"/>
                </a:lnTo>
                <a:lnTo>
                  <a:pt x="5887452" y="6288505"/>
                </a:lnTo>
                <a:lnTo>
                  <a:pt x="0" y="628850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1" y="1860884"/>
            <a:ext cx="5566611" cy="2454442"/>
          </a:xfrm>
          <a:custGeom>
            <a:avLst/>
            <a:gdLst>
              <a:gd name="connsiteX0" fmla="*/ 0 w 5566611"/>
              <a:gd name="connsiteY0" fmla="*/ 0 h 2454442"/>
              <a:gd name="connsiteX1" fmla="*/ 5566611 w 5566611"/>
              <a:gd name="connsiteY1" fmla="*/ 0 h 2454442"/>
              <a:gd name="connsiteX2" fmla="*/ 5566611 w 5566611"/>
              <a:gd name="connsiteY2" fmla="*/ 2454442 h 2454442"/>
              <a:gd name="connsiteX3" fmla="*/ 0 w 5566611"/>
              <a:gd name="connsiteY3" fmla="*/ 2454442 h 2454442"/>
            </a:gdLst>
            <a:ahLst/>
            <a:cxnLst>
              <a:cxn ang="0">
                <a:pos x="connsiteX0" y="connsiteY0"/>
              </a:cxn>
              <a:cxn ang="0">
                <a:pos x="connsiteX1" y="connsiteY1"/>
              </a:cxn>
              <a:cxn ang="0">
                <a:pos x="connsiteX2" y="connsiteY2"/>
              </a:cxn>
              <a:cxn ang="0">
                <a:pos x="connsiteX3" y="connsiteY3"/>
              </a:cxn>
            </a:cxnLst>
            <a:rect l="l" t="t" r="r" b="b"/>
            <a:pathLst>
              <a:path w="5566611" h="2454442">
                <a:moveTo>
                  <a:pt x="0" y="0"/>
                </a:moveTo>
                <a:lnTo>
                  <a:pt x="5566611" y="0"/>
                </a:lnTo>
                <a:lnTo>
                  <a:pt x="5566611" y="2454442"/>
                </a:lnTo>
                <a:lnTo>
                  <a:pt x="0" y="2454442"/>
                </a:lnTo>
                <a:close/>
              </a:path>
            </a:pathLst>
          </a:custGeom>
        </p:spPr>
        <p:txBody>
          <a:bodyPr wrap="square">
            <a:noAutofit/>
          </a:bodyPr>
          <a:lstStyle/>
          <a:p>
            <a:endParaRPr lang="en-US"/>
          </a:p>
        </p:txBody>
      </p:sp>
    </p:spTree>
    <p:extLst>
      <p:ext uri="{BB962C8B-B14F-4D97-AF65-F5344CB8AC3E}">
        <p14:creationId xmlns:p14="http://schemas.microsoft.com/office/powerpoint/2010/main" val="1969444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74632" y="2807369"/>
            <a:ext cx="3176337" cy="4050631"/>
          </a:xfrm>
          <a:custGeom>
            <a:avLst/>
            <a:gdLst>
              <a:gd name="connsiteX0" fmla="*/ 0 w 3176337"/>
              <a:gd name="connsiteY0" fmla="*/ 0 h 4050631"/>
              <a:gd name="connsiteX1" fmla="*/ 3176337 w 3176337"/>
              <a:gd name="connsiteY1" fmla="*/ 0 h 4050631"/>
              <a:gd name="connsiteX2" fmla="*/ 3176337 w 3176337"/>
              <a:gd name="connsiteY2" fmla="*/ 4050631 h 4050631"/>
              <a:gd name="connsiteX3" fmla="*/ 0 w 3176337"/>
              <a:gd name="connsiteY3" fmla="*/ 4050631 h 4050631"/>
            </a:gdLst>
            <a:ahLst/>
            <a:cxnLst>
              <a:cxn ang="0">
                <a:pos x="connsiteX0" y="connsiteY0"/>
              </a:cxn>
              <a:cxn ang="0">
                <a:pos x="connsiteX1" y="connsiteY1"/>
              </a:cxn>
              <a:cxn ang="0">
                <a:pos x="connsiteX2" y="connsiteY2"/>
              </a:cxn>
              <a:cxn ang="0">
                <a:pos x="connsiteX3" y="connsiteY3"/>
              </a:cxn>
            </a:cxnLst>
            <a:rect l="l" t="t" r="r" b="b"/>
            <a:pathLst>
              <a:path w="3176337" h="4050631">
                <a:moveTo>
                  <a:pt x="0" y="0"/>
                </a:moveTo>
                <a:lnTo>
                  <a:pt x="3176337" y="0"/>
                </a:lnTo>
                <a:lnTo>
                  <a:pt x="3176337" y="4050631"/>
                </a:lnTo>
                <a:lnTo>
                  <a:pt x="0" y="405063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015664" y="1395664"/>
            <a:ext cx="3176337" cy="5462337"/>
          </a:xfrm>
          <a:custGeom>
            <a:avLst/>
            <a:gdLst>
              <a:gd name="connsiteX0" fmla="*/ 0 w 3176337"/>
              <a:gd name="connsiteY0" fmla="*/ 0 h 5462337"/>
              <a:gd name="connsiteX1" fmla="*/ 3176337 w 3176337"/>
              <a:gd name="connsiteY1" fmla="*/ 0 h 5462337"/>
              <a:gd name="connsiteX2" fmla="*/ 3176337 w 3176337"/>
              <a:gd name="connsiteY2" fmla="*/ 5462337 h 5462337"/>
              <a:gd name="connsiteX3" fmla="*/ 0 w 3176337"/>
              <a:gd name="connsiteY3" fmla="*/ 5462337 h 5462337"/>
            </a:gdLst>
            <a:ahLst/>
            <a:cxnLst>
              <a:cxn ang="0">
                <a:pos x="connsiteX0" y="connsiteY0"/>
              </a:cxn>
              <a:cxn ang="0">
                <a:pos x="connsiteX1" y="connsiteY1"/>
              </a:cxn>
              <a:cxn ang="0">
                <a:pos x="connsiteX2" y="connsiteY2"/>
              </a:cxn>
              <a:cxn ang="0">
                <a:pos x="connsiteX3" y="connsiteY3"/>
              </a:cxn>
            </a:cxnLst>
            <a:rect l="l" t="t" r="r" b="b"/>
            <a:pathLst>
              <a:path w="3176337" h="5462337">
                <a:moveTo>
                  <a:pt x="0" y="0"/>
                </a:moveTo>
                <a:lnTo>
                  <a:pt x="3176337" y="0"/>
                </a:lnTo>
                <a:lnTo>
                  <a:pt x="3176337" y="5462337"/>
                </a:lnTo>
                <a:lnTo>
                  <a:pt x="0" y="5462337"/>
                </a:lnTo>
                <a:close/>
              </a:path>
            </a:pathLst>
          </a:custGeom>
        </p:spPr>
        <p:txBody>
          <a:bodyPr wrap="square">
            <a:noAutofit/>
          </a:bodyPr>
          <a:lstStyle/>
          <a:p>
            <a:endParaRPr lang="en-US"/>
          </a:p>
        </p:txBody>
      </p:sp>
    </p:spTree>
    <p:extLst>
      <p:ext uri="{BB962C8B-B14F-4D97-AF65-F5344CB8AC3E}">
        <p14:creationId xmlns:p14="http://schemas.microsoft.com/office/powerpoint/2010/main" val="1575696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564105" y="1"/>
            <a:ext cx="2606843" cy="3914274"/>
          </a:xfrm>
          <a:custGeom>
            <a:avLst/>
            <a:gdLst>
              <a:gd name="connsiteX0" fmla="*/ 0 w 2606843"/>
              <a:gd name="connsiteY0" fmla="*/ 0 h 3914274"/>
              <a:gd name="connsiteX1" fmla="*/ 2606843 w 2606843"/>
              <a:gd name="connsiteY1" fmla="*/ 0 h 3914274"/>
              <a:gd name="connsiteX2" fmla="*/ 2606843 w 2606843"/>
              <a:gd name="connsiteY2" fmla="*/ 3914274 h 3914274"/>
              <a:gd name="connsiteX3" fmla="*/ 0 w 2606843"/>
              <a:gd name="connsiteY3" fmla="*/ 3914274 h 3914274"/>
            </a:gdLst>
            <a:ahLst/>
            <a:cxnLst>
              <a:cxn ang="0">
                <a:pos x="connsiteX0" y="connsiteY0"/>
              </a:cxn>
              <a:cxn ang="0">
                <a:pos x="connsiteX1" y="connsiteY1"/>
              </a:cxn>
              <a:cxn ang="0">
                <a:pos x="connsiteX2" y="connsiteY2"/>
              </a:cxn>
              <a:cxn ang="0">
                <a:pos x="connsiteX3" y="connsiteY3"/>
              </a:cxn>
            </a:cxnLst>
            <a:rect l="l" t="t" r="r" b="b"/>
            <a:pathLst>
              <a:path w="2606843" h="3914274">
                <a:moveTo>
                  <a:pt x="0" y="0"/>
                </a:moveTo>
                <a:lnTo>
                  <a:pt x="2606843" y="0"/>
                </a:lnTo>
                <a:lnTo>
                  <a:pt x="2606843" y="3914274"/>
                </a:lnTo>
                <a:lnTo>
                  <a:pt x="0" y="3914274"/>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7940841" y="1347538"/>
            <a:ext cx="3208421" cy="5510463"/>
          </a:xfrm>
          <a:custGeom>
            <a:avLst/>
            <a:gdLst>
              <a:gd name="connsiteX0" fmla="*/ 0 w 3208421"/>
              <a:gd name="connsiteY0" fmla="*/ 0 h 5510463"/>
              <a:gd name="connsiteX1" fmla="*/ 3208421 w 3208421"/>
              <a:gd name="connsiteY1" fmla="*/ 0 h 5510463"/>
              <a:gd name="connsiteX2" fmla="*/ 3208421 w 3208421"/>
              <a:gd name="connsiteY2" fmla="*/ 5510463 h 5510463"/>
              <a:gd name="connsiteX3" fmla="*/ 0 w 3208421"/>
              <a:gd name="connsiteY3" fmla="*/ 5510463 h 5510463"/>
            </a:gdLst>
            <a:ahLst/>
            <a:cxnLst>
              <a:cxn ang="0">
                <a:pos x="connsiteX0" y="connsiteY0"/>
              </a:cxn>
              <a:cxn ang="0">
                <a:pos x="connsiteX1" y="connsiteY1"/>
              </a:cxn>
              <a:cxn ang="0">
                <a:pos x="connsiteX2" y="connsiteY2"/>
              </a:cxn>
              <a:cxn ang="0">
                <a:pos x="connsiteX3" y="connsiteY3"/>
              </a:cxn>
            </a:cxnLst>
            <a:rect l="l" t="t" r="r" b="b"/>
            <a:pathLst>
              <a:path w="3208421" h="5510463">
                <a:moveTo>
                  <a:pt x="0" y="0"/>
                </a:moveTo>
                <a:lnTo>
                  <a:pt x="3208421" y="0"/>
                </a:lnTo>
                <a:lnTo>
                  <a:pt x="3208421" y="5510463"/>
                </a:lnTo>
                <a:lnTo>
                  <a:pt x="0" y="5510463"/>
                </a:lnTo>
                <a:close/>
              </a:path>
            </a:pathLst>
          </a:custGeom>
        </p:spPr>
        <p:txBody>
          <a:bodyPr wrap="square">
            <a:noAutofit/>
          </a:bodyPr>
          <a:lstStyle/>
          <a:p>
            <a:endParaRPr lang="en-US"/>
          </a:p>
        </p:txBody>
      </p:sp>
    </p:spTree>
    <p:extLst>
      <p:ext uri="{BB962C8B-B14F-4D97-AF65-F5344CB8AC3E}">
        <p14:creationId xmlns:p14="http://schemas.microsoft.com/office/powerpoint/2010/main" val="34432506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13684" y="0"/>
            <a:ext cx="3465095" cy="5903495"/>
          </a:xfrm>
          <a:custGeom>
            <a:avLst/>
            <a:gdLst>
              <a:gd name="connsiteX0" fmla="*/ 0 w 3465095"/>
              <a:gd name="connsiteY0" fmla="*/ 0 h 5903495"/>
              <a:gd name="connsiteX1" fmla="*/ 3465095 w 3465095"/>
              <a:gd name="connsiteY1" fmla="*/ 0 h 5903495"/>
              <a:gd name="connsiteX2" fmla="*/ 3465095 w 3465095"/>
              <a:gd name="connsiteY2" fmla="*/ 5903495 h 5903495"/>
              <a:gd name="connsiteX3" fmla="*/ 0 w 3465095"/>
              <a:gd name="connsiteY3" fmla="*/ 5903495 h 5903495"/>
            </a:gdLst>
            <a:ahLst/>
            <a:cxnLst>
              <a:cxn ang="0">
                <a:pos x="connsiteX0" y="connsiteY0"/>
              </a:cxn>
              <a:cxn ang="0">
                <a:pos x="connsiteX1" y="connsiteY1"/>
              </a:cxn>
              <a:cxn ang="0">
                <a:pos x="connsiteX2" y="connsiteY2"/>
              </a:cxn>
              <a:cxn ang="0">
                <a:pos x="connsiteX3" y="connsiteY3"/>
              </a:cxn>
            </a:cxnLst>
            <a:rect l="l" t="t" r="r" b="b"/>
            <a:pathLst>
              <a:path w="3465095" h="5903495">
                <a:moveTo>
                  <a:pt x="0" y="0"/>
                </a:moveTo>
                <a:lnTo>
                  <a:pt x="3465095" y="0"/>
                </a:lnTo>
                <a:lnTo>
                  <a:pt x="3465095" y="5903495"/>
                </a:lnTo>
                <a:lnTo>
                  <a:pt x="0" y="590349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8871284" y="0"/>
            <a:ext cx="3320716" cy="4443663"/>
          </a:xfrm>
          <a:custGeom>
            <a:avLst/>
            <a:gdLst>
              <a:gd name="connsiteX0" fmla="*/ 0 w 3320716"/>
              <a:gd name="connsiteY0" fmla="*/ 0 h 4443663"/>
              <a:gd name="connsiteX1" fmla="*/ 3320716 w 3320716"/>
              <a:gd name="connsiteY1" fmla="*/ 0 h 4443663"/>
              <a:gd name="connsiteX2" fmla="*/ 3320716 w 3320716"/>
              <a:gd name="connsiteY2" fmla="*/ 4443663 h 4443663"/>
              <a:gd name="connsiteX3" fmla="*/ 0 w 3320716"/>
              <a:gd name="connsiteY3" fmla="*/ 4443663 h 4443663"/>
            </a:gdLst>
            <a:ahLst/>
            <a:cxnLst>
              <a:cxn ang="0">
                <a:pos x="connsiteX0" y="connsiteY0"/>
              </a:cxn>
              <a:cxn ang="0">
                <a:pos x="connsiteX1" y="connsiteY1"/>
              </a:cxn>
              <a:cxn ang="0">
                <a:pos x="connsiteX2" y="connsiteY2"/>
              </a:cxn>
              <a:cxn ang="0">
                <a:pos x="connsiteX3" y="connsiteY3"/>
              </a:cxn>
            </a:cxnLst>
            <a:rect l="l" t="t" r="r" b="b"/>
            <a:pathLst>
              <a:path w="3320716" h="4443663">
                <a:moveTo>
                  <a:pt x="0" y="0"/>
                </a:moveTo>
                <a:lnTo>
                  <a:pt x="3320716" y="0"/>
                </a:lnTo>
                <a:lnTo>
                  <a:pt x="3320716" y="4443663"/>
                </a:lnTo>
                <a:lnTo>
                  <a:pt x="0" y="4443663"/>
                </a:lnTo>
                <a:close/>
              </a:path>
            </a:pathLst>
          </a:custGeom>
        </p:spPr>
        <p:txBody>
          <a:bodyPr wrap="square">
            <a:noAutofit/>
          </a:bodyPr>
          <a:lstStyle/>
          <a:p>
            <a:endParaRPr lang="en-US"/>
          </a:p>
        </p:txBody>
      </p:sp>
    </p:spTree>
    <p:extLst>
      <p:ext uri="{BB962C8B-B14F-4D97-AF65-F5344CB8AC3E}">
        <p14:creationId xmlns:p14="http://schemas.microsoft.com/office/powerpoint/2010/main" val="2576851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61474" y="0"/>
            <a:ext cx="2422358" cy="6858000"/>
          </a:xfrm>
          <a:custGeom>
            <a:avLst/>
            <a:gdLst>
              <a:gd name="connsiteX0" fmla="*/ 0 w 2422358"/>
              <a:gd name="connsiteY0" fmla="*/ 0 h 6858000"/>
              <a:gd name="connsiteX1" fmla="*/ 2422358 w 2422358"/>
              <a:gd name="connsiteY1" fmla="*/ 0 h 6858000"/>
              <a:gd name="connsiteX2" fmla="*/ 2422358 w 2422358"/>
              <a:gd name="connsiteY2" fmla="*/ 6858000 h 6858000"/>
              <a:gd name="connsiteX3" fmla="*/ 0 w 24223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22358" h="6858000">
                <a:moveTo>
                  <a:pt x="0" y="0"/>
                </a:moveTo>
                <a:lnTo>
                  <a:pt x="2422358" y="0"/>
                </a:lnTo>
                <a:lnTo>
                  <a:pt x="2422358" y="6858000"/>
                </a:lnTo>
                <a:lnTo>
                  <a:pt x="0" y="6858000"/>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3160295" y="1"/>
            <a:ext cx="2229852" cy="3384884"/>
          </a:xfrm>
          <a:custGeom>
            <a:avLst/>
            <a:gdLst>
              <a:gd name="connsiteX0" fmla="*/ 0 w 2229852"/>
              <a:gd name="connsiteY0" fmla="*/ 0 h 3384884"/>
              <a:gd name="connsiteX1" fmla="*/ 2229852 w 2229852"/>
              <a:gd name="connsiteY1" fmla="*/ 0 h 3384884"/>
              <a:gd name="connsiteX2" fmla="*/ 2229852 w 2229852"/>
              <a:gd name="connsiteY2" fmla="*/ 3384884 h 3384884"/>
              <a:gd name="connsiteX3" fmla="*/ 0 w 2229852"/>
              <a:gd name="connsiteY3" fmla="*/ 3384884 h 3384884"/>
            </a:gdLst>
            <a:ahLst/>
            <a:cxnLst>
              <a:cxn ang="0">
                <a:pos x="connsiteX0" y="connsiteY0"/>
              </a:cxn>
              <a:cxn ang="0">
                <a:pos x="connsiteX1" y="connsiteY1"/>
              </a:cxn>
              <a:cxn ang="0">
                <a:pos x="connsiteX2" y="connsiteY2"/>
              </a:cxn>
              <a:cxn ang="0">
                <a:pos x="connsiteX3" y="connsiteY3"/>
              </a:cxn>
            </a:cxnLst>
            <a:rect l="l" t="t" r="r" b="b"/>
            <a:pathLst>
              <a:path w="2229852" h="3384884">
                <a:moveTo>
                  <a:pt x="0" y="0"/>
                </a:moveTo>
                <a:lnTo>
                  <a:pt x="2229852" y="0"/>
                </a:lnTo>
                <a:lnTo>
                  <a:pt x="2229852" y="3384884"/>
                </a:lnTo>
                <a:lnTo>
                  <a:pt x="0" y="3384884"/>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3160295" y="3545306"/>
            <a:ext cx="2229852" cy="3312695"/>
          </a:xfrm>
          <a:custGeom>
            <a:avLst/>
            <a:gdLst>
              <a:gd name="connsiteX0" fmla="*/ 0 w 2229852"/>
              <a:gd name="connsiteY0" fmla="*/ 0 h 3312695"/>
              <a:gd name="connsiteX1" fmla="*/ 2229852 w 2229852"/>
              <a:gd name="connsiteY1" fmla="*/ 0 h 3312695"/>
              <a:gd name="connsiteX2" fmla="*/ 2229852 w 2229852"/>
              <a:gd name="connsiteY2" fmla="*/ 3312695 h 3312695"/>
              <a:gd name="connsiteX3" fmla="*/ 0 w 2229852"/>
              <a:gd name="connsiteY3" fmla="*/ 3312695 h 3312695"/>
            </a:gdLst>
            <a:ahLst/>
            <a:cxnLst>
              <a:cxn ang="0">
                <a:pos x="connsiteX0" y="connsiteY0"/>
              </a:cxn>
              <a:cxn ang="0">
                <a:pos x="connsiteX1" y="connsiteY1"/>
              </a:cxn>
              <a:cxn ang="0">
                <a:pos x="connsiteX2" y="connsiteY2"/>
              </a:cxn>
              <a:cxn ang="0">
                <a:pos x="connsiteX3" y="connsiteY3"/>
              </a:cxn>
            </a:cxnLst>
            <a:rect l="l" t="t" r="r" b="b"/>
            <a:pathLst>
              <a:path w="2229852" h="3312695">
                <a:moveTo>
                  <a:pt x="0" y="0"/>
                </a:moveTo>
                <a:lnTo>
                  <a:pt x="2229852" y="0"/>
                </a:lnTo>
                <a:lnTo>
                  <a:pt x="2229852" y="3312695"/>
                </a:lnTo>
                <a:lnTo>
                  <a:pt x="0" y="3312695"/>
                </a:lnTo>
                <a:close/>
              </a:path>
            </a:pathLst>
          </a:custGeom>
        </p:spPr>
        <p:txBody>
          <a:bodyPr wrap="square">
            <a:noAutofit/>
          </a:bodyPr>
          <a:lstStyle/>
          <a:p>
            <a:endParaRPr lang="en-US"/>
          </a:p>
        </p:txBody>
      </p:sp>
    </p:spTree>
    <p:extLst>
      <p:ext uri="{BB962C8B-B14F-4D97-AF65-F5344CB8AC3E}">
        <p14:creationId xmlns:p14="http://schemas.microsoft.com/office/powerpoint/2010/main" val="35597708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25390" y="898358"/>
            <a:ext cx="4989095" cy="5005137"/>
          </a:xfrm>
          <a:custGeom>
            <a:avLst/>
            <a:gdLst>
              <a:gd name="connsiteX0" fmla="*/ 0 w 4989095"/>
              <a:gd name="connsiteY0" fmla="*/ 0 h 5005137"/>
              <a:gd name="connsiteX1" fmla="*/ 4989095 w 4989095"/>
              <a:gd name="connsiteY1" fmla="*/ 0 h 5005137"/>
              <a:gd name="connsiteX2" fmla="*/ 4989095 w 4989095"/>
              <a:gd name="connsiteY2" fmla="*/ 5005137 h 5005137"/>
              <a:gd name="connsiteX3" fmla="*/ 0 w 4989095"/>
              <a:gd name="connsiteY3" fmla="*/ 5005137 h 5005137"/>
            </a:gdLst>
            <a:ahLst/>
            <a:cxnLst>
              <a:cxn ang="0">
                <a:pos x="connsiteX0" y="connsiteY0"/>
              </a:cxn>
              <a:cxn ang="0">
                <a:pos x="connsiteX1" y="connsiteY1"/>
              </a:cxn>
              <a:cxn ang="0">
                <a:pos x="connsiteX2" y="connsiteY2"/>
              </a:cxn>
              <a:cxn ang="0">
                <a:pos x="connsiteX3" y="connsiteY3"/>
              </a:cxn>
            </a:cxnLst>
            <a:rect l="l" t="t" r="r" b="b"/>
            <a:pathLst>
              <a:path w="4989095" h="5005137">
                <a:moveTo>
                  <a:pt x="0" y="0"/>
                </a:moveTo>
                <a:lnTo>
                  <a:pt x="4989095" y="0"/>
                </a:lnTo>
                <a:lnTo>
                  <a:pt x="4989095" y="5005137"/>
                </a:lnTo>
                <a:lnTo>
                  <a:pt x="0" y="5005137"/>
                </a:lnTo>
                <a:close/>
              </a:path>
            </a:pathLst>
          </a:custGeom>
        </p:spPr>
        <p:txBody>
          <a:bodyPr wrap="square">
            <a:noAutofit/>
          </a:bodyPr>
          <a:lstStyle/>
          <a:p>
            <a:endParaRPr lang="en-US"/>
          </a:p>
        </p:txBody>
      </p:sp>
    </p:spTree>
    <p:extLst>
      <p:ext uri="{BB962C8B-B14F-4D97-AF65-F5344CB8AC3E}">
        <p14:creationId xmlns:p14="http://schemas.microsoft.com/office/powerpoint/2010/main" val="39972475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481011" cy="6858000"/>
          </a:xfrm>
          <a:custGeom>
            <a:avLst/>
            <a:gdLst>
              <a:gd name="connsiteX0" fmla="*/ 0 w 6481011"/>
              <a:gd name="connsiteY0" fmla="*/ 0 h 6858000"/>
              <a:gd name="connsiteX1" fmla="*/ 6481011 w 6481011"/>
              <a:gd name="connsiteY1" fmla="*/ 0 h 6858000"/>
              <a:gd name="connsiteX2" fmla="*/ 6481011 w 6481011"/>
              <a:gd name="connsiteY2" fmla="*/ 6858000 h 6858000"/>
              <a:gd name="connsiteX3" fmla="*/ 0 w 64810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81011" h="6858000">
                <a:moveTo>
                  <a:pt x="0" y="0"/>
                </a:moveTo>
                <a:lnTo>
                  <a:pt x="6481011" y="0"/>
                </a:lnTo>
                <a:lnTo>
                  <a:pt x="648101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243538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630905" y="1528010"/>
            <a:ext cx="6930190" cy="3801979"/>
          </a:xfrm>
          <a:custGeom>
            <a:avLst/>
            <a:gdLst>
              <a:gd name="connsiteX0" fmla="*/ 0 w 6930190"/>
              <a:gd name="connsiteY0" fmla="*/ 0 h 3801979"/>
              <a:gd name="connsiteX1" fmla="*/ 6930190 w 6930190"/>
              <a:gd name="connsiteY1" fmla="*/ 0 h 3801979"/>
              <a:gd name="connsiteX2" fmla="*/ 6930190 w 6930190"/>
              <a:gd name="connsiteY2" fmla="*/ 3801979 h 3801979"/>
              <a:gd name="connsiteX3" fmla="*/ 0 w 6930190"/>
              <a:gd name="connsiteY3" fmla="*/ 3801979 h 3801979"/>
            </a:gdLst>
            <a:ahLst/>
            <a:cxnLst>
              <a:cxn ang="0">
                <a:pos x="connsiteX0" y="connsiteY0"/>
              </a:cxn>
              <a:cxn ang="0">
                <a:pos x="connsiteX1" y="connsiteY1"/>
              </a:cxn>
              <a:cxn ang="0">
                <a:pos x="connsiteX2" y="connsiteY2"/>
              </a:cxn>
              <a:cxn ang="0">
                <a:pos x="connsiteX3" y="connsiteY3"/>
              </a:cxn>
            </a:cxnLst>
            <a:rect l="l" t="t" r="r" b="b"/>
            <a:pathLst>
              <a:path w="6930190" h="3801979">
                <a:moveTo>
                  <a:pt x="0" y="0"/>
                </a:moveTo>
                <a:lnTo>
                  <a:pt x="6930190" y="0"/>
                </a:lnTo>
                <a:lnTo>
                  <a:pt x="6930190" y="3801979"/>
                </a:lnTo>
                <a:lnTo>
                  <a:pt x="0" y="3801979"/>
                </a:lnTo>
                <a:close/>
              </a:path>
            </a:pathLst>
          </a:custGeom>
        </p:spPr>
        <p:txBody>
          <a:bodyPr wrap="square">
            <a:noAutofit/>
          </a:bodyPr>
          <a:lstStyle/>
          <a:p>
            <a:endParaRPr lang="en-US"/>
          </a:p>
        </p:txBody>
      </p:sp>
    </p:spTree>
    <p:extLst>
      <p:ext uri="{BB962C8B-B14F-4D97-AF65-F5344CB8AC3E}">
        <p14:creationId xmlns:p14="http://schemas.microsoft.com/office/powerpoint/2010/main" val="9368188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106779" y="1812758"/>
            <a:ext cx="3705726" cy="4780547"/>
          </a:xfrm>
          <a:custGeom>
            <a:avLst/>
            <a:gdLst>
              <a:gd name="connsiteX0" fmla="*/ 0 w 3705726"/>
              <a:gd name="connsiteY0" fmla="*/ 0 h 4780547"/>
              <a:gd name="connsiteX1" fmla="*/ 3705726 w 3705726"/>
              <a:gd name="connsiteY1" fmla="*/ 0 h 4780547"/>
              <a:gd name="connsiteX2" fmla="*/ 3705726 w 3705726"/>
              <a:gd name="connsiteY2" fmla="*/ 4780547 h 4780547"/>
              <a:gd name="connsiteX3" fmla="*/ 0 w 3705726"/>
              <a:gd name="connsiteY3" fmla="*/ 4780547 h 4780547"/>
            </a:gdLst>
            <a:ahLst/>
            <a:cxnLst>
              <a:cxn ang="0">
                <a:pos x="connsiteX0" y="connsiteY0"/>
              </a:cxn>
              <a:cxn ang="0">
                <a:pos x="connsiteX1" y="connsiteY1"/>
              </a:cxn>
              <a:cxn ang="0">
                <a:pos x="connsiteX2" y="connsiteY2"/>
              </a:cxn>
              <a:cxn ang="0">
                <a:pos x="connsiteX3" y="connsiteY3"/>
              </a:cxn>
            </a:cxnLst>
            <a:rect l="l" t="t" r="r" b="b"/>
            <a:pathLst>
              <a:path w="3705726" h="4780547">
                <a:moveTo>
                  <a:pt x="0" y="0"/>
                </a:moveTo>
                <a:lnTo>
                  <a:pt x="3705726" y="0"/>
                </a:lnTo>
                <a:lnTo>
                  <a:pt x="3705726" y="4780547"/>
                </a:lnTo>
                <a:lnTo>
                  <a:pt x="0" y="4780547"/>
                </a:lnTo>
                <a:close/>
              </a:path>
            </a:pathLst>
          </a:custGeom>
        </p:spPr>
        <p:txBody>
          <a:bodyPr wrap="square">
            <a:noAutofit/>
          </a:bodyPr>
          <a:lstStyle/>
          <a:p>
            <a:endParaRPr lang="en-US"/>
          </a:p>
        </p:txBody>
      </p:sp>
    </p:spTree>
    <p:extLst>
      <p:ext uri="{BB962C8B-B14F-4D97-AF65-F5344CB8AC3E}">
        <p14:creationId xmlns:p14="http://schemas.microsoft.com/office/powerpoint/2010/main" val="1176990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3652504" cy="861774"/>
          </a:xfrm>
          <a:prstGeom prst="rect">
            <a:avLst/>
          </a:prstGeom>
          <a:noFill/>
        </p:spPr>
        <p:txBody>
          <a:bodyPr wrap="square" rtlCol="0">
            <a:spAutoFit/>
          </a:bodyPr>
          <a:lstStyle/>
          <a:p>
            <a:r>
              <a:rPr lang="en-US" sz="5000" b="1" i="0" dirty="0">
                <a:solidFill>
                  <a:srgbClr val="FFFFFF"/>
                </a:solidFill>
                <a:latin typeface="Exo 2 Semi" pitchFamily="2" charset="77"/>
              </a:rPr>
              <a:t>THANK YOU</a:t>
            </a:r>
            <a:endParaRPr lang="en-US" sz="5000" b="1" i="0" dirty="0">
              <a:solidFill>
                <a:schemeClr val="accent6"/>
              </a:solidFill>
              <a:latin typeface="Exo 2 Semi" pitchFamily="2" charset="77"/>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6" y="5282505"/>
            <a:ext cx="3675149" cy="1077218"/>
          </a:xfrm>
          <a:prstGeom prst="rect">
            <a:avLst/>
          </a:prstGeom>
          <a:noFill/>
        </p:spPr>
        <p:txBody>
          <a:bodyPr wrap="square" rtlCol="0">
            <a:spAutoFit/>
          </a:bodyPr>
          <a:lstStyle/>
          <a:p>
            <a:r>
              <a:rPr lang="en-US" sz="1600" b="1" i="0" dirty="0" err="1">
                <a:solidFill>
                  <a:srgbClr val="FFFFFF"/>
                </a:solidFill>
                <a:latin typeface="Exo 2 Semi" pitchFamily="2" charset="77"/>
              </a:rPr>
              <a:t>Emitac</a:t>
            </a:r>
            <a:r>
              <a:rPr lang="en-US" sz="1600" b="1" i="0" dirty="0">
                <a:solidFill>
                  <a:srgbClr val="FFFFFF"/>
                </a:solidFill>
                <a:latin typeface="Exo 2 Semi" pitchFamily="2" charset="77"/>
              </a:rPr>
              <a:t> Healthcare Solutions</a:t>
            </a:r>
          </a:p>
          <a:p>
            <a:r>
              <a:rPr lang="en-US" sz="1600" b="0" i="0" dirty="0">
                <a:solidFill>
                  <a:srgbClr val="FFFFFF"/>
                </a:solidFill>
                <a:latin typeface="Exo 2" pitchFamily="2" charset="77"/>
              </a:rPr>
              <a:t>Block A, </a:t>
            </a:r>
            <a:r>
              <a:rPr lang="en-US" sz="1600" b="0" i="0" dirty="0" err="1">
                <a:solidFill>
                  <a:srgbClr val="FFFFFF"/>
                </a:solidFill>
                <a:latin typeface="Exo 2" pitchFamily="2" charset="77"/>
              </a:rPr>
              <a:t>Hudaiba</a:t>
            </a:r>
            <a:r>
              <a:rPr lang="en-US" sz="1600" b="0" i="0" dirty="0">
                <a:solidFill>
                  <a:srgbClr val="FFFFFF"/>
                </a:solidFill>
                <a:latin typeface="Exo 2" pitchFamily="2" charset="77"/>
              </a:rPr>
              <a:t> Awards Building,</a:t>
            </a:r>
          </a:p>
          <a:p>
            <a:r>
              <a:rPr lang="en-US" sz="1600" b="0" i="0" dirty="0">
                <a:solidFill>
                  <a:srgbClr val="FFFFFF"/>
                </a:solidFill>
                <a:latin typeface="Exo 2" pitchFamily="2" charset="77"/>
              </a:rPr>
              <a:t>5th Floor, Jumeirah road, Dubai, UAE</a:t>
            </a:r>
          </a:p>
          <a:p>
            <a:r>
              <a:rPr lang="pt-BR" sz="1600" b="0" i="0" dirty="0">
                <a:solidFill>
                  <a:srgbClr val="FFFFFF"/>
                </a:solidFill>
                <a:latin typeface="Exo 2" pitchFamily="2" charset="77"/>
              </a:rPr>
              <a:t>P.O.Box 8391 Dubai, UAE</a:t>
            </a:r>
            <a:endParaRPr lang="en-US" sz="1600" b="0" i="0" dirty="0">
              <a:solidFill>
                <a:srgbClr val="FFFFFF"/>
              </a:solidFill>
              <a:latin typeface="Exo 2" pitchFamily="2" charset="77"/>
            </a:endParaRP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534505" cy="369332"/>
          </a:xfrm>
          <a:prstGeom prst="rect">
            <a:avLst/>
          </a:prstGeom>
          <a:noFill/>
        </p:spPr>
        <p:txBody>
          <a:bodyPr wrap="square" rtlCol="0">
            <a:spAutoFit/>
          </a:bodyPr>
          <a:lstStyle/>
          <a:p>
            <a:r>
              <a:rPr lang="en-US" sz="1800" b="1" i="0" spc="100" baseline="0" dirty="0" err="1">
                <a:solidFill>
                  <a:srgbClr val="FFFFFF"/>
                </a:solidFill>
                <a:latin typeface="Exo 2 Semi" pitchFamily="2" charset="77"/>
              </a:rPr>
              <a:t>www.emitachealthcare.com</a:t>
            </a:r>
            <a:r>
              <a:rPr lang="en-US" sz="1800" b="1" i="0" spc="100" baseline="0" dirty="0">
                <a:solidFill>
                  <a:srgbClr val="FFFFFF"/>
                </a:solidFill>
                <a:latin typeface="Exo 2 Semi" pitchFamily="2" charset="77"/>
              </a:rPr>
              <a:t> </a:t>
            </a:r>
          </a:p>
        </p:txBody>
      </p:sp>
    </p:spTree>
    <p:extLst>
      <p:ext uri="{BB962C8B-B14F-4D97-AF65-F5344CB8AC3E}">
        <p14:creationId xmlns:p14="http://schemas.microsoft.com/office/powerpoint/2010/main" val="2916870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0589" y="770021"/>
            <a:ext cx="5053264" cy="5213684"/>
          </a:xfrm>
          <a:custGeom>
            <a:avLst/>
            <a:gdLst>
              <a:gd name="connsiteX0" fmla="*/ 0 w 5053264"/>
              <a:gd name="connsiteY0" fmla="*/ 0 h 5213684"/>
              <a:gd name="connsiteX1" fmla="*/ 5053264 w 5053264"/>
              <a:gd name="connsiteY1" fmla="*/ 0 h 5213684"/>
              <a:gd name="connsiteX2" fmla="*/ 5053264 w 5053264"/>
              <a:gd name="connsiteY2" fmla="*/ 5213684 h 5213684"/>
              <a:gd name="connsiteX3" fmla="*/ 0 w 5053264"/>
              <a:gd name="connsiteY3" fmla="*/ 5213684 h 5213684"/>
            </a:gdLst>
            <a:ahLst/>
            <a:cxnLst>
              <a:cxn ang="0">
                <a:pos x="connsiteX0" y="connsiteY0"/>
              </a:cxn>
              <a:cxn ang="0">
                <a:pos x="connsiteX1" y="connsiteY1"/>
              </a:cxn>
              <a:cxn ang="0">
                <a:pos x="connsiteX2" y="connsiteY2"/>
              </a:cxn>
              <a:cxn ang="0">
                <a:pos x="connsiteX3" y="connsiteY3"/>
              </a:cxn>
            </a:cxnLst>
            <a:rect l="l" t="t" r="r" b="b"/>
            <a:pathLst>
              <a:path w="5053264" h="5213684">
                <a:moveTo>
                  <a:pt x="0" y="0"/>
                </a:moveTo>
                <a:lnTo>
                  <a:pt x="5053264" y="0"/>
                </a:lnTo>
                <a:lnTo>
                  <a:pt x="5053264" y="5213684"/>
                </a:lnTo>
                <a:lnTo>
                  <a:pt x="0" y="5213684"/>
                </a:lnTo>
                <a:close/>
              </a:path>
            </a:pathLst>
          </a:custGeom>
        </p:spPr>
        <p:txBody>
          <a:bodyPr wrap="square">
            <a:noAutofit/>
          </a:bodyPr>
          <a:lstStyle/>
          <a:p>
            <a:endParaRPr lang="en-US"/>
          </a:p>
        </p:txBody>
      </p:sp>
    </p:spTree>
    <p:extLst>
      <p:ext uri="{BB962C8B-B14F-4D97-AF65-F5344CB8AC3E}">
        <p14:creationId xmlns:p14="http://schemas.microsoft.com/office/powerpoint/2010/main" val="3432622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95410" y="1584158"/>
            <a:ext cx="3641558" cy="3689684"/>
          </a:xfrm>
          <a:custGeom>
            <a:avLst/>
            <a:gdLst>
              <a:gd name="connsiteX0" fmla="*/ 0 w 3641558"/>
              <a:gd name="connsiteY0" fmla="*/ 0 h 3689684"/>
              <a:gd name="connsiteX1" fmla="*/ 3641558 w 3641558"/>
              <a:gd name="connsiteY1" fmla="*/ 0 h 3689684"/>
              <a:gd name="connsiteX2" fmla="*/ 3641558 w 3641558"/>
              <a:gd name="connsiteY2" fmla="*/ 3689684 h 3689684"/>
              <a:gd name="connsiteX3" fmla="*/ 0 w 3641558"/>
              <a:gd name="connsiteY3" fmla="*/ 3689684 h 3689684"/>
            </a:gdLst>
            <a:ahLst/>
            <a:cxnLst>
              <a:cxn ang="0">
                <a:pos x="connsiteX0" y="connsiteY0"/>
              </a:cxn>
              <a:cxn ang="0">
                <a:pos x="connsiteX1" y="connsiteY1"/>
              </a:cxn>
              <a:cxn ang="0">
                <a:pos x="connsiteX2" y="connsiteY2"/>
              </a:cxn>
              <a:cxn ang="0">
                <a:pos x="connsiteX3" y="connsiteY3"/>
              </a:cxn>
            </a:cxnLst>
            <a:rect l="l" t="t" r="r" b="b"/>
            <a:pathLst>
              <a:path w="3641558" h="3689684">
                <a:moveTo>
                  <a:pt x="0" y="0"/>
                </a:moveTo>
                <a:lnTo>
                  <a:pt x="3641558" y="0"/>
                </a:lnTo>
                <a:lnTo>
                  <a:pt x="3641558" y="3689684"/>
                </a:lnTo>
                <a:lnTo>
                  <a:pt x="0" y="3689684"/>
                </a:lnTo>
                <a:close/>
              </a:path>
            </a:pathLst>
          </a:custGeom>
        </p:spPr>
        <p:txBody>
          <a:bodyPr wrap="square">
            <a:noAutofit/>
          </a:bodyPr>
          <a:lstStyle/>
          <a:p>
            <a:endParaRPr lang="en-US"/>
          </a:p>
        </p:txBody>
      </p:sp>
    </p:spTree>
    <p:extLst>
      <p:ext uri="{BB962C8B-B14F-4D97-AF65-F5344CB8AC3E}">
        <p14:creationId xmlns:p14="http://schemas.microsoft.com/office/powerpoint/2010/main" val="32613121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9180" y="144379"/>
            <a:ext cx="5903494" cy="6352673"/>
          </a:xfrm>
          <a:custGeom>
            <a:avLst/>
            <a:gdLst>
              <a:gd name="connsiteX0" fmla="*/ 0 w 5903494"/>
              <a:gd name="connsiteY0" fmla="*/ 0 h 6352673"/>
              <a:gd name="connsiteX1" fmla="*/ 5903494 w 5903494"/>
              <a:gd name="connsiteY1" fmla="*/ 0 h 6352673"/>
              <a:gd name="connsiteX2" fmla="*/ 5903494 w 5903494"/>
              <a:gd name="connsiteY2" fmla="*/ 6352673 h 6352673"/>
              <a:gd name="connsiteX3" fmla="*/ 0 w 5903494"/>
              <a:gd name="connsiteY3" fmla="*/ 6352673 h 6352673"/>
            </a:gdLst>
            <a:ahLst/>
            <a:cxnLst>
              <a:cxn ang="0">
                <a:pos x="connsiteX0" y="connsiteY0"/>
              </a:cxn>
              <a:cxn ang="0">
                <a:pos x="connsiteX1" y="connsiteY1"/>
              </a:cxn>
              <a:cxn ang="0">
                <a:pos x="connsiteX2" y="connsiteY2"/>
              </a:cxn>
              <a:cxn ang="0">
                <a:pos x="connsiteX3" y="connsiteY3"/>
              </a:cxn>
            </a:cxnLst>
            <a:rect l="l" t="t" r="r" b="b"/>
            <a:pathLst>
              <a:path w="5903494" h="6352673">
                <a:moveTo>
                  <a:pt x="0" y="0"/>
                </a:moveTo>
                <a:lnTo>
                  <a:pt x="5903494" y="0"/>
                </a:lnTo>
                <a:lnTo>
                  <a:pt x="5903494" y="6352673"/>
                </a:lnTo>
                <a:lnTo>
                  <a:pt x="0" y="6352673"/>
                </a:lnTo>
                <a:close/>
              </a:path>
            </a:pathLst>
          </a:custGeom>
        </p:spPr>
        <p:txBody>
          <a:bodyPr wrap="square">
            <a:noAutofit/>
          </a:bodyPr>
          <a:lstStyle/>
          <a:p>
            <a:endParaRPr lang="en-US"/>
          </a:p>
        </p:txBody>
      </p:sp>
    </p:spTree>
    <p:extLst>
      <p:ext uri="{BB962C8B-B14F-4D97-AF65-F5344CB8AC3E}">
        <p14:creationId xmlns:p14="http://schemas.microsoft.com/office/powerpoint/2010/main" val="33862947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68717" y="433137"/>
            <a:ext cx="4796589" cy="5374105"/>
          </a:xfrm>
          <a:custGeom>
            <a:avLst/>
            <a:gdLst>
              <a:gd name="connsiteX0" fmla="*/ 0 w 4796589"/>
              <a:gd name="connsiteY0" fmla="*/ 0 h 5374105"/>
              <a:gd name="connsiteX1" fmla="*/ 4796589 w 4796589"/>
              <a:gd name="connsiteY1" fmla="*/ 0 h 5374105"/>
              <a:gd name="connsiteX2" fmla="*/ 4796589 w 4796589"/>
              <a:gd name="connsiteY2" fmla="*/ 5374105 h 5374105"/>
              <a:gd name="connsiteX3" fmla="*/ 0 w 4796589"/>
              <a:gd name="connsiteY3" fmla="*/ 5374105 h 5374105"/>
            </a:gdLst>
            <a:ahLst/>
            <a:cxnLst>
              <a:cxn ang="0">
                <a:pos x="connsiteX0" y="connsiteY0"/>
              </a:cxn>
              <a:cxn ang="0">
                <a:pos x="connsiteX1" y="connsiteY1"/>
              </a:cxn>
              <a:cxn ang="0">
                <a:pos x="connsiteX2" y="connsiteY2"/>
              </a:cxn>
              <a:cxn ang="0">
                <a:pos x="connsiteX3" y="connsiteY3"/>
              </a:cxn>
            </a:cxnLst>
            <a:rect l="l" t="t" r="r" b="b"/>
            <a:pathLst>
              <a:path w="4796589" h="5374105">
                <a:moveTo>
                  <a:pt x="0" y="0"/>
                </a:moveTo>
                <a:lnTo>
                  <a:pt x="4796589" y="0"/>
                </a:lnTo>
                <a:lnTo>
                  <a:pt x="4796589" y="5374105"/>
                </a:lnTo>
                <a:lnTo>
                  <a:pt x="0" y="5374105"/>
                </a:lnTo>
                <a:close/>
              </a:path>
            </a:pathLst>
          </a:custGeom>
        </p:spPr>
        <p:txBody>
          <a:bodyPr wrap="square">
            <a:noAutofit/>
          </a:bodyPr>
          <a:lstStyle/>
          <a:p>
            <a:endParaRPr lang="en-US"/>
          </a:p>
        </p:txBody>
      </p:sp>
    </p:spTree>
    <p:extLst>
      <p:ext uri="{BB962C8B-B14F-4D97-AF65-F5344CB8AC3E}">
        <p14:creationId xmlns:p14="http://schemas.microsoft.com/office/powerpoint/2010/main" val="28013057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55031" y="806116"/>
            <a:ext cx="9614062" cy="5245768"/>
          </a:xfrm>
          <a:custGeom>
            <a:avLst/>
            <a:gdLst>
              <a:gd name="connsiteX0" fmla="*/ 0 w 9614062"/>
              <a:gd name="connsiteY0" fmla="*/ 0 h 5245768"/>
              <a:gd name="connsiteX1" fmla="*/ 9614062 w 9614062"/>
              <a:gd name="connsiteY1" fmla="*/ 0 h 5245768"/>
              <a:gd name="connsiteX2" fmla="*/ 9614062 w 9614062"/>
              <a:gd name="connsiteY2" fmla="*/ 5245768 h 5245768"/>
              <a:gd name="connsiteX3" fmla="*/ 0 w 9614062"/>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9614062" h="5245768">
                <a:moveTo>
                  <a:pt x="0" y="0"/>
                </a:moveTo>
                <a:lnTo>
                  <a:pt x="9614062" y="0"/>
                </a:lnTo>
                <a:lnTo>
                  <a:pt x="9614062" y="5245768"/>
                </a:lnTo>
                <a:lnTo>
                  <a:pt x="0" y="5245768"/>
                </a:lnTo>
                <a:close/>
              </a:path>
            </a:pathLst>
          </a:custGeom>
        </p:spPr>
        <p:txBody>
          <a:bodyPr wrap="square">
            <a:noAutofit/>
          </a:bodyPr>
          <a:lstStyle/>
          <a:p>
            <a:endParaRPr lang="en-US"/>
          </a:p>
        </p:txBody>
      </p:sp>
    </p:spTree>
    <p:extLst>
      <p:ext uri="{BB962C8B-B14F-4D97-AF65-F5344CB8AC3E}">
        <p14:creationId xmlns:p14="http://schemas.microsoft.com/office/powerpoint/2010/main" val="27740920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14926" y="1008647"/>
            <a:ext cx="9448800" cy="4840706"/>
          </a:xfrm>
          <a:custGeom>
            <a:avLst/>
            <a:gdLst>
              <a:gd name="connsiteX0" fmla="*/ 0 w 9448800"/>
              <a:gd name="connsiteY0" fmla="*/ 0 h 4840706"/>
              <a:gd name="connsiteX1" fmla="*/ 9448800 w 9448800"/>
              <a:gd name="connsiteY1" fmla="*/ 0 h 4840706"/>
              <a:gd name="connsiteX2" fmla="*/ 9448800 w 9448800"/>
              <a:gd name="connsiteY2" fmla="*/ 4840706 h 4840706"/>
              <a:gd name="connsiteX3" fmla="*/ 0 w 9448800"/>
              <a:gd name="connsiteY3" fmla="*/ 4840706 h 4840706"/>
            </a:gdLst>
            <a:ahLst/>
            <a:cxnLst>
              <a:cxn ang="0">
                <a:pos x="connsiteX0" y="connsiteY0"/>
              </a:cxn>
              <a:cxn ang="0">
                <a:pos x="connsiteX1" y="connsiteY1"/>
              </a:cxn>
              <a:cxn ang="0">
                <a:pos x="connsiteX2" y="connsiteY2"/>
              </a:cxn>
              <a:cxn ang="0">
                <a:pos x="connsiteX3" y="connsiteY3"/>
              </a:cxn>
            </a:cxnLst>
            <a:rect l="l" t="t" r="r" b="b"/>
            <a:pathLst>
              <a:path w="9448800" h="4840706">
                <a:moveTo>
                  <a:pt x="0" y="0"/>
                </a:moveTo>
                <a:lnTo>
                  <a:pt x="9448800" y="0"/>
                </a:lnTo>
                <a:lnTo>
                  <a:pt x="9448800" y="4840706"/>
                </a:lnTo>
                <a:lnTo>
                  <a:pt x="0" y="4840706"/>
                </a:lnTo>
                <a:close/>
              </a:path>
            </a:pathLst>
          </a:custGeom>
        </p:spPr>
        <p:txBody>
          <a:bodyPr wrap="square">
            <a:noAutofit/>
          </a:bodyPr>
          <a:lstStyle/>
          <a:p>
            <a:endParaRPr lang="en-US"/>
          </a:p>
        </p:txBody>
      </p:sp>
    </p:spTree>
    <p:extLst>
      <p:ext uri="{BB962C8B-B14F-4D97-AF65-F5344CB8AC3E}">
        <p14:creationId xmlns:p14="http://schemas.microsoft.com/office/powerpoint/2010/main" val="4192026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22948" y="3529263"/>
            <a:ext cx="4652210" cy="2999873"/>
          </a:xfrm>
          <a:custGeom>
            <a:avLst/>
            <a:gdLst>
              <a:gd name="connsiteX0" fmla="*/ 0 w 4652210"/>
              <a:gd name="connsiteY0" fmla="*/ 0 h 2999873"/>
              <a:gd name="connsiteX1" fmla="*/ 4652210 w 4652210"/>
              <a:gd name="connsiteY1" fmla="*/ 0 h 2999873"/>
              <a:gd name="connsiteX2" fmla="*/ 4652210 w 4652210"/>
              <a:gd name="connsiteY2" fmla="*/ 2999873 h 2999873"/>
              <a:gd name="connsiteX3" fmla="*/ 0 w 4652210"/>
              <a:gd name="connsiteY3" fmla="*/ 2999873 h 2999873"/>
            </a:gdLst>
            <a:ahLst/>
            <a:cxnLst>
              <a:cxn ang="0">
                <a:pos x="connsiteX0" y="connsiteY0"/>
              </a:cxn>
              <a:cxn ang="0">
                <a:pos x="connsiteX1" y="connsiteY1"/>
              </a:cxn>
              <a:cxn ang="0">
                <a:pos x="connsiteX2" y="connsiteY2"/>
              </a:cxn>
              <a:cxn ang="0">
                <a:pos x="connsiteX3" y="connsiteY3"/>
              </a:cxn>
            </a:cxnLst>
            <a:rect l="l" t="t" r="r" b="b"/>
            <a:pathLst>
              <a:path w="4652210" h="2999873">
                <a:moveTo>
                  <a:pt x="0" y="0"/>
                </a:moveTo>
                <a:lnTo>
                  <a:pt x="4652210" y="0"/>
                </a:lnTo>
                <a:lnTo>
                  <a:pt x="4652210" y="2999873"/>
                </a:lnTo>
                <a:lnTo>
                  <a:pt x="0" y="2999873"/>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5775159" y="256674"/>
            <a:ext cx="5951621" cy="3272589"/>
          </a:xfrm>
          <a:custGeom>
            <a:avLst/>
            <a:gdLst>
              <a:gd name="connsiteX0" fmla="*/ 0 w 5951621"/>
              <a:gd name="connsiteY0" fmla="*/ 0 h 3272589"/>
              <a:gd name="connsiteX1" fmla="*/ 5951621 w 5951621"/>
              <a:gd name="connsiteY1" fmla="*/ 0 h 3272589"/>
              <a:gd name="connsiteX2" fmla="*/ 5951621 w 5951621"/>
              <a:gd name="connsiteY2" fmla="*/ 3272589 h 3272589"/>
              <a:gd name="connsiteX3" fmla="*/ 0 w 5951621"/>
              <a:gd name="connsiteY3" fmla="*/ 3272589 h 3272589"/>
            </a:gdLst>
            <a:ahLst/>
            <a:cxnLst>
              <a:cxn ang="0">
                <a:pos x="connsiteX0" y="connsiteY0"/>
              </a:cxn>
              <a:cxn ang="0">
                <a:pos x="connsiteX1" y="connsiteY1"/>
              </a:cxn>
              <a:cxn ang="0">
                <a:pos x="connsiteX2" y="connsiteY2"/>
              </a:cxn>
              <a:cxn ang="0">
                <a:pos x="connsiteX3" y="connsiteY3"/>
              </a:cxn>
            </a:cxnLst>
            <a:rect l="l" t="t" r="r" b="b"/>
            <a:pathLst>
              <a:path w="5951621" h="3272589">
                <a:moveTo>
                  <a:pt x="0" y="0"/>
                </a:moveTo>
                <a:lnTo>
                  <a:pt x="5951621" y="0"/>
                </a:lnTo>
                <a:lnTo>
                  <a:pt x="5951621" y="3272589"/>
                </a:lnTo>
                <a:lnTo>
                  <a:pt x="0" y="3272589"/>
                </a:lnTo>
                <a:close/>
              </a:path>
            </a:pathLst>
          </a:custGeom>
        </p:spPr>
        <p:txBody>
          <a:bodyPr wrap="square">
            <a:noAutofit/>
          </a:bodyPr>
          <a:lstStyle/>
          <a:p>
            <a:endParaRPr lang="en-US"/>
          </a:p>
        </p:txBody>
      </p:sp>
      <p:sp>
        <p:nvSpPr>
          <p:cNvPr id="20" name="Picture Placeholder 19"/>
          <p:cNvSpPr>
            <a:spLocks noGrp="1"/>
          </p:cNvSpPr>
          <p:nvPr>
            <p:ph type="pic" sz="quarter" idx="12"/>
          </p:nvPr>
        </p:nvSpPr>
        <p:spPr>
          <a:xfrm>
            <a:off x="7636042" y="3834063"/>
            <a:ext cx="4090737" cy="2895600"/>
          </a:xfrm>
          <a:custGeom>
            <a:avLst/>
            <a:gdLst>
              <a:gd name="connsiteX0" fmla="*/ 0 w 4090737"/>
              <a:gd name="connsiteY0" fmla="*/ 0 h 2895600"/>
              <a:gd name="connsiteX1" fmla="*/ 4090737 w 4090737"/>
              <a:gd name="connsiteY1" fmla="*/ 0 h 2895600"/>
              <a:gd name="connsiteX2" fmla="*/ 4090737 w 4090737"/>
              <a:gd name="connsiteY2" fmla="*/ 2895600 h 2895600"/>
              <a:gd name="connsiteX3" fmla="*/ 0 w 4090737"/>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4090737" h="2895600">
                <a:moveTo>
                  <a:pt x="0" y="0"/>
                </a:moveTo>
                <a:lnTo>
                  <a:pt x="4090737" y="0"/>
                </a:lnTo>
                <a:lnTo>
                  <a:pt x="4090737" y="2895600"/>
                </a:lnTo>
                <a:lnTo>
                  <a:pt x="0" y="2895600"/>
                </a:lnTo>
                <a:close/>
              </a:path>
            </a:pathLst>
          </a:custGeom>
        </p:spPr>
        <p:txBody>
          <a:bodyPr wrap="square">
            <a:noAutofit/>
          </a:bodyPr>
          <a:lstStyle/>
          <a:p>
            <a:endParaRPr lang="en-US"/>
          </a:p>
        </p:txBody>
      </p:sp>
    </p:spTree>
    <p:extLst>
      <p:ext uri="{BB962C8B-B14F-4D97-AF65-F5344CB8AC3E}">
        <p14:creationId xmlns:p14="http://schemas.microsoft.com/office/powerpoint/2010/main" val="27470146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52801" y="1540042"/>
            <a:ext cx="5630779" cy="3529263"/>
          </a:xfrm>
          <a:custGeom>
            <a:avLst/>
            <a:gdLst>
              <a:gd name="connsiteX0" fmla="*/ 0 w 5630779"/>
              <a:gd name="connsiteY0" fmla="*/ 0 h 3529263"/>
              <a:gd name="connsiteX1" fmla="*/ 5630779 w 5630779"/>
              <a:gd name="connsiteY1" fmla="*/ 0 h 3529263"/>
              <a:gd name="connsiteX2" fmla="*/ 5630779 w 5630779"/>
              <a:gd name="connsiteY2" fmla="*/ 3529263 h 3529263"/>
              <a:gd name="connsiteX3" fmla="*/ 0 w 5630779"/>
              <a:gd name="connsiteY3" fmla="*/ 3529263 h 3529263"/>
            </a:gdLst>
            <a:ahLst/>
            <a:cxnLst>
              <a:cxn ang="0">
                <a:pos x="connsiteX0" y="connsiteY0"/>
              </a:cxn>
              <a:cxn ang="0">
                <a:pos x="connsiteX1" y="connsiteY1"/>
              </a:cxn>
              <a:cxn ang="0">
                <a:pos x="connsiteX2" y="connsiteY2"/>
              </a:cxn>
              <a:cxn ang="0">
                <a:pos x="connsiteX3" y="connsiteY3"/>
              </a:cxn>
            </a:cxnLst>
            <a:rect l="l" t="t" r="r" b="b"/>
            <a:pathLst>
              <a:path w="5630779" h="3529263">
                <a:moveTo>
                  <a:pt x="0" y="0"/>
                </a:moveTo>
                <a:lnTo>
                  <a:pt x="5630779" y="0"/>
                </a:lnTo>
                <a:lnTo>
                  <a:pt x="5630779" y="3529263"/>
                </a:lnTo>
                <a:lnTo>
                  <a:pt x="0" y="3529263"/>
                </a:lnTo>
                <a:close/>
              </a:path>
            </a:pathLst>
          </a:custGeom>
        </p:spPr>
        <p:txBody>
          <a:bodyPr wrap="square">
            <a:noAutofit/>
          </a:bodyPr>
          <a:lstStyle/>
          <a:p>
            <a:endParaRPr lang="en-US"/>
          </a:p>
        </p:txBody>
      </p:sp>
    </p:spTree>
    <p:extLst>
      <p:ext uri="{BB962C8B-B14F-4D97-AF65-F5344CB8AC3E}">
        <p14:creationId xmlns:p14="http://schemas.microsoft.com/office/powerpoint/2010/main" val="41778401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 y="641684"/>
            <a:ext cx="5903495" cy="5390148"/>
          </a:xfrm>
          <a:custGeom>
            <a:avLst/>
            <a:gdLst>
              <a:gd name="connsiteX0" fmla="*/ 0 w 5903495"/>
              <a:gd name="connsiteY0" fmla="*/ 0 h 5390148"/>
              <a:gd name="connsiteX1" fmla="*/ 5903495 w 5903495"/>
              <a:gd name="connsiteY1" fmla="*/ 0 h 5390148"/>
              <a:gd name="connsiteX2" fmla="*/ 5903495 w 5903495"/>
              <a:gd name="connsiteY2" fmla="*/ 5390148 h 5390148"/>
              <a:gd name="connsiteX3" fmla="*/ 0 w 5903495"/>
              <a:gd name="connsiteY3" fmla="*/ 5390148 h 5390148"/>
            </a:gdLst>
            <a:ahLst/>
            <a:cxnLst>
              <a:cxn ang="0">
                <a:pos x="connsiteX0" y="connsiteY0"/>
              </a:cxn>
              <a:cxn ang="0">
                <a:pos x="connsiteX1" y="connsiteY1"/>
              </a:cxn>
              <a:cxn ang="0">
                <a:pos x="connsiteX2" y="connsiteY2"/>
              </a:cxn>
              <a:cxn ang="0">
                <a:pos x="connsiteX3" y="connsiteY3"/>
              </a:cxn>
            </a:cxnLst>
            <a:rect l="l" t="t" r="r" b="b"/>
            <a:pathLst>
              <a:path w="5903495" h="5390148">
                <a:moveTo>
                  <a:pt x="0" y="0"/>
                </a:moveTo>
                <a:lnTo>
                  <a:pt x="5903495" y="0"/>
                </a:lnTo>
                <a:lnTo>
                  <a:pt x="5903495" y="5390148"/>
                </a:lnTo>
                <a:lnTo>
                  <a:pt x="0" y="5390148"/>
                </a:lnTo>
                <a:close/>
              </a:path>
            </a:pathLst>
          </a:custGeom>
        </p:spPr>
        <p:txBody>
          <a:bodyPr wrap="square">
            <a:noAutofit/>
          </a:bodyPr>
          <a:lstStyle/>
          <a:p>
            <a:endParaRPr lang="en-US"/>
          </a:p>
        </p:txBody>
      </p:sp>
    </p:spTree>
    <p:extLst>
      <p:ext uri="{BB962C8B-B14F-4D97-AF65-F5344CB8AC3E}">
        <p14:creationId xmlns:p14="http://schemas.microsoft.com/office/powerpoint/2010/main" val="1941879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113423" y="665747"/>
            <a:ext cx="6629399" cy="5430253"/>
          </a:xfrm>
          <a:custGeom>
            <a:avLst/>
            <a:gdLst>
              <a:gd name="connsiteX0" fmla="*/ 0 w 6629399"/>
              <a:gd name="connsiteY0" fmla="*/ 0 h 5430253"/>
              <a:gd name="connsiteX1" fmla="*/ 6629399 w 6629399"/>
              <a:gd name="connsiteY1" fmla="*/ 0 h 5430253"/>
              <a:gd name="connsiteX2" fmla="*/ 6629399 w 6629399"/>
              <a:gd name="connsiteY2" fmla="*/ 5430253 h 5430253"/>
              <a:gd name="connsiteX3" fmla="*/ 0 w 6629399"/>
              <a:gd name="connsiteY3" fmla="*/ 5430253 h 5430253"/>
            </a:gdLst>
            <a:ahLst/>
            <a:cxnLst>
              <a:cxn ang="0">
                <a:pos x="connsiteX0" y="connsiteY0"/>
              </a:cxn>
              <a:cxn ang="0">
                <a:pos x="connsiteX1" y="connsiteY1"/>
              </a:cxn>
              <a:cxn ang="0">
                <a:pos x="connsiteX2" y="connsiteY2"/>
              </a:cxn>
              <a:cxn ang="0">
                <a:pos x="connsiteX3" y="connsiteY3"/>
              </a:cxn>
            </a:cxnLst>
            <a:rect l="l" t="t" r="r" b="b"/>
            <a:pathLst>
              <a:path w="6629399" h="5430253">
                <a:moveTo>
                  <a:pt x="0" y="0"/>
                </a:moveTo>
                <a:lnTo>
                  <a:pt x="6629399" y="0"/>
                </a:lnTo>
                <a:lnTo>
                  <a:pt x="6629399" y="5430253"/>
                </a:lnTo>
                <a:lnTo>
                  <a:pt x="0" y="5430253"/>
                </a:lnTo>
                <a:close/>
              </a:path>
            </a:pathLst>
          </a:custGeom>
        </p:spPr>
        <p:txBody>
          <a:bodyPr wrap="square">
            <a:noAutofit/>
          </a:bodyPr>
          <a:lstStyle/>
          <a:p>
            <a:endParaRPr lang="en-US"/>
          </a:p>
        </p:txBody>
      </p:sp>
    </p:spTree>
    <p:extLst>
      <p:ext uri="{BB962C8B-B14F-4D97-AF65-F5344CB8AC3E}">
        <p14:creationId xmlns:p14="http://schemas.microsoft.com/office/powerpoint/2010/main" val="3718085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7644419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898360"/>
            <a:ext cx="7315200" cy="5053263"/>
          </a:xfrm>
          <a:custGeom>
            <a:avLst/>
            <a:gdLst>
              <a:gd name="connsiteX0" fmla="*/ 0 w 7315200"/>
              <a:gd name="connsiteY0" fmla="*/ 0 h 5053263"/>
              <a:gd name="connsiteX1" fmla="*/ 7315200 w 7315200"/>
              <a:gd name="connsiteY1" fmla="*/ 0 h 5053263"/>
              <a:gd name="connsiteX2" fmla="*/ 7315200 w 7315200"/>
              <a:gd name="connsiteY2" fmla="*/ 5053263 h 5053263"/>
              <a:gd name="connsiteX3" fmla="*/ 0 w 7315200"/>
              <a:gd name="connsiteY3" fmla="*/ 5053263 h 5053263"/>
            </a:gdLst>
            <a:ahLst/>
            <a:cxnLst>
              <a:cxn ang="0">
                <a:pos x="connsiteX0" y="connsiteY0"/>
              </a:cxn>
              <a:cxn ang="0">
                <a:pos x="connsiteX1" y="connsiteY1"/>
              </a:cxn>
              <a:cxn ang="0">
                <a:pos x="connsiteX2" y="connsiteY2"/>
              </a:cxn>
              <a:cxn ang="0">
                <a:pos x="connsiteX3" y="connsiteY3"/>
              </a:cxn>
            </a:cxnLst>
            <a:rect l="l" t="t" r="r" b="b"/>
            <a:pathLst>
              <a:path w="7315200" h="5053263">
                <a:moveTo>
                  <a:pt x="0" y="0"/>
                </a:moveTo>
                <a:lnTo>
                  <a:pt x="7315200" y="0"/>
                </a:lnTo>
                <a:lnTo>
                  <a:pt x="7315200" y="5053263"/>
                </a:lnTo>
                <a:lnTo>
                  <a:pt x="0" y="5053263"/>
                </a:lnTo>
                <a:close/>
              </a:path>
            </a:pathLst>
          </a:custGeom>
        </p:spPr>
        <p:txBody>
          <a:bodyPr wrap="square">
            <a:noAutofit/>
          </a:bodyPr>
          <a:lstStyle/>
          <a:p>
            <a:endParaRPr lang="en-US"/>
          </a:p>
        </p:txBody>
      </p:sp>
    </p:spTree>
    <p:extLst>
      <p:ext uri="{BB962C8B-B14F-4D97-AF65-F5344CB8AC3E}">
        <p14:creationId xmlns:p14="http://schemas.microsoft.com/office/powerpoint/2010/main" val="35587290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0864138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41684" y="661737"/>
            <a:ext cx="4555958" cy="5534526"/>
          </a:xfrm>
          <a:custGeom>
            <a:avLst/>
            <a:gdLst>
              <a:gd name="connsiteX0" fmla="*/ 0 w 4555958"/>
              <a:gd name="connsiteY0" fmla="*/ 0 h 5534526"/>
              <a:gd name="connsiteX1" fmla="*/ 4555958 w 4555958"/>
              <a:gd name="connsiteY1" fmla="*/ 0 h 5534526"/>
              <a:gd name="connsiteX2" fmla="*/ 4555958 w 4555958"/>
              <a:gd name="connsiteY2" fmla="*/ 5534526 h 5534526"/>
              <a:gd name="connsiteX3" fmla="*/ 0 w 4555958"/>
              <a:gd name="connsiteY3" fmla="*/ 5534526 h 5534526"/>
            </a:gdLst>
            <a:ahLst/>
            <a:cxnLst>
              <a:cxn ang="0">
                <a:pos x="connsiteX0" y="connsiteY0"/>
              </a:cxn>
              <a:cxn ang="0">
                <a:pos x="connsiteX1" y="connsiteY1"/>
              </a:cxn>
              <a:cxn ang="0">
                <a:pos x="connsiteX2" y="connsiteY2"/>
              </a:cxn>
              <a:cxn ang="0">
                <a:pos x="connsiteX3" y="connsiteY3"/>
              </a:cxn>
            </a:cxnLst>
            <a:rect l="l" t="t" r="r" b="b"/>
            <a:pathLst>
              <a:path w="4555958" h="5534526">
                <a:moveTo>
                  <a:pt x="0" y="0"/>
                </a:moveTo>
                <a:lnTo>
                  <a:pt x="4555958" y="0"/>
                </a:lnTo>
                <a:lnTo>
                  <a:pt x="4555958" y="5534526"/>
                </a:lnTo>
                <a:lnTo>
                  <a:pt x="0" y="5534526"/>
                </a:lnTo>
                <a:close/>
              </a:path>
            </a:pathLst>
          </a:custGeom>
        </p:spPr>
        <p:txBody>
          <a:bodyPr wrap="square">
            <a:noAutofit/>
          </a:bodyPr>
          <a:lstStyle/>
          <a:p>
            <a:endParaRPr lang="en-US"/>
          </a:p>
        </p:txBody>
      </p:sp>
    </p:spTree>
    <p:extLst>
      <p:ext uri="{BB962C8B-B14F-4D97-AF65-F5344CB8AC3E}">
        <p14:creationId xmlns:p14="http://schemas.microsoft.com/office/powerpoint/2010/main" val="2486880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898105" y="866275"/>
            <a:ext cx="4812632" cy="5085347"/>
          </a:xfrm>
          <a:custGeom>
            <a:avLst/>
            <a:gdLst>
              <a:gd name="connsiteX0" fmla="*/ 0 w 4812632"/>
              <a:gd name="connsiteY0" fmla="*/ 0 h 5085347"/>
              <a:gd name="connsiteX1" fmla="*/ 4812632 w 4812632"/>
              <a:gd name="connsiteY1" fmla="*/ 0 h 5085347"/>
              <a:gd name="connsiteX2" fmla="*/ 4812632 w 4812632"/>
              <a:gd name="connsiteY2" fmla="*/ 5085347 h 5085347"/>
              <a:gd name="connsiteX3" fmla="*/ 0 w 4812632"/>
              <a:gd name="connsiteY3" fmla="*/ 5085347 h 5085347"/>
            </a:gdLst>
            <a:ahLst/>
            <a:cxnLst>
              <a:cxn ang="0">
                <a:pos x="connsiteX0" y="connsiteY0"/>
              </a:cxn>
              <a:cxn ang="0">
                <a:pos x="connsiteX1" y="connsiteY1"/>
              </a:cxn>
              <a:cxn ang="0">
                <a:pos x="connsiteX2" y="connsiteY2"/>
              </a:cxn>
              <a:cxn ang="0">
                <a:pos x="connsiteX3" y="connsiteY3"/>
              </a:cxn>
            </a:cxnLst>
            <a:rect l="l" t="t" r="r" b="b"/>
            <a:pathLst>
              <a:path w="4812632" h="5085347">
                <a:moveTo>
                  <a:pt x="0" y="0"/>
                </a:moveTo>
                <a:lnTo>
                  <a:pt x="4812632" y="0"/>
                </a:lnTo>
                <a:lnTo>
                  <a:pt x="4812632" y="5085347"/>
                </a:lnTo>
                <a:lnTo>
                  <a:pt x="0" y="5085347"/>
                </a:lnTo>
                <a:close/>
              </a:path>
            </a:pathLst>
          </a:custGeom>
        </p:spPr>
        <p:txBody>
          <a:bodyPr wrap="square">
            <a:noAutofit/>
          </a:bodyPr>
          <a:lstStyle/>
          <a:p>
            <a:endParaRPr lang="en-US"/>
          </a:p>
        </p:txBody>
      </p:sp>
    </p:spTree>
    <p:extLst>
      <p:ext uri="{BB962C8B-B14F-4D97-AF65-F5344CB8AC3E}">
        <p14:creationId xmlns:p14="http://schemas.microsoft.com/office/powerpoint/2010/main" val="3348532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7218947" cy="4876800"/>
          </a:xfrm>
          <a:custGeom>
            <a:avLst/>
            <a:gdLst>
              <a:gd name="connsiteX0" fmla="*/ 0 w 7218947"/>
              <a:gd name="connsiteY0" fmla="*/ 0 h 4876800"/>
              <a:gd name="connsiteX1" fmla="*/ 7218947 w 7218947"/>
              <a:gd name="connsiteY1" fmla="*/ 0 h 4876800"/>
              <a:gd name="connsiteX2" fmla="*/ 7218947 w 7218947"/>
              <a:gd name="connsiteY2" fmla="*/ 4876800 h 4876800"/>
              <a:gd name="connsiteX3" fmla="*/ 0 w 721894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7218947" h="4876800">
                <a:moveTo>
                  <a:pt x="0" y="0"/>
                </a:moveTo>
                <a:lnTo>
                  <a:pt x="7218947" y="0"/>
                </a:lnTo>
                <a:lnTo>
                  <a:pt x="7218947"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10443282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999621" y="1171074"/>
            <a:ext cx="2486526" cy="4363452"/>
          </a:xfrm>
          <a:custGeom>
            <a:avLst/>
            <a:gdLst>
              <a:gd name="connsiteX0" fmla="*/ 0 w 2486526"/>
              <a:gd name="connsiteY0" fmla="*/ 0 h 4363452"/>
              <a:gd name="connsiteX1" fmla="*/ 2486526 w 2486526"/>
              <a:gd name="connsiteY1" fmla="*/ 0 h 4363452"/>
              <a:gd name="connsiteX2" fmla="*/ 2486526 w 2486526"/>
              <a:gd name="connsiteY2" fmla="*/ 4363452 h 4363452"/>
              <a:gd name="connsiteX3" fmla="*/ 0 w 2486526"/>
              <a:gd name="connsiteY3" fmla="*/ 4363452 h 4363452"/>
            </a:gdLst>
            <a:ahLst/>
            <a:cxnLst>
              <a:cxn ang="0">
                <a:pos x="connsiteX0" y="connsiteY0"/>
              </a:cxn>
              <a:cxn ang="0">
                <a:pos x="connsiteX1" y="connsiteY1"/>
              </a:cxn>
              <a:cxn ang="0">
                <a:pos x="connsiteX2" y="connsiteY2"/>
              </a:cxn>
              <a:cxn ang="0">
                <a:pos x="connsiteX3" y="connsiteY3"/>
              </a:cxn>
            </a:cxnLst>
            <a:rect l="l" t="t" r="r" b="b"/>
            <a:pathLst>
              <a:path w="2486526" h="4363452">
                <a:moveTo>
                  <a:pt x="0" y="0"/>
                </a:moveTo>
                <a:lnTo>
                  <a:pt x="2486526" y="0"/>
                </a:lnTo>
                <a:lnTo>
                  <a:pt x="2486526" y="4363452"/>
                </a:lnTo>
                <a:lnTo>
                  <a:pt x="0" y="4363452"/>
                </a:lnTo>
                <a:close/>
              </a:path>
            </a:pathLst>
          </a:custGeom>
        </p:spPr>
        <p:txBody>
          <a:bodyPr wrap="square">
            <a:noAutofit/>
          </a:bodyPr>
          <a:lstStyle/>
          <a:p>
            <a:endParaRPr lang="en-US"/>
          </a:p>
        </p:txBody>
      </p:sp>
    </p:spTree>
    <p:extLst>
      <p:ext uri="{BB962C8B-B14F-4D97-AF65-F5344CB8AC3E}">
        <p14:creationId xmlns:p14="http://schemas.microsoft.com/office/powerpoint/2010/main" val="7135093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882063" y="0"/>
            <a:ext cx="4283242" cy="6079958"/>
          </a:xfrm>
          <a:custGeom>
            <a:avLst/>
            <a:gdLst>
              <a:gd name="connsiteX0" fmla="*/ 0 w 4283242"/>
              <a:gd name="connsiteY0" fmla="*/ 0 h 6079958"/>
              <a:gd name="connsiteX1" fmla="*/ 4283242 w 4283242"/>
              <a:gd name="connsiteY1" fmla="*/ 0 h 6079958"/>
              <a:gd name="connsiteX2" fmla="*/ 4283242 w 4283242"/>
              <a:gd name="connsiteY2" fmla="*/ 6079958 h 6079958"/>
              <a:gd name="connsiteX3" fmla="*/ 0 w 4283242"/>
              <a:gd name="connsiteY3" fmla="*/ 6079958 h 6079958"/>
            </a:gdLst>
            <a:ahLst/>
            <a:cxnLst>
              <a:cxn ang="0">
                <a:pos x="connsiteX0" y="connsiteY0"/>
              </a:cxn>
              <a:cxn ang="0">
                <a:pos x="connsiteX1" y="connsiteY1"/>
              </a:cxn>
              <a:cxn ang="0">
                <a:pos x="connsiteX2" y="connsiteY2"/>
              </a:cxn>
              <a:cxn ang="0">
                <a:pos x="connsiteX3" y="connsiteY3"/>
              </a:cxn>
            </a:cxnLst>
            <a:rect l="l" t="t" r="r" b="b"/>
            <a:pathLst>
              <a:path w="4283242" h="6079958">
                <a:moveTo>
                  <a:pt x="0" y="0"/>
                </a:moveTo>
                <a:lnTo>
                  <a:pt x="4283242" y="0"/>
                </a:lnTo>
                <a:lnTo>
                  <a:pt x="4283242" y="6079958"/>
                </a:lnTo>
                <a:lnTo>
                  <a:pt x="0" y="6079958"/>
                </a:lnTo>
                <a:close/>
              </a:path>
            </a:pathLst>
          </a:custGeom>
        </p:spPr>
        <p:txBody>
          <a:bodyPr wrap="square">
            <a:noAutofit/>
          </a:bodyPr>
          <a:lstStyle/>
          <a:p>
            <a:endParaRPr lang="en-US"/>
          </a:p>
        </p:txBody>
      </p:sp>
    </p:spTree>
    <p:extLst>
      <p:ext uri="{BB962C8B-B14F-4D97-AF65-F5344CB8AC3E}">
        <p14:creationId xmlns:p14="http://schemas.microsoft.com/office/powerpoint/2010/main" val="2424320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114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90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872B26EC-7B20-1547-80DC-4387F65B6845}"/>
              </a:ext>
            </a:extLst>
          </p:cNvPr>
          <p:cNvSpPr>
            <a:spLocks noGrp="1"/>
          </p:cNvSpPr>
          <p:nvPr>
            <p:ph type="pic" sz="quarter" idx="18"/>
          </p:nvPr>
        </p:nvSpPr>
        <p:spPr>
          <a:xfrm>
            <a:off x="8001000" y="0"/>
            <a:ext cx="4191000" cy="6857999"/>
          </a:xfrm>
          <a:solidFill>
            <a:schemeClr val="bg1">
              <a:lumMod val="95000"/>
            </a:schemeClr>
          </a:solidFill>
        </p:spPr>
        <p:txBody>
          <a:bodyPr anchor="ctr"/>
          <a:lstStyle>
            <a:lvl1pPr algn="ctr">
              <a:defRPr>
                <a:solidFill>
                  <a:srgbClr val="022C60"/>
                </a:solidFill>
                <a:latin typeface="Exo 2" pitchFamily="2" charset="77"/>
              </a:defRPr>
            </a:lvl1pPr>
          </a:lstStyle>
          <a:p>
            <a:endParaRPr lang="en-US"/>
          </a:p>
        </p:txBody>
      </p:sp>
      <p:sp>
        <p:nvSpPr>
          <p:cNvPr id="10" name="Content Placeholder 3">
            <a:extLst>
              <a:ext uri="{FF2B5EF4-FFF2-40B4-BE49-F238E27FC236}">
                <a16:creationId xmlns:a16="http://schemas.microsoft.com/office/drawing/2014/main" id="{A805EB8E-8259-F54B-9C35-1AB5482C526D}"/>
              </a:ext>
            </a:extLst>
          </p:cNvPr>
          <p:cNvSpPr>
            <a:spLocks noGrp="1"/>
          </p:cNvSpPr>
          <p:nvPr>
            <p:ph sz="quarter" idx="15"/>
          </p:nvPr>
        </p:nvSpPr>
        <p:spPr>
          <a:xfrm>
            <a:off x="763824" y="1273176"/>
            <a:ext cx="7045764" cy="5072400"/>
          </a:xfrm>
        </p:spPr>
        <p:txBody>
          <a:bodyPr>
            <a:noAutofit/>
          </a:bodyPr>
          <a:lstStyle>
            <a:lvl1pPr marL="0" indent="0" algn="just">
              <a:buNone/>
              <a:defRPr sz="1400">
                <a:solidFill>
                  <a:srgbClr val="022C60"/>
                </a:solidFill>
                <a:latin typeface="Exo 2" pitchFamily="2" charset="77"/>
              </a:defRPr>
            </a:lvl1pPr>
            <a:lvl2pPr marL="457200" indent="0" algn="just">
              <a:buNone/>
              <a:defRPr sz="1400">
                <a:solidFill>
                  <a:srgbClr val="022C60"/>
                </a:solidFill>
                <a:latin typeface="Exo 2" pitchFamily="2" charset="77"/>
              </a:defRPr>
            </a:lvl2pPr>
            <a:lvl3pPr marL="914400" indent="0" algn="just">
              <a:buNone/>
              <a:defRPr sz="1400">
                <a:solidFill>
                  <a:srgbClr val="022C60"/>
                </a:solidFill>
                <a:latin typeface="Exo 2" pitchFamily="2" charset="77"/>
              </a:defRPr>
            </a:lvl3pPr>
            <a:lvl4pPr marL="1371600" indent="0" algn="just">
              <a:buNone/>
              <a:defRPr sz="1400">
                <a:solidFill>
                  <a:srgbClr val="022C60"/>
                </a:solidFill>
                <a:latin typeface="Exo 2" pitchFamily="2" charset="77"/>
              </a:defRPr>
            </a:lvl4pPr>
            <a:lvl5pPr marL="1828800" indent="0" algn="just">
              <a:buNone/>
              <a:defRPr sz="1400">
                <a:solidFill>
                  <a:srgbClr val="022C60"/>
                </a:solidFill>
                <a:latin typeface="Exo 2"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1708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5650407-340F-FEF0-3E2B-9F3BF47ABB40}"/>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sp>
        <p:nvSpPr>
          <p:cNvPr id="5" name="TextBox 4">
            <a:extLst>
              <a:ext uri="{FF2B5EF4-FFF2-40B4-BE49-F238E27FC236}">
                <a16:creationId xmlns:a16="http://schemas.microsoft.com/office/drawing/2014/main" id="{E7427172-757F-23A1-9605-EA3871B3B4D1}"/>
              </a:ext>
            </a:extLst>
          </p:cNvPr>
          <p:cNvSpPr txBox="1"/>
          <p:nvPr userDrawn="1"/>
        </p:nvSpPr>
        <p:spPr>
          <a:xfrm>
            <a:off x="5227" y="6525613"/>
            <a:ext cx="3899441" cy="369332"/>
          </a:xfrm>
          <a:prstGeom prst="rect">
            <a:avLst/>
          </a:prstGeom>
          <a:noFill/>
        </p:spPr>
        <p:txBody>
          <a:bodyPr wrap="square" rtlCol="0">
            <a:spAutoFit/>
          </a:bodyPr>
          <a:lstStyle/>
          <a:p>
            <a:r>
              <a:rPr lang="en-US" dirty="0">
                <a:solidFill>
                  <a:srgbClr val="002060"/>
                </a:solidFill>
                <a:latin typeface="Freestyle Script" panose="030804020302050B0404" pitchFamily="66" charset="0"/>
              </a:rPr>
              <a:t>Speed, Innovation, Team Spirit</a:t>
            </a:r>
            <a:endParaRPr lang="en-US" sz="2800" dirty="0">
              <a:solidFill>
                <a:srgbClr val="002060"/>
              </a:solidFill>
              <a:latin typeface="Freestyle Script" panose="030804020302050B0404" pitchFamily="66" charset="0"/>
            </a:endParaRPr>
          </a:p>
        </p:txBody>
      </p:sp>
      <p:pic>
        <p:nvPicPr>
          <p:cNvPr id="2" name="Picture 1" descr="Logo, company name&#10;&#10;Description automatically generated">
            <a:extLst>
              <a:ext uri="{FF2B5EF4-FFF2-40B4-BE49-F238E27FC236}">
                <a16:creationId xmlns:a16="http://schemas.microsoft.com/office/drawing/2014/main" id="{BA3B53FB-8C97-E85B-A8A1-3C924BF0CB95}"/>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24669261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53CB499-FEA6-484B-A4BC-29F9C6201D86}"/>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
        <p:nvSpPr>
          <p:cNvPr id="2" name="TextBox 1">
            <a:extLst>
              <a:ext uri="{FF2B5EF4-FFF2-40B4-BE49-F238E27FC236}">
                <a16:creationId xmlns:a16="http://schemas.microsoft.com/office/drawing/2014/main" id="{3FE0BCF5-6554-CEE4-C996-AA1C315844EC}"/>
              </a:ext>
            </a:extLst>
          </p:cNvPr>
          <p:cNvSpPr txBox="1"/>
          <p:nvPr userDrawn="1"/>
        </p:nvSpPr>
        <p:spPr>
          <a:xfrm>
            <a:off x="11786363" y="6503624"/>
            <a:ext cx="495788" cy="276999"/>
          </a:xfrm>
          <a:prstGeom prst="rect">
            <a:avLst/>
          </a:prstGeom>
          <a:noFill/>
        </p:spPr>
        <p:txBody>
          <a:bodyPr wrap="square" rtlCol="0">
            <a:spAutoFit/>
          </a:bodyPr>
          <a:lstStyle/>
          <a:p>
            <a:fld id="{1DCF7469-6B79-4ED0-AFFB-1F4413F7FF45}" type="slidenum">
              <a:rPr lang="en-US" sz="1200" smtClean="0"/>
              <a:t>‹#›</a:t>
            </a:fld>
            <a:endParaRPr lang="en-US" sz="1200"/>
          </a:p>
        </p:txBody>
      </p:sp>
    </p:spTree>
    <p:extLst>
      <p:ext uri="{BB962C8B-B14F-4D97-AF65-F5344CB8AC3E}">
        <p14:creationId xmlns:p14="http://schemas.microsoft.com/office/powerpoint/2010/main" val="3161155753"/>
      </p:ext>
    </p:extLst>
  </p:cSld>
  <p:clrMapOvr>
    <a:masterClrMapping/>
  </p:clrMapOvr>
  <p:transition spd="slow">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9E6B3E-DA8B-C94D-8D47-C4B6C655521D}"/>
              </a:ext>
            </a:extLst>
          </p:cNvPr>
          <p:cNvPicPr>
            <a:picLocks noChangeAspect="1"/>
          </p:cNvPicPr>
          <p:nvPr userDrawn="1"/>
        </p:nvPicPr>
        <p:blipFill>
          <a:blip r:embed="rId2"/>
          <a:stretch>
            <a:fillRect/>
          </a:stretch>
        </p:blipFill>
        <p:spPr>
          <a:xfrm>
            <a:off x="97140" y="5439670"/>
            <a:ext cx="2484696" cy="1358456"/>
          </a:xfrm>
          <a:prstGeom prst="rect">
            <a:avLst/>
          </a:prstGeom>
        </p:spPr>
      </p:pic>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3"/>
          <a:srcRect t="36294" r="43757" b="6520"/>
          <a:stretch/>
        </p:blipFill>
        <p:spPr>
          <a:xfrm>
            <a:off x="5431537" y="0"/>
            <a:ext cx="6760464" cy="6858000"/>
          </a:xfrm>
          <a:prstGeom prst="rect">
            <a:avLst/>
          </a:prstGeom>
        </p:spPr>
      </p:pic>
    </p:spTree>
    <p:extLst>
      <p:ext uri="{BB962C8B-B14F-4D97-AF65-F5344CB8AC3E}">
        <p14:creationId xmlns:p14="http://schemas.microsoft.com/office/powerpoint/2010/main" val="1973120092"/>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
        <p:nvSpPr>
          <p:cNvPr id="6" name="TextBox 5">
            <a:extLst>
              <a:ext uri="{FF2B5EF4-FFF2-40B4-BE49-F238E27FC236}">
                <a16:creationId xmlns:a16="http://schemas.microsoft.com/office/drawing/2014/main" id="{1E4A0B85-EDFB-484C-8B5B-678EC6079E5B}"/>
              </a:ext>
            </a:extLst>
          </p:cNvPr>
          <p:cNvSpPr txBox="1"/>
          <p:nvPr userDrawn="1"/>
        </p:nvSpPr>
        <p:spPr>
          <a:xfrm>
            <a:off x="5227" y="6525613"/>
            <a:ext cx="3899441" cy="369332"/>
          </a:xfrm>
          <a:prstGeom prst="rect">
            <a:avLst/>
          </a:prstGeom>
          <a:noFill/>
        </p:spPr>
        <p:txBody>
          <a:bodyPr wrap="square" rtlCol="0">
            <a:spAutoFit/>
          </a:bodyPr>
          <a:lstStyle/>
          <a:p>
            <a:r>
              <a:rPr lang="en-US">
                <a:solidFill>
                  <a:schemeClr val="bg1"/>
                </a:solidFill>
                <a:latin typeface="Freestyle Script" panose="030804020302050B0404" pitchFamily="66" charset="0"/>
              </a:rPr>
              <a:t>Speed, Innovation, Team Spirit</a:t>
            </a:r>
            <a:endParaRPr lang="en-US" sz="2800">
              <a:solidFill>
                <a:schemeClr val="bg1"/>
              </a:solidFill>
              <a:latin typeface="Freestyle Script" panose="030804020302050B0404" pitchFamily="66" charset="0"/>
            </a:endParaRPr>
          </a:p>
        </p:txBody>
      </p:sp>
    </p:spTree>
    <p:extLst>
      <p:ext uri="{BB962C8B-B14F-4D97-AF65-F5344CB8AC3E}">
        <p14:creationId xmlns:p14="http://schemas.microsoft.com/office/powerpoint/2010/main" val="1156401662"/>
      </p:ext>
    </p:extLst>
  </p:cSld>
  <p:clrMapOvr>
    <a:masterClrMapping/>
  </p:clrMapOvr>
  <p:transition spd="slow">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3652504" cy="861774"/>
          </a:xfrm>
          <a:prstGeom prst="rect">
            <a:avLst/>
          </a:prstGeom>
          <a:noFill/>
        </p:spPr>
        <p:txBody>
          <a:bodyPr wrap="square" rtlCol="0">
            <a:spAutoFit/>
          </a:bodyPr>
          <a:lstStyle/>
          <a:p>
            <a:r>
              <a:rPr lang="en-US" sz="5000" b="1" i="0">
                <a:solidFill>
                  <a:srgbClr val="FFFFFF"/>
                </a:solidFill>
                <a:latin typeface="Exo 2" panose="00000500000000000000" pitchFamily="2" charset="0"/>
              </a:rPr>
              <a:t>THANK YOU</a:t>
            </a:r>
            <a:endParaRPr lang="en-US" sz="5000" b="1" i="0">
              <a:solidFill>
                <a:schemeClr val="accent6"/>
              </a:solidFill>
              <a:latin typeface="Exo 2" panose="00000500000000000000" pitchFamily="2" charset="0"/>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7" y="5282505"/>
            <a:ext cx="3482616" cy="830997"/>
          </a:xfrm>
          <a:prstGeom prst="rect">
            <a:avLst/>
          </a:prstGeom>
          <a:noFill/>
        </p:spPr>
        <p:txBody>
          <a:bodyPr wrap="square" rtlCol="0">
            <a:spAutoFit/>
          </a:bodyPr>
          <a:lstStyle/>
          <a:p>
            <a:r>
              <a:rPr lang="en-US" sz="1600" b="1" i="0" err="1">
                <a:solidFill>
                  <a:srgbClr val="FFFFFF"/>
                </a:solidFill>
                <a:latin typeface="Exo 2" panose="00000500000000000000" pitchFamily="2" charset="0"/>
              </a:rPr>
              <a:t>Emitac</a:t>
            </a:r>
            <a:r>
              <a:rPr lang="en-US" sz="1600" b="1" i="0">
                <a:solidFill>
                  <a:srgbClr val="FFFFFF"/>
                </a:solidFill>
                <a:latin typeface="Exo 2" panose="00000500000000000000" pitchFamily="2" charset="0"/>
              </a:rPr>
              <a:t> Healthcare Solutions</a:t>
            </a:r>
          </a:p>
          <a:p>
            <a:r>
              <a:rPr lang="en-US" sz="1600" b="0" i="0">
                <a:solidFill>
                  <a:srgbClr val="FFFFFF"/>
                </a:solidFill>
                <a:latin typeface="Exo 2" panose="00000500000000000000" pitchFamily="2" charset="0"/>
              </a:rPr>
              <a:t>Dubai Media City, Concord Towers</a:t>
            </a:r>
          </a:p>
          <a:p>
            <a:r>
              <a:rPr lang="en-US" sz="1600" b="0" i="0">
                <a:solidFill>
                  <a:srgbClr val="FFFFFF"/>
                </a:solidFill>
                <a:latin typeface="Exo 2" panose="00000500000000000000" pitchFamily="2" charset="0"/>
              </a:rPr>
              <a:t>32</a:t>
            </a:r>
            <a:r>
              <a:rPr lang="en-US" sz="1600" b="0" i="0" baseline="30000">
                <a:solidFill>
                  <a:srgbClr val="FFFFFF"/>
                </a:solidFill>
                <a:latin typeface="Exo 2" panose="00000500000000000000" pitchFamily="2" charset="0"/>
              </a:rPr>
              <a:t>nd </a:t>
            </a:r>
            <a:r>
              <a:rPr lang="en-US" sz="1600" b="0" i="0">
                <a:solidFill>
                  <a:srgbClr val="FFFFFF"/>
                </a:solidFill>
                <a:latin typeface="Exo 2" panose="00000500000000000000" pitchFamily="2" charset="0"/>
              </a:rPr>
              <a:t>floor, P.O. Box 8391, Dubai, UAE</a:t>
            </a: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534505" cy="369332"/>
          </a:xfrm>
          <a:prstGeom prst="rect">
            <a:avLst/>
          </a:prstGeom>
          <a:noFill/>
        </p:spPr>
        <p:txBody>
          <a:bodyPr wrap="square" rtlCol="0">
            <a:spAutoFit/>
          </a:bodyPr>
          <a:lstStyle/>
          <a:p>
            <a:r>
              <a:rPr lang="en-US" sz="1800" b="1" i="0" spc="100" baseline="0" err="1">
                <a:solidFill>
                  <a:srgbClr val="FFFFFF"/>
                </a:solidFill>
                <a:latin typeface="Exo 2" panose="00000500000000000000" pitchFamily="2" charset="0"/>
              </a:rPr>
              <a:t>www.emitachealthcare.com</a:t>
            </a:r>
            <a:r>
              <a:rPr lang="en-US" sz="1800" b="1" i="0" spc="100" baseline="0">
                <a:solidFill>
                  <a:srgbClr val="FFFFFF"/>
                </a:solidFill>
                <a:latin typeface="Exo 2" panose="00000500000000000000" pitchFamily="2" charset="0"/>
              </a:rPr>
              <a:t> </a:t>
            </a:r>
          </a:p>
        </p:txBody>
      </p:sp>
    </p:spTree>
    <p:extLst>
      <p:ext uri="{BB962C8B-B14F-4D97-AF65-F5344CB8AC3E}">
        <p14:creationId xmlns:p14="http://schemas.microsoft.com/office/powerpoint/2010/main" val="3342810304"/>
      </p:ext>
    </p:extLst>
  </p:cSld>
  <p:clrMapOvr>
    <a:masterClrMapping/>
  </p:clrMapOvr>
  <p:transition spd="slow">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DE39FA-2479-F646-B0A3-53F7F30A31D9}"/>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
        <p:nvSpPr>
          <p:cNvPr id="7" name="TextBox 6">
            <a:extLst>
              <a:ext uri="{FF2B5EF4-FFF2-40B4-BE49-F238E27FC236}">
                <a16:creationId xmlns:a16="http://schemas.microsoft.com/office/drawing/2014/main" id="{453CB499-FEA6-484B-A4BC-29F9C6201D86}"/>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671017750"/>
      </p:ext>
    </p:extLst>
  </p:cSld>
  <p:clrMapOvr>
    <a:masterClrMapping/>
  </p:clrMapOvr>
  <p:transition spd="slow">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38635" y="0"/>
            <a:ext cx="12192000" cy="6192785"/>
          </a:xfrm>
          <a:prstGeom prst="rect">
            <a:avLst/>
          </a:prstGeom>
        </p:spPr>
      </p:pic>
      <p:sp>
        <p:nvSpPr>
          <p:cNvPr id="11" name="TextBox 10">
            <a:extLst>
              <a:ext uri="{FF2B5EF4-FFF2-40B4-BE49-F238E27FC236}">
                <a16:creationId xmlns:a16="http://schemas.microsoft.com/office/drawing/2014/main" id="{CC3F1FFE-E0AE-45D0-91F3-D94F5892F533}"/>
              </a:ext>
            </a:extLst>
          </p:cNvPr>
          <p:cNvSpPr txBox="1"/>
          <p:nvPr userDrawn="1"/>
        </p:nvSpPr>
        <p:spPr>
          <a:xfrm>
            <a:off x="5227" y="6525613"/>
            <a:ext cx="3899441" cy="369332"/>
          </a:xfrm>
          <a:prstGeom prst="rect">
            <a:avLst/>
          </a:prstGeom>
          <a:noFill/>
        </p:spPr>
        <p:txBody>
          <a:bodyPr wrap="square" rtlCol="0">
            <a:spAutoFit/>
          </a:bodyPr>
          <a:lstStyle/>
          <a:p>
            <a:r>
              <a:rPr lang="en-US" dirty="0">
                <a:solidFill>
                  <a:srgbClr val="002060"/>
                </a:solidFill>
                <a:latin typeface="Freestyle Script" panose="030804020302050B0404" pitchFamily="66" charset="0"/>
              </a:rPr>
              <a:t>Speed, Innovation, Team Spirit</a:t>
            </a:r>
            <a:endParaRPr lang="en-US" sz="2800" dirty="0">
              <a:solidFill>
                <a:srgbClr val="002060"/>
              </a:solidFill>
              <a:latin typeface="Freestyle Script" panose="030804020302050B0404" pitchFamily="66" charset="0"/>
            </a:endParaRPr>
          </a:p>
        </p:txBody>
      </p:sp>
      <p:pic>
        <p:nvPicPr>
          <p:cNvPr id="14" name="Picture 13" descr="Logo, company name&#10;&#10;Description automatically generated">
            <a:extLst>
              <a:ext uri="{FF2B5EF4-FFF2-40B4-BE49-F238E27FC236}">
                <a16:creationId xmlns:a16="http://schemas.microsoft.com/office/drawing/2014/main" id="{3E727ED8-8370-4CCC-9E87-52FDFF66B63A}"/>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1785020539"/>
      </p:ext>
    </p:extLst>
  </p:cSld>
  <p:clrMapOvr>
    <a:masterClrMapping/>
  </p:clrMapOvr>
  <p:transition spd="slow">
    <p:push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DE18943-0A65-418B-8AC7-740C42314682}"/>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0" name="TextBox 9">
            <a:extLst>
              <a:ext uri="{FF2B5EF4-FFF2-40B4-BE49-F238E27FC236}">
                <a16:creationId xmlns:a16="http://schemas.microsoft.com/office/drawing/2014/main" id="{8DB26382-FB09-4473-8719-2AAEC462C4B2}"/>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3365290236"/>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04D3383-7720-4FD5-BC89-DBB6DB256835}"/>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1" name="TextBox 10">
            <a:extLst>
              <a:ext uri="{FF2B5EF4-FFF2-40B4-BE49-F238E27FC236}">
                <a16:creationId xmlns:a16="http://schemas.microsoft.com/office/drawing/2014/main" id="{3E0D0952-48E1-42E7-805A-87C067BF21D1}"/>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1058828258"/>
      </p:ext>
    </p:extLst>
  </p:cSld>
  <p:clrMapOvr>
    <a:masterClrMapping/>
  </p:clrMapOvr>
  <p:transition spd="slow">
    <p:push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5D4118E-ECE9-4608-B386-DBB83CB0BAEF}"/>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1" name="TextBox 10">
            <a:extLst>
              <a:ext uri="{FF2B5EF4-FFF2-40B4-BE49-F238E27FC236}">
                <a16:creationId xmlns:a16="http://schemas.microsoft.com/office/drawing/2014/main" id="{CD0759AE-B65C-4F0C-A71D-F58D60571247}"/>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2480966066"/>
      </p:ext>
    </p:extLst>
  </p:cSld>
  <p:clrMapOvr>
    <a:masterClrMapping/>
  </p:clrMapOvr>
  <p:transition spd="slow">
    <p:push di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cxnSp>
        <p:nvCxnSpPr>
          <p:cNvPr id="6" name="Straight Connector 5">
            <a:extLst>
              <a:ext uri="{FF2B5EF4-FFF2-40B4-BE49-F238E27FC236}">
                <a16:creationId xmlns:a16="http://schemas.microsoft.com/office/drawing/2014/main" id="{DCD5CA71-0446-3342-8C63-A825BF792809}"/>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A8BC55C-CC26-4FCB-9952-9517E74A3F84}"/>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9" name="TextBox 8">
            <a:extLst>
              <a:ext uri="{FF2B5EF4-FFF2-40B4-BE49-F238E27FC236}">
                <a16:creationId xmlns:a16="http://schemas.microsoft.com/office/drawing/2014/main" id="{FC09E8C4-95CB-47E1-8C70-835247F14B0F}"/>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299534635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64028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AE032AA-58AF-4EBE-BE10-61ADE4F31948}"/>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11" name="TextBox 10">
            <a:extLst>
              <a:ext uri="{FF2B5EF4-FFF2-40B4-BE49-F238E27FC236}">
                <a16:creationId xmlns:a16="http://schemas.microsoft.com/office/drawing/2014/main" id="{41EF24C9-0D18-4B6C-82F8-D0DCCC534463}"/>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1430966412"/>
      </p:ext>
    </p:extLst>
  </p:cSld>
  <p:clrMapOvr>
    <a:masterClrMapping/>
  </p:clrMapOvr>
  <p:transition spd="slow">
    <p:push di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5883389E-E593-5C47-8BC2-4F6A4FBDBC48}"/>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A25AB96-ECD6-484C-ACCA-1D5B1A959DE3}"/>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9" name="TextBox 8">
            <a:extLst>
              <a:ext uri="{FF2B5EF4-FFF2-40B4-BE49-F238E27FC236}">
                <a16:creationId xmlns:a16="http://schemas.microsoft.com/office/drawing/2014/main" id="{98FF5FBA-C897-43B1-9D57-2BF11505478A}"/>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2774543128"/>
      </p:ext>
    </p:extLst>
  </p:cSld>
  <p:clrMapOvr>
    <a:masterClrMapping/>
  </p:clrMapOvr>
  <p:transition spd="slow">
    <p:push di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1D8BD707-D9CF-40AE-B4C6-C98DA3205C09}" type="datetimeFigureOut">
              <a:rPr lang="en-US" smtClean="0">
                <a:solidFill>
                  <a:prstClr val="black">
                    <a:tint val="75000"/>
                  </a:prstClr>
                </a:solidFill>
              </a:rPr>
              <a:pPr/>
              <a:t>8/22/2025</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5439719"/>
      </p:ext>
    </p:extLst>
  </p:cSld>
  <p:clrMapOvr>
    <a:masterClrMapping/>
  </p:clrMapOvr>
  <p:transition spd="slow">
    <p:push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8/22/2025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1673283"/>
      </p:ext>
    </p:extLst>
  </p:cSld>
  <p:clrMapOvr>
    <a:masterClrMapping/>
  </p:clrMapOvr>
  <p:transition spd="slow">
    <p:push di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tx1"/>
        </a:solid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5981844B-6898-E149-994C-D62047F93E4E}"/>
              </a:ext>
            </a:extLst>
          </p:cNvPr>
          <p:cNvSpPr>
            <a:spLocks noGrp="1"/>
          </p:cNvSpPr>
          <p:nvPr>
            <p:ph type="body" sz="quarter" idx="12" hasCustomPrompt="1"/>
          </p:nvPr>
        </p:nvSpPr>
        <p:spPr>
          <a:xfrm>
            <a:off x="7758820" y="3416980"/>
            <a:ext cx="3774309" cy="1381990"/>
          </a:xfrm>
        </p:spPr>
        <p:txBody>
          <a:bodyPr>
            <a:noAutofit/>
          </a:bodyPr>
          <a:lstStyle>
            <a:lvl1pPr marL="0" indent="0" algn="r">
              <a:lnSpc>
                <a:spcPts val="4900"/>
              </a:lnSpc>
              <a:buNone/>
              <a:defRPr sz="5000" b="1" i="0">
                <a:solidFill>
                  <a:schemeClr val="bg1"/>
                </a:solidFill>
                <a:latin typeface="Exo 2 Semi" pitchFamily="2" charset="77"/>
              </a:defRPr>
            </a:lvl1pPr>
            <a:lvl2pPr marL="457200" indent="0">
              <a:buNone/>
              <a:defRPr>
                <a:solidFill>
                  <a:srgbClr val="022C60"/>
                </a:solidFill>
                <a:latin typeface="Exo 2" pitchFamily="2" charset="77"/>
              </a:defRPr>
            </a:lvl2pPr>
            <a:lvl3pPr marL="914400" indent="0">
              <a:buNone/>
              <a:defRPr>
                <a:solidFill>
                  <a:srgbClr val="022C60"/>
                </a:solidFill>
                <a:latin typeface="Exo 2" pitchFamily="2" charset="77"/>
              </a:defRPr>
            </a:lvl3pPr>
            <a:lvl4pPr marL="1371600" indent="0">
              <a:buNone/>
              <a:defRPr>
                <a:solidFill>
                  <a:srgbClr val="022C60"/>
                </a:solidFill>
                <a:latin typeface="Exo 2" pitchFamily="2" charset="77"/>
              </a:defRPr>
            </a:lvl4pPr>
            <a:lvl5pPr marL="1828800" indent="0">
              <a:buNone/>
              <a:defRPr>
                <a:solidFill>
                  <a:srgbClr val="022C60"/>
                </a:solidFill>
                <a:latin typeface="Exo 2" pitchFamily="2" charset="77"/>
              </a:defRPr>
            </a:lvl5pPr>
          </a:lstStyle>
          <a:p>
            <a:pPr lvl="0"/>
            <a:r>
              <a:rPr lang="en-US"/>
              <a:t>CORPORATE</a:t>
            </a:r>
          </a:p>
          <a:p>
            <a:pPr lvl="0"/>
            <a:r>
              <a:rPr lang="en-US"/>
              <a:t>PROFILE</a:t>
            </a:r>
          </a:p>
        </p:txBody>
      </p:sp>
      <p:sp>
        <p:nvSpPr>
          <p:cNvPr id="22" name="Text Placeholder 13">
            <a:extLst>
              <a:ext uri="{FF2B5EF4-FFF2-40B4-BE49-F238E27FC236}">
                <a16:creationId xmlns:a16="http://schemas.microsoft.com/office/drawing/2014/main" id="{87BE4082-5AF5-DA43-9962-B70C7787F5A6}"/>
              </a:ext>
            </a:extLst>
          </p:cNvPr>
          <p:cNvSpPr>
            <a:spLocks noGrp="1"/>
          </p:cNvSpPr>
          <p:nvPr>
            <p:ph type="body" sz="quarter" idx="13" hasCustomPrompt="1"/>
          </p:nvPr>
        </p:nvSpPr>
        <p:spPr>
          <a:xfrm>
            <a:off x="7750971" y="5085383"/>
            <a:ext cx="3774309" cy="539384"/>
          </a:xfrm>
        </p:spPr>
        <p:txBody>
          <a:bodyPr>
            <a:noAutofit/>
          </a:bodyPr>
          <a:lstStyle>
            <a:lvl1pPr marL="0" indent="0" algn="r">
              <a:lnSpc>
                <a:spcPct val="100000"/>
              </a:lnSpc>
              <a:buNone/>
              <a:defRPr sz="2900" b="1" i="0">
                <a:solidFill>
                  <a:schemeClr val="bg1"/>
                </a:solidFill>
                <a:latin typeface="Exo 2 Semi" pitchFamily="2" charset="77"/>
              </a:defRPr>
            </a:lvl1pPr>
            <a:lvl2pPr marL="457200" indent="0">
              <a:buNone/>
              <a:defRPr>
                <a:solidFill>
                  <a:srgbClr val="022C60"/>
                </a:solidFill>
                <a:latin typeface="Exo 2" pitchFamily="2" charset="77"/>
              </a:defRPr>
            </a:lvl2pPr>
            <a:lvl3pPr marL="914400" indent="0">
              <a:buNone/>
              <a:defRPr>
                <a:solidFill>
                  <a:srgbClr val="022C60"/>
                </a:solidFill>
                <a:latin typeface="Exo 2" pitchFamily="2" charset="77"/>
              </a:defRPr>
            </a:lvl3pPr>
            <a:lvl4pPr marL="1371600" indent="0">
              <a:buNone/>
              <a:defRPr>
                <a:solidFill>
                  <a:srgbClr val="022C60"/>
                </a:solidFill>
                <a:latin typeface="Exo 2" pitchFamily="2" charset="77"/>
              </a:defRPr>
            </a:lvl4pPr>
            <a:lvl5pPr marL="1828800" indent="0">
              <a:buNone/>
              <a:defRPr>
                <a:solidFill>
                  <a:srgbClr val="022C60"/>
                </a:solidFill>
                <a:latin typeface="Exo 2" pitchFamily="2" charset="77"/>
              </a:defRPr>
            </a:lvl5pPr>
          </a:lstStyle>
          <a:p>
            <a:pPr lvl="0"/>
            <a:r>
              <a:rPr lang="en-US"/>
              <a:t>2019</a:t>
            </a:r>
          </a:p>
        </p:txBody>
      </p:sp>
    </p:spTree>
    <p:extLst>
      <p:ext uri="{BB962C8B-B14F-4D97-AF65-F5344CB8AC3E}">
        <p14:creationId xmlns:p14="http://schemas.microsoft.com/office/powerpoint/2010/main" val="9360283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07584" y="746975"/>
            <a:ext cx="9959950" cy="5331853"/>
          </a:xfrm>
          <a:custGeom>
            <a:avLst/>
            <a:gdLst>
              <a:gd name="connsiteX0" fmla="*/ 0 w 9959950"/>
              <a:gd name="connsiteY0" fmla="*/ 0 h 5331853"/>
              <a:gd name="connsiteX1" fmla="*/ 9959950 w 9959950"/>
              <a:gd name="connsiteY1" fmla="*/ 0 h 5331853"/>
              <a:gd name="connsiteX2" fmla="*/ 9959950 w 9959950"/>
              <a:gd name="connsiteY2" fmla="*/ 5331853 h 5331853"/>
              <a:gd name="connsiteX3" fmla="*/ 0 w 9959950"/>
              <a:gd name="connsiteY3" fmla="*/ 5331853 h 5331853"/>
            </a:gdLst>
            <a:ahLst/>
            <a:cxnLst>
              <a:cxn ang="0">
                <a:pos x="connsiteX0" y="connsiteY0"/>
              </a:cxn>
              <a:cxn ang="0">
                <a:pos x="connsiteX1" y="connsiteY1"/>
              </a:cxn>
              <a:cxn ang="0">
                <a:pos x="connsiteX2" y="connsiteY2"/>
              </a:cxn>
              <a:cxn ang="0">
                <a:pos x="connsiteX3" y="connsiteY3"/>
              </a:cxn>
            </a:cxnLst>
            <a:rect l="l" t="t" r="r" b="b"/>
            <a:pathLst>
              <a:path w="9959950" h="5331853">
                <a:moveTo>
                  <a:pt x="0" y="0"/>
                </a:moveTo>
                <a:lnTo>
                  <a:pt x="9959950" y="0"/>
                </a:lnTo>
                <a:lnTo>
                  <a:pt x="9959950" y="5331853"/>
                </a:lnTo>
                <a:lnTo>
                  <a:pt x="0" y="5331853"/>
                </a:lnTo>
                <a:close/>
              </a:path>
            </a:pathLst>
          </a:custGeom>
        </p:spPr>
        <p:txBody>
          <a:bodyPr wrap="square">
            <a:noAutofit/>
          </a:bodyPr>
          <a:lstStyle/>
          <a:p>
            <a:endParaRPr lang="en-US"/>
          </a:p>
        </p:txBody>
      </p:sp>
    </p:spTree>
    <p:extLst>
      <p:ext uri="{BB962C8B-B14F-4D97-AF65-F5344CB8AC3E}">
        <p14:creationId xmlns:p14="http://schemas.microsoft.com/office/powerpoint/2010/main" val="32719629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850232" y="1331496"/>
            <a:ext cx="3673642" cy="5526505"/>
          </a:xfrm>
          <a:custGeom>
            <a:avLst/>
            <a:gdLst>
              <a:gd name="connsiteX0" fmla="*/ 0 w 3673642"/>
              <a:gd name="connsiteY0" fmla="*/ 0 h 5526505"/>
              <a:gd name="connsiteX1" fmla="*/ 3673642 w 3673642"/>
              <a:gd name="connsiteY1" fmla="*/ 0 h 5526505"/>
              <a:gd name="connsiteX2" fmla="*/ 3673642 w 3673642"/>
              <a:gd name="connsiteY2" fmla="*/ 5526505 h 5526505"/>
              <a:gd name="connsiteX3" fmla="*/ 0 w 3673642"/>
              <a:gd name="connsiteY3" fmla="*/ 5526505 h 5526505"/>
            </a:gdLst>
            <a:ahLst/>
            <a:cxnLst>
              <a:cxn ang="0">
                <a:pos x="connsiteX0" y="connsiteY0"/>
              </a:cxn>
              <a:cxn ang="0">
                <a:pos x="connsiteX1" y="connsiteY1"/>
              </a:cxn>
              <a:cxn ang="0">
                <a:pos x="connsiteX2" y="connsiteY2"/>
              </a:cxn>
              <a:cxn ang="0">
                <a:pos x="connsiteX3" y="connsiteY3"/>
              </a:cxn>
            </a:cxnLst>
            <a:rect l="l" t="t" r="r" b="b"/>
            <a:pathLst>
              <a:path w="3673642" h="5526505">
                <a:moveTo>
                  <a:pt x="0" y="0"/>
                </a:moveTo>
                <a:lnTo>
                  <a:pt x="3673642" y="0"/>
                </a:lnTo>
                <a:lnTo>
                  <a:pt x="3673642" y="5526505"/>
                </a:lnTo>
                <a:lnTo>
                  <a:pt x="0" y="5526505"/>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7652084" y="0"/>
            <a:ext cx="2695074" cy="3400926"/>
          </a:xfrm>
          <a:custGeom>
            <a:avLst/>
            <a:gdLst>
              <a:gd name="connsiteX0" fmla="*/ 0 w 2695074"/>
              <a:gd name="connsiteY0" fmla="*/ 0 h 3400926"/>
              <a:gd name="connsiteX1" fmla="*/ 2695074 w 2695074"/>
              <a:gd name="connsiteY1" fmla="*/ 0 h 3400926"/>
              <a:gd name="connsiteX2" fmla="*/ 2695074 w 2695074"/>
              <a:gd name="connsiteY2" fmla="*/ 3400926 h 3400926"/>
              <a:gd name="connsiteX3" fmla="*/ 0 w 2695074"/>
              <a:gd name="connsiteY3" fmla="*/ 3400926 h 3400926"/>
            </a:gdLst>
            <a:ahLst/>
            <a:cxnLst>
              <a:cxn ang="0">
                <a:pos x="connsiteX0" y="connsiteY0"/>
              </a:cxn>
              <a:cxn ang="0">
                <a:pos x="connsiteX1" y="connsiteY1"/>
              </a:cxn>
              <a:cxn ang="0">
                <a:pos x="connsiteX2" y="connsiteY2"/>
              </a:cxn>
              <a:cxn ang="0">
                <a:pos x="connsiteX3" y="connsiteY3"/>
              </a:cxn>
            </a:cxnLst>
            <a:rect l="l" t="t" r="r" b="b"/>
            <a:pathLst>
              <a:path w="2695074" h="3400926">
                <a:moveTo>
                  <a:pt x="0" y="0"/>
                </a:moveTo>
                <a:lnTo>
                  <a:pt x="2695074" y="0"/>
                </a:lnTo>
                <a:lnTo>
                  <a:pt x="2695074" y="3400926"/>
                </a:lnTo>
                <a:lnTo>
                  <a:pt x="0" y="3400926"/>
                </a:lnTo>
                <a:close/>
              </a:path>
            </a:pathLst>
          </a:custGeom>
        </p:spPr>
        <p:txBody>
          <a:bodyPr wrap="square">
            <a:noAutofit/>
          </a:bodyPr>
          <a:lstStyle/>
          <a:p>
            <a:endParaRPr lang="en-US"/>
          </a:p>
        </p:txBody>
      </p:sp>
    </p:spTree>
    <p:extLst>
      <p:ext uri="{BB962C8B-B14F-4D97-AF65-F5344CB8AC3E}">
        <p14:creationId xmlns:p14="http://schemas.microsoft.com/office/powerpoint/2010/main" val="42293597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07584" y="1379621"/>
            <a:ext cx="3384205" cy="4283242"/>
          </a:xfrm>
          <a:custGeom>
            <a:avLst/>
            <a:gdLst>
              <a:gd name="connsiteX0" fmla="*/ 0 w 3384205"/>
              <a:gd name="connsiteY0" fmla="*/ 0 h 4283242"/>
              <a:gd name="connsiteX1" fmla="*/ 3384205 w 3384205"/>
              <a:gd name="connsiteY1" fmla="*/ 0 h 4283242"/>
              <a:gd name="connsiteX2" fmla="*/ 3384205 w 3384205"/>
              <a:gd name="connsiteY2" fmla="*/ 4283242 h 4283242"/>
              <a:gd name="connsiteX3" fmla="*/ 0 w 3384205"/>
              <a:gd name="connsiteY3" fmla="*/ 4283242 h 4283242"/>
            </a:gdLst>
            <a:ahLst/>
            <a:cxnLst>
              <a:cxn ang="0">
                <a:pos x="connsiteX0" y="connsiteY0"/>
              </a:cxn>
              <a:cxn ang="0">
                <a:pos x="connsiteX1" y="connsiteY1"/>
              </a:cxn>
              <a:cxn ang="0">
                <a:pos x="connsiteX2" y="connsiteY2"/>
              </a:cxn>
              <a:cxn ang="0">
                <a:pos x="connsiteX3" y="connsiteY3"/>
              </a:cxn>
            </a:cxnLst>
            <a:rect l="l" t="t" r="r" b="b"/>
            <a:pathLst>
              <a:path w="3384205" h="4283242">
                <a:moveTo>
                  <a:pt x="0" y="0"/>
                </a:moveTo>
                <a:lnTo>
                  <a:pt x="3384205" y="0"/>
                </a:lnTo>
                <a:lnTo>
                  <a:pt x="3384205" y="4283242"/>
                </a:lnTo>
                <a:lnTo>
                  <a:pt x="0" y="4283242"/>
                </a:lnTo>
                <a:close/>
              </a:path>
            </a:pathLst>
          </a:custGeom>
        </p:spPr>
        <p:txBody>
          <a:bodyPr wrap="square">
            <a:noAutofit/>
          </a:bodyPr>
          <a:lstStyle/>
          <a:p>
            <a:endParaRPr lang="en-US"/>
          </a:p>
        </p:txBody>
      </p:sp>
    </p:spTree>
    <p:extLst>
      <p:ext uri="{BB962C8B-B14F-4D97-AF65-F5344CB8AC3E}">
        <p14:creationId xmlns:p14="http://schemas.microsoft.com/office/powerpoint/2010/main" val="29700754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443537" y="689811"/>
            <a:ext cx="3882189" cy="5582652"/>
          </a:xfrm>
          <a:custGeom>
            <a:avLst/>
            <a:gdLst>
              <a:gd name="connsiteX0" fmla="*/ 0 w 3882189"/>
              <a:gd name="connsiteY0" fmla="*/ 0 h 5582652"/>
              <a:gd name="connsiteX1" fmla="*/ 3882189 w 3882189"/>
              <a:gd name="connsiteY1" fmla="*/ 0 h 5582652"/>
              <a:gd name="connsiteX2" fmla="*/ 3882189 w 3882189"/>
              <a:gd name="connsiteY2" fmla="*/ 5582652 h 5582652"/>
              <a:gd name="connsiteX3" fmla="*/ 0 w 3882189"/>
              <a:gd name="connsiteY3" fmla="*/ 5582652 h 5582652"/>
            </a:gdLst>
            <a:ahLst/>
            <a:cxnLst>
              <a:cxn ang="0">
                <a:pos x="connsiteX0" y="connsiteY0"/>
              </a:cxn>
              <a:cxn ang="0">
                <a:pos x="connsiteX1" y="connsiteY1"/>
              </a:cxn>
              <a:cxn ang="0">
                <a:pos x="connsiteX2" y="connsiteY2"/>
              </a:cxn>
              <a:cxn ang="0">
                <a:pos x="connsiteX3" y="connsiteY3"/>
              </a:cxn>
            </a:cxnLst>
            <a:rect l="l" t="t" r="r" b="b"/>
            <a:pathLst>
              <a:path w="3882189" h="5582652">
                <a:moveTo>
                  <a:pt x="0" y="0"/>
                </a:moveTo>
                <a:lnTo>
                  <a:pt x="3882189" y="0"/>
                </a:lnTo>
                <a:lnTo>
                  <a:pt x="3882189" y="5582652"/>
                </a:lnTo>
                <a:lnTo>
                  <a:pt x="0" y="5582652"/>
                </a:lnTo>
                <a:close/>
              </a:path>
            </a:pathLst>
          </a:custGeom>
        </p:spPr>
        <p:txBody>
          <a:bodyPr wrap="square">
            <a:noAutofit/>
          </a:bodyPr>
          <a:lstStyle/>
          <a:p>
            <a:endParaRPr lang="en-US"/>
          </a:p>
        </p:txBody>
      </p:sp>
    </p:spTree>
    <p:extLst>
      <p:ext uri="{BB962C8B-B14F-4D97-AF65-F5344CB8AC3E}">
        <p14:creationId xmlns:p14="http://schemas.microsoft.com/office/powerpoint/2010/main" val="7501664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106654" y="1443790"/>
            <a:ext cx="3818021" cy="4347411"/>
          </a:xfrm>
          <a:custGeom>
            <a:avLst/>
            <a:gdLst>
              <a:gd name="connsiteX0" fmla="*/ 0 w 3818021"/>
              <a:gd name="connsiteY0" fmla="*/ 0 h 4347411"/>
              <a:gd name="connsiteX1" fmla="*/ 3818021 w 3818021"/>
              <a:gd name="connsiteY1" fmla="*/ 0 h 4347411"/>
              <a:gd name="connsiteX2" fmla="*/ 3818021 w 3818021"/>
              <a:gd name="connsiteY2" fmla="*/ 4347411 h 4347411"/>
              <a:gd name="connsiteX3" fmla="*/ 0 w 3818021"/>
              <a:gd name="connsiteY3" fmla="*/ 4347411 h 4347411"/>
            </a:gdLst>
            <a:ahLst/>
            <a:cxnLst>
              <a:cxn ang="0">
                <a:pos x="connsiteX0" y="connsiteY0"/>
              </a:cxn>
              <a:cxn ang="0">
                <a:pos x="connsiteX1" y="connsiteY1"/>
              </a:cxn>
              <a:cxn ang="0">
                <a:pos x="connsiteX2" y="connsiteY2"/>
              </a:cxn>
              <a:cxn ang="0">
                <a:pos x="connsiteX3" y="connsiteY3"/>
              </a:cxn>
            </a:cxnLst>
            <a:rect l="l" t="t" r="r" b="b"/>
            <a:pathLst>
              <a:path w="3818021" h="4347411">
                <a:moveTo>
                  <a:pt x="0" y="0"/>
                </a:moveTo>
                <a:lnTo>
                  <a:pt x="3818021" y="0"/>
                </a:lnTo>
                <a:lnTo>
                  <a:pt x="3818021" y="4347411"/>
                </a:lnTo>
                <a:lnTo>
                  <a:pt x="0" y="4347411"/>
                </a:lnTo>
                <a:close/>
              </a:path>
            </a:pathLst>
          </a:custGeom>
        </p:spPr>
        <p:txBody>
          <a:bodyPr wrap="square">
            <a:noAutofit/>
          </a:bodyPr>
          <a:lstStyle/>
          <a:p>
            <a:endParaRPr lang="en-US"/>
          </a:p>
        </p:txBody>
      </p:sp>
    </p:spTree>
    <p:extLst>
      <p:ext uri="{BB962C8B-B14F-4D97-AF65-F5344CB8AC3E}">
        <p14:creationId xmlns:p14="http://schemas.microsoft.com/office/powerpoint/2010/main" val="322887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033001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818147" y="500431"/>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txBody>
          <a:bodyPr wrap="square">
            <a:noAutofit/>
          </a:bodyPr>
          <a:lstStyle/>
          <a:p>
            <a:endParaRPr lang="en-US"/>
          </a:p>
        </p:txBody>
      </p:sp>
    </p:spTree>
    <p:extLst>
      <p:ext uri="{BB962C8B-B14F-4D97-AF65-F5344CB8AC3E}">
        <p14:creationId xmlns:p14="http://schemas.microsoft.com/office/powerpoint/2010/main" val="35892170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978568" y="1010652"/>
            <a:ext cx="10218821" cy="4876800"/>
          </a:xfrm>
          <a:custGeom>
            <a:avLst/>
            <a:gdLst>
              <a:gd name="connsiteX0" fmla="*/ 0 w 10218821"/>
              <a:gd name="connsiteY0" fmla="*/ 0 h 4876800"/>
              <a:gd name="connsiteX1" fmla="*/ 10218821 w 10218821"/>
              <a:gd name="connsiteY1" fmla="*/ 0 h 4876800"/>
              <a:gd name="connsiteX2" fmla="*/ 10218821 w 10218821"/>
              <a:gd name="connsiteY2" fmla="*/ 4876800 h 4876800"/>
              <a:gd name="connsiteX3" fmla="*/ 0 w 10218821"/>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10218821" h="4876800">
                <a:moveTo>
                  <a:pt x="0" y="0"/>
                </a:moveTo>
                <a:lnTo>
                  <a:pt x="10218821" y="0"/>
                </a:lnTo>
                <a:lnTo>
                  <a:pt x="10218821"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26563069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36041" y="0"/>
            <a:ext cx="3577390" cy="6858000"/>
          </a:xfrm>
          <a:custGeom>
            <a:avLst/>
            <a:gdLst>
              <a:gd name="connsiteX0" fmla="*/ 0 w 3577390"/>
              <a:gd name="connsiteY0" fmla="*/ 0 h 6858000"/>
              <a:gd name="connsiteX1" fmla="*/ 3577390 w 3577390"/>
              <a:gd name="connsiteY1" fmla="*/ 0 h 6858000"/>
              <a:gd name="connsiteX2" fmla="*/ 3577390 w 3577390"/>
              <a:gd name="connsiteY2" fmla="*/ 6858000 h 6858000"/>
              <a:gd name="connsiteX3" fmla="*/ 0 w 35773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7390" h="6858000">
                <a:moveTo>
                  <a:pt x="0" y="0"/>
                </a:moveTo>
                <a:lnTo>
                  <a:pt x="3577390" y="0"/>
                </a:lnTo>
                <a:lnTo>
                  <a:pt x="357739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5164224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63916" y="336885"/>
            <a:ext cx="5887452" cy="6288505"/>
          </a:xfrm>
          <a:custGeom>
            <a:avLst/>
            <a:gdLst>
              <a:gd name="connsiteX0" fmla="*/ 0 w 5887452"/>
              <a:gd name="connsiteY0" fmla="*/ 0 h 6288505"/>
              <a:gd name="connsiteX1" fmla="*/ 5887452 w 5887452"/>
              <a:gd name="connsiteY1" fmla="*/ 0 h 6288505"/>
              <a:gd name="connsiteX2" fmla="*/ 5887452 w 5887452"/>
              <a:gd name="connsiteY2" fmla="*/ 6288505 h 6288505"/>
              <a:gd name="connsiteX3" fmla="*/ 0 w 5887452"/>
              <a:gd name="connsiteY3" fmla="*/ 6288505 h 6288505"/>
            </a:gdLst>
            <a:ahLst/>
            <a:cxnLst>
              <a:cxn ang="0">
                <a:pos x="connsiteX0" y="connsiteY0"/>
              </a:cxn>
              <a:cxn ang="0">
                <a:pos x="connsiteX1" y="connsiteY1"/>
              </a:cxn>
              <a:cxn ang="0">
                <a:pos x="connsiteX2" y="connsiteY2"/>
              </a:cxn>
              <a:cxn ang="0">
                <a:pos x="connsiteX3" y="connsiteY3"/>
              </a:cxn>
            </a:cxnLst>
            <a:rect l="l" t="t" r="r" b="b"/>
            <a:pathLst>
              <a:path w="5887452" h="6288505">
                <a:moveTo>
                  <a:pt x="0" y="0"/>
                </a:moveTo>
                <a:lnTo>
                  <a:pt x="5887452" y="0"/>
                </a:lnTo>
                <a:lnTo>
                  <a:pt x="5887452" y="6288505"/>
                </a:lnTo>
                <a:lnTo>
                  <a:pt x="0" y="628850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1" y="1860884"/>
            <a:ext cx="5566611" cy="2454442"/>
          </a:xfrm>
          <a:custGeom>
            <a:avLst/>
            <a:gdLst>
              <a:gd name="connsiteX0" fmla="*/ 0 w 5566611"/>
              <a:gd name="connsiteY0" fmla="*/ 0 h 2454442"/>
              <a:gd name="connsiteX1" fmla="*/ 5566611 w 5566611"/>
              <a:gd name="connsiteY1" fmla="*/ 0 h 2454442"/>
              <a:gd name="connsiteX2" fmla="*/ 5566611 w 5566611"/>
              <a:gd name="connsiteY2" fmla="*/ 2454442 h 2454442"/>
              <a:gd name="connsiteX3" fmla="*/ 0 w 5566611"/>
              <a:gd name="connsiteY3" fmla="*/ 2454442 h 2454442"/>
            </a:gdLst>
            <a:ahLst/>
            <a:cxnLst>
              <a:cxn ang="0">
                <a:pos x="connsiteX0" y="connsiteY0"/>
              </a:cxn>
              <a:cxn ang="0">
                <a:pos x="connsiteX1" y="connsiteY1"/>
              </a:cxn>
              <a:cxn ang="0">
                <a:pos x="connsiteX2" y="connsiteY2"/>
              </a:cxn>
              <a:cxn ang="0">
                <a:pos x="connsiteX3" y="connsiteY3"/>
              </a:cxn>
            </a:cxnLst>
            <a:rect l="l" t="t" r="r" b="b"/>
            <a:pathLst>
              <a:path w="5566611" h="2454442">
                <a:moveTo>
                  <a:pt x="0" y="0"/>
                </a:moveTo>
                <a:lnTo>
                  <a:pt x="5566611" y="0"/>
                </a:lnTo>
                <a:lnTo>
                  <a:pt x="5566611" y="2454442"/>
                </a:lnTo>
                <a:lnTo>
                  <a:pt x="0" y="2454442"/>
                </a:lnTo>
                <a:close/>
              </a:path>
            </a:pathLst>
          </a:custGeom>
        </p:spPr>
        <p:txBody>
          <a:bodyPr wrap="square">
            <a:noAutofit/>
          </a:bodyPr>
          <a:lstStyle/>
          <a:p>
            <a:endParaRPr lang="en-US"/>
          </a:p>
        </p:txBody>
      </p:sp>
    </p:spTree>
    <p:extLst>
      <p:ext uri="{BB962C8B-B14F-4D97-AF65-F5344CB8AC3E}">
        <p14:creationId xmlns:p14="http://schemas.microsoft.com/office/powerpoint/2010/main" val="33541458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74632" y="2807369"/>
            <a:ext cx="3176337" cy="4050631"/>
          </a:xfrm>
          <a:custGeom>
            <a:avLst/>
            <a:gdLst>
              <a:gd name="connsiteX0" fmla="*/ 0 w 3176337"/>
              <a:gd name="connsiteY0" fmla="*/ 0 h 4050631"/>
              <a:gd name="connsiteX1" fmla="*/ 3176337 w 3176337"/>
              <a:gd name="connsiteY1" fmla="*/ 0 h 4050631"/>
              <a:gd name="connsiteX2" fmla="*/ 3176337 w 3176337"/>
              <a:gd name="connsiteY2" fmla="*/ 4050631 h 4050631"/>
              <a:gd name="connsiteX3" fmla="*/ 0 w 3176337"/>
              <a:gd name="connsiteY3" fmla="*/ 4050631 h 4050631"/>
            </a:gdLst>
            <a:ahLst/>
            <a:cxnLst>
              <a:cxn ang="0">
                <a:pos x="connsiteX0" y="connsiteY0"/>
              </a:cxn>
              <a:cxn ang="0">
                <a:pos x="connsiteX1" y="connsiteY1"/>
              </a:cxn>
              <a:cxn ang="0">
                <a:pos x="connsiteX2" y="connsiteY2"/>
              </a:cxn>
              <a:cxn ang="0">
                <a:pos x="connsiteX3" y="connsiteY3"/>
              </a:cxn>
            </a:cxnLst>
            <a:rect l="l" t="t" r="r" b="b"/>
            <a:pathLst>
              <a:path w="3176337" h="4050631">
                <a:moveTo>
                  <a:pt x="0" y="0"/>
                </a:moveTo>
                <a:lnTo>
                  <a:pt x="3176337" y="0"/>
                </a:lnTo>
                <a:lnTo>
                  <a:pt x="3176337" y="4050631"/>
                </a:lnTo>
                <a:lnTo>
                  <a:pt x="0" y="405063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015664" y="1395664"/>
            <a:ext cx="3176337" cy="5462337"/>
          </a:xfrm>
          <a:custGeom>
            <a:avLst/>
            <a:gdLst>
              <a:gd name="connsiteX0" fmla="*/ 0 w 3176337"/>
              <a:gd name="connsiteY0" fmla="*/ 0 h 5462337"/>
              <a:gd name="connsiteX1" fmla="*/ 3176337 w 3176337"/>
              <a:gd name="connsiteY1" fmla="*/ 0 h 5462337"/>
              <a:gd name="connsiteX2" fmla="*/ 3176337 w 3176337"/>
              <a:gd name="connsiteY2" fmla="*/ 5462337 h 5462337"/>
              <a:gd name="connsiteX3" fmla="*/ 0 w 3176337"/>
              <a:gd name="connsiteY3" fmla="*/ 5462337 h 5462337"/>
            </a:gdLst>
            <a:ahLst/>
            <a:cxnLst>
              <a:cxn ang="0">
                <a:pos x="connsiteX0" y="connsiteY0"/>
              </a:cxn>
              <a:cxn ang="0">
                <a:pos x="connsiteX1" y="connsiteY1"/>
              </a:cxn>
              <a:cxn ang="0">
                <a:pos x="connsiteX2" y="connsiteY2"/>
              </a:cxn>
              <a:cxn ang="0">
                <a:pos x="connsiteX3" y="connsiteY3"/>
              </a:cxn>
            </a:cxnLst>
            <a:rect l="l" t="t" r="r" b="b"/>
            <a:pathLst>
              <a:path w="3176337" h="5462337">
                <a:moveTo>
                  <a:pt x="0" y="0"/>
                </a:moveTo>
                <a:lnTo>
                  <a:pt x="3176337" y="0"/>
                </a:lnTo>
                <a:lnTo>
                  <a:pt x="3176337" y="5462337"/>
                </a:lnTo>
                <a:lnTo>
                  <a:pt x="0" y="5462337"/>
                </a:lnTo>
                <a:close/>
              </a:path>
            </a:pathLst>
          </a:custGeom>
        </p:spPr>
        <p:txBody>
          <a:bodyPr wrap="square">
            <a:noAutofit/>
          </a:bodyPr>
          <a:lstStyle/>
          <a:p>
            <a:endParaRPr lang="en-US"/>
          </a:p>
        </p:txBody>
      </p:sp>
    </p:spTree>
    <p:extLst>
      <p:ext uri="{BB962C8B-B14F-4D97-AF65-F5344CB8AC3E}">
        <p14:creationId xmlns:p14="http://schemas.microsoft.com/office/powerpoint/2010/main" val="7003141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564105" y="1"/>
            <a:ext cx="2606843" cy="3914274"/>
          </a:xfrm>
          <a:custGeom>
            <a:avLst/>
            <a:gdLst>
              <a:gd name="connsiteX0" fmla="*/ 0 w 2606843"/>
              <a:gd name="connsiteY0" fmla="*/ 0 h 3914274"/>
              <a:gd name="connsiteX1" fmla="*/ 2606843 w 2606843"/>
              <a:gd name="connsiteY1" fmla="*/ 0 h 3914274"/>
              <a:gd name="connsiteX2" fmla="*/ 2606843 w 2606843"/>
              <a:gd name="connsiteY2" fmla="*/ 3914274 h 3914274"/>
              <a:gd name="connsiteX3" fmla="*/ 0 w 2606843"/>
              <a:gd name="connsiteY3" fmla="*/ 3914274 h 3914274"/>
            </a:gdLst>
            <a:ahLst/>
            <a:cxnLst>
              <a:cxn ang="0">
                <a:pos x="connsiteX0" y="connsiteY0"/>
              </a:cxn>
              <a:cxn ang="0">
                <a:pos x="connsiteX1" y="connsiteY1"/>
              </a:cxn>
              <a:cxn ang="0">
                <a:pos x="connsiteX2" y="connsiteY2"/>
              </a:cxn>
              <a:cxn ang="0">
                <a:pos x="connsiteX3" y="connsiteY3"/>
              </a:cxn>
            </a:cxnLst>
            <a:rect l="l" t="t" r="r" b="b"/>
            <a:pathLst>
              <a:path w="2606843" h="3914274">
                <a:moveTo>
                  <a:pt x="0" y="0"/>
                </a:moveTo>
                <a:lnTo>
                  <a:pt x="2606843" y="0"/>
                </a:lnTo>
                <a:lnTo>
                  <a:pt x="2606843" y="3914274"/>
                </a:lnTo>
                <a:lnTo>
                  <a:pt x="0" y="3914274"/>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7940841" y="1347538"/>
            <a:ext cx="3208421" cy="5510463"/>
          </a:xfrm>
          <a:custGeom>
            <a:avLst/>
            <a:gdLst>
              <a:gd name="connsiteX0" fmla="*/ 0 w 3208421"/>
              <a:gd name="connsiteY0" fmla="*/ 0 h 5510463"/>
              <a:gd name="connsiteX1" fmla="*/ 3208421 w 3208421"/>
              <a:gd name="connsiteY1" fmla="*/ 0 h 5510463"/>
              <a:gd name="connsiteX2" fmla="*/ 3208421 w 3208421"/>
              <a:gd name="connsiteY2" fmla="*/ 5510463 h 5510463"/>
              <a:gd name="connsiteX3" fmla="*/ 0 w 3208421"/>
              <a:gd name="connsiteY3" fmla="*/ 5510463 h 5510463"/>
            </a:gdLst>
            <a:ahLst/>
            <a:cxnLst>
              <a:cxn ang="0">
                <a:pos x="connsiteX0" y="connsiteY0"/>
              </a:cxn>
              <a:cxn ang="0">
                <a:pos x="connsiteX1" y="connsiteY1"/>
              </a:cxn>
              <a:cxn ang="0">
                <a:pos x="connsiteX2" y="connsiteY2"/>
              </a:cxn>
              <a:cxn ang="0">
                <a:pos x="connsiteX3" y="connsiteY3"/>
              </a:cxn>
            </a:cxnLst>
            <a:rect l="l" t="t" r="r" b="b"/>
            <a:pathLst>
              <a:path w="3208421" h="5510463">
                <a:moveTo>
                  <a:pt x="0" y="0"/>
                </a:moveTo>
                <a:lnTo>
                  <a:pt x="3208421" y="0"/>
                </a:lnTo>
                <a:lnTo>
                  <a:pt x="3208421" y="5510463"/>
                </a:lnTo>
                <a:lnTo>
                  <a:pt x="0" y="5510463"/>
                </a:lnTo>
                <a:close/>
              </a:path>
            </a:pathLst>
          </a:custGeom>
        </p:spPr>
        <p:txBody>
          <a:bodyPr wrap="square">
            <a:noAutofit/>
          </a:bodyPr>
          <a:lstStyle/>
          <a:p>
            <a:endParaRPr lang="en-US"/>
          </a:p>
        </p:txBody>
      </p:sp>
    </p:spTree>
    <p:extLst>
      <p:ext uri="{BB962C8B-B14F-4D97-AF65-F5344CB8AC3E}">
        <p14:creationId xmlns:p14="http://schemas.microsoft.com/office/powerpoint/2010/main" val="35401619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13684" y="0"/>
            <a:ext cx="3465095" cy="5903495"/>
          </a:xfrm>
          <a:custGeom>
            <a:avLst/>
            <a:gdLst>
              <a:gd name="connsiteX0" fmla="*/ 0 w 3465095"/>
              <a:gd name="connsiteY0" fmla="*/ 0 h 5903495"/>
              <a:gd name="connsiteX1" fmla="*/ 3465095 w 3465095"/>
              <a:gd name="connsiteY1" fmla="*/ 0 h 5903495"/>
              <a:gd name="connsiteX2" fmla="*/ 3465095 w 3465095"/>
              <a:gd name="connsiteY2" fmla="*/ 5903495 h 5903495"/>
              <a:gd name="connsiteX3" fmla="*/ 0 w 3465095"/>
              <a:gd name="connsiteY3" fmla="*/ 5903495 h 5903495"/>
            </a:gdLst>
            <a:ahLst/>
            <a:cxnLst>
              <a:cxn ang="0">
                <a:pos x="connsiteX0" y="connsiteY0"/>
              </a:cxn>
              <a:cxn ang="0">
                <a:pos x="connsiteX1" y="connsiteY1"/>
              </a:cxn>
              <a:cxn ang="0">
                <a:pos x="connsiteX2" y="connsiteY2"/>
              </a:cxn>
              <a:cxn ang="0">
                <a:pos x="connsiteX3" y="connsiteY3"/>
              </a:cxn>
            </a:cxnLst>
            <a:rect l="l" t="t" r="r" b="b"/>
            <a:pathLst>
              <a:path w="3465095" h="5903495">
                <a:moveTo>
                  <a:pt x="0" y="0"/>
                </a:moveTo>
                <a:lnTo>
                  <a:pt x="3465095" y="0"/>
                </a:lnTo>
                <a:lnTo>
                  <a:pt x="3465095" y="5903495"/>
                </a:lnTo>
                <a:lnTo>
                  <a:pt x="0" y="590349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8871284" y="0"/>
            <a:ext cx="3320716" cy="4443663"/>
          </a:xfrm>
          <a:custGeom>
            <a:avLst/>
            <a:gdLst>
              <a:gd name="connsiteX0" fmla="*/ 0 w 3320716"/>
              <a:gd name="connsiteY0" fmla="*/ 0 h 4443663"/>
              <a:gd name="connsiteX1" fmla="*/ 3320716 w 3320716"/>
              <a:gd name="connsiteY1" fmla="*/ 0 h 4443663"/>
              <a:gd name="connsiteX2" fmla="*/ 3320716 w 3320716"/>
              <a:gd name="connsiteY2" fmla="*/ 4443663 h 4443663"/>
              <a:gd name="connsiteX3" fmla="*/ 0 w 3320716"/>
              <a:gd name="connsiteY3" fmla="*/ 4443663 h 4443663"/>
            </a:gdLst>
            <a:ahLst/>
            <a:cxnLst>
              <a:cxn ang="0">
                <a:pos x="connsiteX0" y="connsiteY0"/>
              </a:cxn>
              <a:cxn ang="0">
                <a:pos x="connsiteX1" y="connsiteY1"/>
              </a:cxn>
              <a:cxn ang="0">
                <a:pos x="connsiteX2" y="connsiteY2"/>
              </a:cxn>
              <a:cxn ang="0">
                <a:pos x="connsiteX3" y="connsiteY3"/>
              </a:cxn>
            </a:cxnLst>
            <a:rect l="l" t="t" r="r" b="b"/>
            <a:pathLst>
              <a:path w="3320716" h="4443663">
                <a:moveTo>
                  <a:pt x="0" y="0"/>
                </a:moveTo>
                <a:lnTo>
                  <a:pt x="3320716" y="0"/>
                </a:lnTo>
                <a:lnTo>
                  <a:pt x="3320716" y="4443663"/>
                </a:lnTo>
                <a:lnTo>
                  <a:pt x="0" y="4443663"/>
                </a:lnTo>
                <a:close/>
              </a:path>
            </a:pathLst>
          </a:custGeom>
        </p:spPr>
        <p:txBody>
          <a:bodyPr wrap="square">
            <a:noAutofit/>
          </a:bodyPr>
          <a:lstStyle/>
          <a:p>
            <a:endParaRPr lang="en-US"/>
          </a:p>
        </p:txBody>
      </p:sp>
    </p:spTree>
    <p:extLst>
      <p:ext uri="{BB962C8B-B14F-4D97-AF65-F5344CB8AC3E}">
        <p14:creationId xmlns:p14="http://schemas.microsoft.com/office/powerpoint/2010/main" val="26498345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61474" y="0"/>
            <a:ext cx="2422358" cy="6858000"/>
          </a:xfrm>
          <a:custGeom>
            <a:avLst/>
            <a:gdLst>
              <a:gd name="connsiteX0" fmla="*/ 0 w 2422358"/>
              <a:gd name="connsiteY0" fmla="*/ 0 h 6858000"/>
              <a:gd name="connsiteX1" fmla="*/ 2422358 w 2422358"/>
              <a:gd name="connsiteY1" fmla="*/ 0 h 6858000"/>
              <a:gd name="connsiteX2" fmla="*/ 2422358 w 2422358"/>
              <a:gd name="connsiteY2" fmla="*/ 6858000 h 6858000"/>
              <a:gd name="connsiteX3" fmla="*/ 0 w 24223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22358" h="6858000">
                <a:moveTo>
                  <a:pt x="0" y="0"/>
                </a:moveTo>
                <a:lnTo>
                  <a:pt x="2422358" y="0"/>
                </a:lnTo>
                <a:lnTo>
                  <a:pt x="2422358" y="6858000"/>
                </a:lnTo>
                <a:lnTo>
                  <a:pt x="0" y="6858000"/>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3160295" y="1"/>
            <a:ext cx="2229852" cy="3384884"/>
          </a:xfrm>
          <a:custGeom>
            <a:avLst/>
            <a:gdLst>
              <a:gd name="connsiteX0" fmla="*/ 0 w 2229852"/>
              <a:gd name="connsiteY0" fmla="*/ 0 h 3384884"/>
              <a:gd name="connsiteX1" fmla="*/ 2229852 w 2229852"/>
              <a:gd name="connsiteY1" fmla="*/ 0 h 3384884"/>
              <a:gd name="connsiteX2" fmla="*/ 2229852 w 2229852"/>
              <a:gd name="connsiteY2" fmla="*/ 3384884 h 3384884"/>
              <a:gd name="connsiteX3" fmla="*/ 0 w 2229852"/>
              <a:gd name="connsiteY3" fmla="*/ 3384884 h 3384884"/>
            </a:gdLst>
            <a:ahLst/>
            <a:cxnLst>
              <a:cxn ang="0">
                <a:pos x="connsiteX0" y="connsiteY0"/>
              </a:cxn>
              <a:cxn ang="0">
                <a:pos x="connsiteX1" y="connsiteY1"/>
              </a:cxn>
              <a:cxn ang="0">
                <a:pos x="connsiteX2" y="connsiteY2"/>
              </a:cxn>
              <a:cxn ang="0">
                <a:pos x="connsiteX3" y="connsiteY3"/>
              </a:cxn>
            </a:cxnLst>
            <a:rect l="l" t="t" r="r" b="b"/>
            <a:pathLst>
              <a:path w="2229852" h="3384884">
                <a:moveTo>
                  <a:pt x="0" y="0"/>
                </a:moveTo>
                <a:lnTo>
                  <a:pt x="2229852" y="0"/>
                </a:lnTo>
                <a:lnTo>
                  <a:pt x="2229852" y="3384884"/>
                </a:lnTo>
                <a:lnTo>
                  <a:pt x="0" y="3384884"/>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3160295" y="3545306"/>
            <a:ext cx="2229852" cy="3312695"/>
          </a:xfrm>
          <a:custGeom>
            <a:avLst/>
            <a:gdLst>
              <a:gd name="connsiteX0" fmla="*/ 0 w 2229852"/>
              <a:gd name="connsiteY0" fmla="*/ 0 h 3312695"/>
              <a:gd name="connsiteX1" fmla="*/ 2229852 w 2229852"/>
              <a:gd name="connsiteY1" fmla="*/ 0 h 3312695"/>
              <a:gd name="connsiteX2" fmla="*/ 2229852 w 2229852"/>
              <a:gd name="connsiteY2" fmla="*/ 3312695 h 3312695"/>
              <a:gd name="connsiteX3" fmla="*/ 0 w 2229852"/>
              <a:gd name="connsiteY3" fmla="*/ 3312695 h 3312695"/>
            </a:gdLst>
            <a:ahLst/>
            <a:cxnLst>
              <a:cxn ang="0">
                <a:pos x="connsiteX0" y="connsiteY0"/>
              </a:cxn>
              <a:cxn ang="0">
                <a:pos x="connsiteX1" y="connsiteY1"/>
              </a:cxn>
              <a:cxn ang="0">
                <a:pos x="connsiteX2" y="connsiteY2"/>
              </a:cxn>
              <a:cxn ang="0">
                <a:pos x="connsiteX3" y="connsiteY3"/>
              </a:cxn>
            </a:cxnLst>
            <a:rect l="l" t="t" r="r" b="b"/>
            <a:pathLst>
              <a:path w="2229852" h="3312695">
                <a:moveTo>
                  <a:pt x="0" y="0"/>
                </a:moveTo>
                <a:lnTo>
                  <a:pt x="2229852" y="0"/>
                </a:lnTo>
                <a:lnTo>
                  <a:pt x="2229852" y="3312695"/>
                </a:lnTo>
                <a:lnTo>
                  <a:pt x="0" y="3312695"/>
                </a:lnTo>
                <a:close/>
              </a:path>
            </a:pathLst>
          </a:custGeom>
        </p:spPr>
        <p:txBody>
          <a:bodyPr wrap="square">
            <a:noAutofit/>
          </a:bodyPr>
          <a:lstStyle/>
          <a:p>
            <a:endParaRPr lang="en-US"/>
          </a:p>
        </p:txBody>
      </p:sp>
    </p:spTree>
    <p:extLst>
      <p:ext uri="{BB962C8B-B14F-4D97-AF65-F5344CB8AC3E}">
        <p14:creationId xmlns:p14="http://schemas.microsoft.com/office/powerpoint/2010/main" val="25354380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25390" y="898358"/>
            <a:ext cx="4989095" cy="5005137"/>
          </a:xfrm>
          <a:custGeom>
            <a:avLst/>
            <a:gdLst>
              <a:gd name="connsiteX0" fmla="*/ 0 w 4989095"/>
              <a:gd name="connsiteY0" fmla="*/ 0 h 5005137"/>
              <a:gd name="connsiteX1" fmla="*/ 4989095 w 4989095"/>
              <a:gd name="connsiteY1" fmla="*/ 0 h 5005137"/>
              <a:gd name="connsiteX2" fmla="*/ 4989095 w 4989095"/>
              <a:gd name="connsiteY2" fmla="*/ 5005137 h 5005137"/>
              <a:gd name="connsiteX3" fmla="*/ 0 w 4989095"/>
              <a:gd name="connsiteY3" fmla="*/ 5005137 h 5005137"/>
            </a:gdLst>
            <a:ahLst/>
            <a:cxnLst>
              <a:cxn ang="0">
                <a:pos x="connsiteX0" y="connsiteY0"/>
              </a:cxn>
              <a:cxn ang="0">
                <a:pos x="connsiteX1" y="connsiteY1"/>
              </a:cxn>
              <a:cxn ang="0">
                <a:pos x="connsiteX2" y="connsiteY2"/>
              </a:cxn>
              <a:cxn ang="0">
                <a:pos x="connsiteX3" y="connsiteY3"/>
              </a:cxn>
            </a:cxnLst>
            <a:rect l="l" t="t" r="r" b="b"/>
            <a:pathLst>
              <a:path w="4989095" h="5005137">
                <a:moveTo>
                  <a:pt x="0" y="0"/>
                </a:moveTo>
                <a:lnTo>
                  <a:pt x="4989095" y="0"/>
                </a:lnTo>
                <a:lnTo>
                  <a:pt x="4989095" y="5005137"/>
                </a:lnTo>
                <a:lnTo>
                  <a:pt x="0" y="5005137"/>
                </a:lnTo>
                <a:close/>
              </a:path>
            </a:pathLst>
          </a:custGeom>
        </p:spPr>
        <p:txBody>
          <a:bodyPr wrap="square">
            <a:noAutofit/>
          </a:bodyPr>
          <a:lstStyle/>
          <a:p>
            <a:endParaRPr lang="en-US"/>
          </a:p>
        </p:txBody>
      </p:sp>
    </p:spTree>
    <p:extLst>
      <p:ext uri="{BB962C8B-B14F-4D97-AF65-F5344CB8AC3E}">
        <p14:creationId xmlns:p14="http://schemas.microsoft.com/office/powerpoint/2010/main" val="37407967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481011" cy="6858000"/>
          </a:xfrm>
          <a:custGeom>
            <a:avLst/>
            <a:gdLst>
              <a:gd name="connsiteX0" fmla="*/ 0 w 6481011"/>
              <a:gd name="connsiteY0" fmla="*/ 0 h 6858000"/>
              <a:gd name="connsiteX1" fmla="*/ 6481011 w 6481011"/>
              <a:gd name="connsiteY1" fmla="*/ 0 h 6858000"/>
              <a:gd name="connsiteX2" fmla="*/ 6481011 w 6481011"/>
              <a:gd name="connsiteY2" fmla="*/ 6858000 h 6858000"/>
              <a:gd name="connsiteX3" fmla="*/ 0 w 64810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81011" h="6858000">
                <a:moveTo>
                  <a:pt x="0" y="0"/>
                </a:moveTo>
                <a:lnTo>
                  <a:pt x="6481011" y="0"/>
                </a:lnTo>
                <a:lnTo>
                  <a:pt x="648101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4780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56841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630905" y="1528010"/>
            <a:ext cx="6930190" cy="3801979"/>
          </a:xfrm>
          <a:custGeom>
            <a:avLst/>
            <a:gdLst>
              <a:gd name="connsiteX0" fmla="*/ 0 w 6930190"/>
              <a:gd name="connsiteY0" fmla="*/ 0 h 3801979"/>
              <a:gd name="connsiteX1" fmla="*/ 6930190 w 6930190"/>
              <a:gd name="connsiteY1" fmla="*/ 0 h 3801979"/>
              <a:gd name="connsiteX2" fmla="*/ 6930190 w 6930190"/>
              <a:gd name="connsiteY2" fmla="*/ 3801979 h 3801979"/>
              <a:gd name="connsiteX3" fmla="*/ 0 w 6930190"/>
              <a:gd name="connsiteY3" fmla="*/ 3801979 h 3801979"/>
            </a:gdLst>
            <a:ahLst/>
            <a:cxnLst>
              <a:cxn ang="0">
                <a:pos x="connsiteX0" y="connsiteY0"/>
              </a:cxn>
              <a:cxn ang="0">
                <a:pos x="connsiteX1" y="connsiteY1"/>
              </a:cxn>
              <a:cxn ang="0">
                <a:pos x="connsiteX2" y="connsiteY2"/>
              </a:cxn>
              <a:cxn ang="0">
                <a:pos x="connsiteX3" y="connsiteY3"/>
              </a:cxn>
            </a:cxnLst>
            <a:rect l="l" t="t" r="r" b="b"/>
            <a:pathLst>
              <a:path w="6930190" h="3801979">
                <a:moveTo>
                  <a:pt x="0" y="0"/>
                </a:moveTo>
                <a:lnTo>
                  <a:pt x="6930190" y="0"/>
                </a:lnTo>
                <a:lnTo>
                  <a:pt x="6930190" y="3801979"/>
                </a:lnTo>
                <a:lnTo>
                  <a:pt x="0" y="3801979"/>
                </a:lnTo>
                <a:close/>
              </a:path>
            </a:pathLst>
          </a:custGeom>
        </p:spPr>
        <p:txBody>
          <a:bodyPr wrap="square">
            <a:noAutofit/>
          </a:bodyPr>
          <a:lstStyle/>
          <a:p>
            <a:endParaRPr lang="en-US"/>
          </a:p>
        </p:txBody>
      </p:sp>
    </p:spTree>
    <p:extLst>
      <p:ext uri="{BB962C8B-B14F-4D97-AF65-F5344CB8AC3E}">
        <p14:creationId xmlns:p14="http://schemas.microsoft.com/office/powerpoint/2010/main" val="18396823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106779" y="1812758"/>
            <a:ext cx="3705726" cy="4780547"/>
          </a:xfrm>
          <a:custGeom>
            <a:avLst/>
            <a:gdLst>
              <a:gd name="connsiteX0" fmla="*/ 0 w 3705726"/>
              <a:gd name="connsiteY0" fmla="*/ 0 h 4780547"/>
              <a:gd name="connsiteX1" fmla="*/ 3705726 w 3705726"/>
              <a:gd name="connsiteY1" fmla="*/ 0 h 4780547"/>
              <a:gd name="connsiteX2" fmla="*/ 3705726 w 3705726"/>
              <a:gd name="connsiteY2" fmla="*/ 4780547 h 4780547"/>
              <a:gd name="connsiteX3" fmla="*/ 0 w 3705726"/>
              <a:gd name="connsiteY3" fmla="*/ 4780547 h 4780547"/>
            </a:gdLst>
            <a:ahLst/>
            <a:cxnLst>
              <a:cxn ang="0">
                <a:pos x="connsiteX0" y="connsiteY0"/>
              </a:cxn>
              <a:cxn ang="0">
                <a:pos x="connsiteX1" y="connsiteY1"/>
              </a:cxn>
              <a:cxn ang="0">
                <a:pos x="connsiteX2" y="connsiteY2"/>
              </a:cxn>
              <a:cxn ang="0">
                <a:pos x="connsiteX3" y="connsiteY3"/>
              </a:cxn>
            </a:cxnLst>
            <a:rect l="l" t="t" r="r" b="b"/>
            <a:pathLst>
              <a:path w="3705726" h="4780547">
                <a:moveTo>
                  <a:pt x="0" y="0"/>
                </a:moveTo>
                <a:lnTo>
                  <a:pt x="3705726" y="0"/>
                </a:lnTo>
                <a:lnTo>
                  <a:pt x="3705726" y="4780547"/>
                </a:lnTo>
                <a:lnTo>
                  <a:pt x="0" y="4780547"/>
                </a:lnTo>
                <a:close/>
              </a:path>
            </a:pathLst>
          </a:custGeom>
        </p:spPr>
        <p:txBody>
          <a:bodyPr wrap="square">
            <a:noAutofit/>
          </a:bodyPr>
          <a:lstStyle/>
          <a:p>
            <a:endParaRPr lang="en-US"/>
          </a:p>
        </p:txBody>
      </p:sp>
    </p:spTree>
    <p:extLst>
      <p:ext uri="{BB962C8B-B14F-4D97-AF65-F5344CB8AC3E}">
        <p14:creationId xmlns:p14="http://schemas.microsoft.com/office/powerpoint/2010/main" val="6915409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0589" y="770021"/>
            <a:ext cx="5053264" cy="5213684"/>
          </a:xfrm>
          <a:custGeom>
            <a:avLst/>
            <a:gdLst>
              <a:gd name="connsiteX0" fmla="*/ 0 w 5053264"/>
              <a:gd name="connsiteY0" fmla="*/ 0 h 5213684"/>
              <a:gd name="connsiteX1" fmla="*/ 5053264 w 5053264"/>
              <a:gd name="connsiteY1" fmla="*/ 0 h 5213684"/>
              <a:gd name="connsiteX2" fmla="*/ 5053264 w 5053264"/>
              <a:gd name="connsiteY2" fmla="*/ 5213684 h 5213684"/>
              <a:gd name="connsiteX3" fmla="*/ 0 w 5053264"/>
              <a:gd name="connsiteY3" fmla="*/ 5213684 h 5213684"/>
            </a:gdLst>
            <a:ahLst/>
            <a:cxnLst>
              <a:cxn ang="0">
                <a:pos x="connsiteX0" y="connsiteY0"/>
              </a:cxn>
              <a:cxn ang="0">
                <a:pos x="connsiteX1" y="connsiteY1"/>
              </a:cxn>
              <a:cxn ang="0">
                <a:pos x="connsiteX2" y="connsiteY2"/>
              </a:cxn>
              <a:cxn ang="0">
                <a:pos x="connsiteX3" y="connsiteY3"/>
              </a:cxn>
            </a:cxnLst>
            <a:rect l="l" t="t" r="r" b="b"/>
            <a:pathLst>
              <a:path w="5053264" h="5213684">
                <a:moveTo>
                  <a:pt x="0" y="0"/>
                </a:moveTo>
                <a:lnTo>
                  <a:pt x="5053264" y="0"/>
                </a:lnTo>
                <a:lnTo>
                  <a:pt x="5053264" y="5213684"/>
                </a:lnTo>
                <a:lnTo>
                  <a:pt x="0" y="5213684"/>
                </a:lnTo>
                <a:close/>
              </a:path>
            </a:pathLst>
          </a:custGeom>
        </p:spPr>
        <p:txBody>
          <a:bodyPr wrap="square">
            <a:noAutofit/>
          </a:bodyPr>
          <a:lstStyle/>
          <a:p>
            <a:endParaRPr lang="en-US"/>
          </a:p>
        </p:txBody>
      </p:sp>
    </p:spTree>
    <p:extLst>
      <p:ext uri="{BB962C8B-B14F-4D97-AF65-F5344CB8AC3E}">
        <p14:creationId xmlns:p14="http://schemas.microsoft.com/office/powerpoint/2010/main" val="3733194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95410" y="1584158"/>
            <a:ext cx="3641558" cy="3689684"/>
          </a:xfrm>
          <a:custGeom>
            <a:avLst/>
            <a:gdLst>
              <a:gd name="connsiteX0" fmla="*/ 0 w 3641558"/>
              <a:gd name="connsiteY0" fmla="*/ 0 h 3689684"/>
              <a:gd name="connsiteX1" fmla="*/ 3641558 w 3641558"/>
              <a:gd name="connsiteY1" fmla="*/ 0 h 3689684"/>
              <a:gd name="connsiteX2" fmla="*/ 3641558 w 3641558"/>
              <a:gd name="connsiteY2" fmla="*/ 3689684 h 3689684"/>
              <a:gd name="connsiteX3" fmla="*/ 0 w 3641558"/>
              <a:gd name="connsiteY3" fmla="*/ 3689684 h 3689684"/>
            </a:gdLst>
            <a:ahLst/>
            <a:cxnLst>
              <a:cxn ang="0">
                <a:pos x="connsiteX0" y="connsiteY0"/>
              </a:cxn>
              <a:cxn ang="0">
                <a:pos x="connsiteX1" y="connsiteY1"/>
              </a:cxn>
              <a:cxn ang="0">
                <a:pos x="connsiteX2" y="connsiteY2"/>
              </a:cxn>
              <a:cxn ang="0">
                <a:pos x="connsiteX3" y="connsiteY3"/>
              </a:cxn>
            </a:cxnLst>
            <a:rect l="l" t="t" r="r" b="b"/>
            <a:pathLst>
              <a:path w="3641558" h="3689684">
                <a:moveTo>
                  <a:pt x="0" y="0"/>
                </a:moveTo>
                <a:lnTo>
                  <a:pt x="3641558" y="0"/>
                </a:lnTo>
                <a:lnTo>
                  <a:pt x="3641558" y="3689684"/>
                </a:lnTo>
                <a:lnTo>
                  <a:pt x="0" y="3689684"/>
                </a:lnTo>
                <a:close/>
              </a:path>
            </a:pathLst>
          </a:custGeom>
        </p:spPr>
        <p:txBody>
          <a:bodyPr wrap="square">
            <a:noAutofit/>
          </a:bodyPr>
          <a:lstStyle/>
          <a:p>
            <a:endParaRPr lang="en-US"/>
          </a:p>
        </p:txBody>
      </p:sp>
    </p:spTree>
    <p:extLst>
      <p:ext uri="{BB962C8B-B14F-4D97-AF65-F5344CB8AC3E}">
        <p14:creationId xmlns:p14="http://schemas.microsoft.com/office/powerpoint/2010/main" val="11516607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9180" y="144379"/>
            <a:ext cx="5903494" cy="6352673"/>
          </a:xfrm>
          <a:custGeom>
            <a:avLst/>
            <a:gdLst>
              <a:gd name="connsiteX0" fmla="*/ 0 w 5903494"/>
              <a:gd name="connsiteY0" fmla="*/ 0 h 6352673"/>
              <a:gd name="connsiteX1" fmla="*/ 5903494 w 5903494"/>
              <a:gd name="connsiteY1" fmla="*/ 0 h 6352673"/>
              <a:gd name="connsiteX2" fmla="*/ 5903494 w 5903494"/>
              <a:gd name="connsiteY2" fmla="*/ 6352673 h 6352673"/>
              <a:gd name="connsiteX3" fmla="*/ 0 w 5903494"/>
              <a:gd name="connsiteY3" fmla="*/ 6352673 h 6352673"/>
            </a:gdLst>
            <a:ahLst/>
            <a:cxnLst>
              <a:cxn ang="0">
                <a:pos x="connsiteX0" y="connsiteY0"/>
              </a:cxn>
              <a:cxn ang="0">
                <a:pos x="connsiteX1" y="connsiteY1"/>
              </a:cxn>
              <a:cxn ang="0">
                <a:pos x="connsiteX2" y="connsiteY2"/>
              </a:cxn>
              <a:cxn ang="0">
                <a:pos x="connsiteX3" y="connsiteY3"/>
              </a:cxn>
            </a:cxnLst>
            <a:rect l="l" t="t" r="r" b="b"/>
            <a:pathLst>
              <a:path w="5903494" h="6352673">
                <a:moveTo>
                  <a:pt x="0" y="0"/>
                </a:moveTo>
                <a:lnTo>
                  <a:pt x="5903494" y="0"/>
                </a:lnTo>
                <a:lnTo>
                  <a:pt x="5903494" y="6352673"/>
                </a:lnTo>
                <a:lnTo>
                  <a:pt x="0" y="6352673"/>
                </a:lnTo>
                <a:close/>
              </a:path>
            </a:pathLst>
          </a:custGeom>
        </p:spPr>
        <p:txBody>
          <a:bodyPr wrap="square">
            <a:noAutofit/>
          </a:bodyPr>
          <a:lstStyle/>
          <a:p>
            <a:endParaRPr lang="en-US"/>
          </a:p>
        </p:txBody>
      </p:sp>
    </p:spTree>
    <p:extLst>
      <p:ext uri="{BB962C8B-B14F-4D97-AF65-F5344CB8AC3E}">
        <p14:creationId xmlns:p14="http://schemas.microsoft.com/office/powerpoint/2010/main" val="31500019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68717" y="433137"/>
            <a:ext cx="4796589" cy="5374105"/>
          </a:xfrm>
          <a:custGeom>
            <a:avLst/>
            <a:gdLst>
              <a:gd name="connsiteX0" fmla="*/ 0 w 4796589"/>
              <a:gd name="connsiteY0" fmla="*/ 0 h 5374105"/>
              <a:gd name="connsiteX1" fmla="*/ 4796589 w 4796589"/>
              <a:gd name="connsiteY1" fmla="*/ 0 h 5374105"/>
              <a:gd name="connsiteX2" fmla="*/ 4796589 w 4796589"/>
              <a:gd name="connsiteY2" fmla="*/ 5374105 h 5374105"/>
              <a:gd name="connsiteX3" fmla="*/ 0 w 4796589"/>
              <a:gd name="connsiteY3" fmla="*/ 5374105 h 5374105"/>
            </a:gdLst>
            <a:ahLst/>
            <a:cxnLst>
              <a:cxn ang="0">
                <a:pos x="connsiteX0" y="connsiteY0"/>
              </a:cxn>
              <a:cxn ang="0">
                <a:pos x="connsiteX1" y="connsiteY1"/>
              </a:cxn>
              <a:cxn ang="0">
                <a:pos x="connsiteX2" y="connsiteY2"/>
              </a:cxn>
              <a:cxn ang="0">
                <a:pos x="connsiteX3" y="connsiteY3"/>
              </a:cxn>
            </a:cxnLst>
            <a:rect l="l" t="t" r="r" b="b"/>
            <a:pathLst>
              <a:path w="4796589" h="5374105">
                <a:moveTo>
                  <a:pt x="0" y="0"/>
                </a:moveTo>
                <a:lnTo>
                  <a:pt x="4796589" y="0"/>
                </a:lnTo>
                <a:lnTo>
                  <a:pt x="4796589" y="5374105"/>
                </a:lnTo>
                <a:lnTo>
                  <a:pt x="0" y="5374105"/>
                </a:lnTo>
                <a:close/>
              </a:path>
            </a:pathLst>
          </a:custGeom>
        </p:spPr>
        <p:txBody>
          <a:bodyPr wrap="square">
            <a:noAutofit/>
          </a:bodyPr>
          <a:lstStyle/>
          <a:p>
            <a:endParaRPr lang="en-US"/>
          </a:p>
        </p:txBody>
      </p:sp>
    </p:spTree>
    <p:extLst>
      <p:ext uri="{BB962C8B-B14F-4D97-AF65-F5344CB8AC3E}">
        <p14:creationId xmlns:p14="http://schemas.microsoft.com/office/powerpoint/2010/main" val="3156367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55031" y="806116"/>
            <a:ext cx="9614062" cy="5245768"/>
          </a:xfrm>
          <a:custGeom>
            <a:avLst/>
            <a:gdLst>
              <a:gd name="connsiteX0" fmla="*/ 0 w 9614062"/>
              <a:gd name="connsiteY0" fmla="*/ 0 h 5245768"/>
              <a:gd name="connsiteX1" fmla="*/ 9614062 w 9614062"/>
              <a:gd name="connsiteY1" fmla="*/ 0 h 5245768"/>
              <a:gd name="connsiteX2" fmla="*/ 9614062 w 9614062"/>
              <a:gd name="connsiteY2" fmla="*/ 5245768 h 5245768"/>
              <a:gd name="connsiteX3" fmla="*/ 0 w 9614062"/>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9614062" h="5245768">
                <a:moveTo>
                  <a:pt x="0" y="0"/>
                </a:moveTo>
                <a:lnTo>
                  <a:pt x="9614062" y="0"/>
                </a:lnTo>
                <a:lnTo>
                  <a:pt x="9614062" y="5245768"/>
                </a:lnTo>
                <a:lnTo>
                  <a:pt x="0" y="5245768"/>
                </a:lnTo>
                <a:close/>
              </a:path>
            </a:pathLst>
          </a:custGeom>
        </p:spPr>
        <p:txBody>
          <a:bodyPr wrap="square">
            <a:noAutofit/>
          </a:bodyPr>
          <a:lstStyle/>
          <a:p>
            <a:endParaRPr lang="en-US"/>
          </a:p>
        </p:txBody>
      </p:sp>
    </p:spTree>
    <p:extLst>
      <p:ext uri="{BB962C8B-B14F-4D97-AF65-F5344CB8AC3E}">
        <p14:creationId xmlns:p14="http://schemas.microsoft.com/office/powerpoint/2010/main" val="811220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14926" y="1008647"/>
            <a:ext cx="9448800" cy="4840706"/>
          </a:xfrm>
          <a:custGeom>
            <a:avLst/>
            <a:gdLst>
              <a:gd name="connsiteX0" fmla="*/ 0 w 9448800"/>
              <a:gd name="connsiteY0" fmla="*/ 0 h 4840706"/>
              <a:gd name="connsiteX1" fmla="*/ 9448800 w 9448800"/>
              <a:gd name="connsiteY1" fmla="*/ 0 h 4840706"/>
              <a:gd name="connsiteX2" fmla="*/ 9448800 w 9448800"/>
              <a:gd name="connsiteY2" fmla="*/ 4840706 h 4840706"/>
              <a:gd name="connsiteX3" fmla="*/ 0 w 9448800"/>
              <a:gd name="connsiteY3" fmla="*/ 4840706 h 4840706"/>
            </a:gdLst>
            <a:ahLst/>
            <a:cxnLst>
              <a:cxn ang="0">
                <a:pos x="connsiteX0" y="connsiteY0"/>
              </a:cxn>
              <a:cxn ang="0">
                <a:pos x="connsiteX1" y="connsiteY1"/>
              </a:cxn>
              <a:cxn ang="0">
                <a:pos x="connsiteX2" y="connsiteY2"/>
              </a:cxn>
              <a:cxn ang="0">
                <a:pos x="connsiteX3" y="connsiteY3"/>
              </a:cxn>
            </a:cxnLst>
            <a:rect l="l" t="t" r="r" b="b"/>
            <a:pathLst>
              <a:path w="9448800" h="4840706">
                <a:moveTo>
                  <a:pt x="0" y="0"/>
                </a:moveTo>
                <a:lnTo>
                  <a:pt x="9448800" y="0"/>
                </a:lnTo>
                <a:lnTo>
                  <a:pt x="9448800" y="4840706"/>
                </a:lnTo>
                <a:lnTo>
                  <a:pt x="0" y="4840706"/>
                </a:lnTo>
                <a:close/>
              </a:path>
            </a:pathLst>
          </a:custGeom>
        </p:spPr>
        <p:txBody>
          <a:bodyPr wrap="square">
            <a:noAutofit/>
          </a:bodyPr>
          <a:lstStyle/>
          <a:p>
            <a:endParaRPr lang="en-US"/>
          </a:p>
        </p:txBody>
      </p:sp>
    </p:spTree>
    <p:extLst>
      <p:ext uri="{BB962C8B-B14F-4D97-AF65-F5344CB8AC3E}">
        <p14:creationId xmlns:p14="http://schemas.microsoft.com/office/powerpoint/2010/main" val="398100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22948" y="3529263"/>
            <a:ext cx="4652210" cy="2999873"/>
          </a:xfrm>
          <a:custGeom>
            <a:avLst/>
            <a:gdLst>
              <a:gd name="connsiteX0" fmla="*/ 0 w 4652210"/>
              <a:gd name="connsiteY0" fmla="*/ 0 h 2999873"/>
              <a:gd name="connsiteX1" fmla="*/ 4652210 w 4652210"/>
              <a:gd name="connsiteY1" fmla="*/ 0 h 2999873"/>
              <a:gd name="connsiteX2" fmla="*/ 4652210 w 4652210"/>
              <a:gd name="connsiteY2" fmla="*/ 2999873 h 2999873"/>
              <a:gd name="connsiteX3" fmla="*/ 0 w 4652210"/>
              <a:gd name="connsiteY3" fmla="*/ 2999873 h 2999873"/>
            </a:gdLst>
            <a:ahLst/>
            <a:cxnLst>
              <a:cxn ang="0">
                <a:pos x="connsiteX0" y="connsiteY0"/>
              </a:cxn>
              <a:cxn ang="0">
                <a:pos x="connsiteX1" y="connsiteY1"/>
              </a:cxn>
              <a:cxn ang="0">
                <a:pos x="connsiteX2" y="connsiteY2"/>
              </a:cxn>
              <a:cxn ang="0">
                <a:pos x="connsiteX3" y="connsiteY3"/>
              </a:cxn>
            </a:cxnLst>
            <a:rect l="l" t="t" r="r" b="b"/>
            <a:pathLst>
              <a:path w="4652210" h="2999873">
                <a:moveTo>
                  <a:pt x="0" y="0"/>
                </a:moveTo>
                <a:lnTo>
                  <a:pt x="4652210" y="0"/>
                </a:lnTo>
                <a:lnTo>
                  <a:pt x="4652210" y="2999873"/>
                </a:lnTo>
                <a:lnTo>
                  <a:pt x="0" y="2999873"/>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5775159" y="256674"/>
            <a:ext cx="5951621" cy="3272589"/>
          </a:xfrm>
          <a:custGeom>
            <a:avLst/>
            <a:gdLst>
              <a:gd name="connsiteX0" fmla="*/ 0 w 5951621"/>
              <a:gd name="connsiteY0" fmla="*/ 0 h 3272589"/>
              <a:gd name="connsiteX1" fmla="*/ 5951621 w 5951621"/>
              <a:gd name="connsiteY1" fmla="*/ 0 h 3272589"/>
              <a:gd name="connsiteX2" fmla="*/ 5951621 w 5951621"/>
              <a:gd name="connsiteY2" fmla="*/ 3272589 h 3272589"/>
              <a:gd name="connsiteX3" fmla="*/ 0 w 5951621"/>
              <a:gd name="connsiteY3" fmla="*/ 3272589 h 3272589"/>
            </a:gdLst>
            <a:ahLst/>
            <a:cxnLst>
              <a:cxn ang="0">
                <a:pos x="connsiteX0" y="connsiteY0"/>
              </a:cxn>
              <a:cxn ang="0">
                <a:pos x="connsiteX1" y="connsiteY1"/>
              </a:cxn>
              <a:cxn ang="0">
                <a:pos x="connsiteX2" y="connsiteY2"/>
              </a:cxn>
              <a:cxn ang="0">
                <a:pos x="connsiteX3" y="connsiteY3"/>
              </a:cxn>
            </a:cxnLst>
            <a:rect l="l" t="t" r="r" b="b"/>
            <a:pathLst>
              <a:path w="5951621" h="3272589">
                <a:moveTo>
                  <a:pt x="0" y="0"/>
                </a:moveTo>
                <a:lnTo>
                  <a:pt x="5951621" y="0"/>
                </a:lnTo>
                <a:lnTo>
                  <a:pt x="5951621" y="3272589"/>
                </a:lnTo>
                <a:lnTo>
                  <a:pt x="0" y="3272589"/>
                </a:lnTo>
                <a:close/>
              </a:path>
            </a:pathLst>
          </a:custGeom>
        </p:spPr>
        <p:txBody>
          <a:bodyPr wrap="square">
            <a:noAutofit/>
          </a:bodyPr>
          <a:lstStyle/>
          <a:p>
            <a:endParaRPr lang="en-US"/>
          </a:p>
        </p:txBody>
      </p:sp>
      <p:sp>
        <p:nvSpPr>
          <p:cNvPr id="20" name="Picture Placeholder 19"/>
          <p:cNvSpPr>
            <a:spLocks noGrp="1"/>
          </p:cNvSpPr>
          <p:nvPr>
            <p:ph type="pic" sz="quarter" idx="12"/>
          </p:nvPr>
        </p:nvSpPr>
        <p:spPr>
          <a:xfrm>
            <a:off x="7636042" y="3834063"/>
            <a:ext cx="4090737" cy="2895600"/>
          </a:xfrm>
          <a:custGeom>
            <a:avLst/>
            <a:gdLst>
              <a:gd name="connsiteX0" fmla="*/ 0 w 4090737"/>
              <a:gd name="connsiteY0" fmla="*/ 0 h 2895600"/>
              <a:gd name="connsiteX1" fmla="*/ 4090737 w 4090737"/>
              <a:gd name="connsiteY1" fmla="*/ 0 h 2895600"/>
              <a:gd name="connsiteX2" fmla="*/ 4090737 w 4090737"/>
              <a:gd name="connsiteY2" fmla="*/ 2895600 h 2895600"/>
              <a:gd name="connsiteX3" fmla="*/ 0 w 4090737"/>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4090737" h="2895600">
                <a:moveTo>
                  <a:pt x="0" y="0"/>
                </a:moveTo>
                <a:lnTo>
                  <a:pt x="4090737" y="0"/>
                </a:lnTo>
                <a:lnTo>
                  <a:pt x="4090737" y="2895600"/>
                </a:lnTo>
                <a:lnTo>
                  <a:pt x="0" y="2895600"/>
                </a:lnTo>
                <a:close/>
              </a:path>
            </a:pathLst>
          </a:custGeom>
        </p:spPr>
        <p:txBody>
          <a:bodyPr wrap="square">
            <a:noAutofit/>
          </a:bodyPr>
          <a:lstStyle/>
          <a:p>
            <a:endParaRPr lang="en-US"/>
          </a:p>
        </p:txBody>
      </p:sp>
    </p:spTree>
    <p:extLst>
      <p:ext uri="{BB962C8B-B14F-4D97-AF65-F5344CB8AC3E}">
        <p14:creationId xmlns:p14="http://schemas.microsoft.com/office/powerpoint/2010/main" val="7979079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52801" y="1540042"/>
            <a:ext cx="5630779" cy="3529263"/>
          </a:xfrm>
          <a:custGeom>
            <a:avLst/>
            <a:gdLst>
              <a:gd name="connsiteX0" fmla="*/ 0 w 5630779"/>
              <a:gd name="connsiteY0" fmla="*/ 0 h 3529263"/>
              <a:gd name="connsiteX1" fmla="*/ 5630779 w 5630779"/>
              <a:gd name="connsiteY1" fmla="*/ 0 h 3529263"/>
              <a:gd name="connsiteX2" fmla="*/ 5630779 w 5630779"/>
              <a:gd name="connsiteY2" fmla="*/ 3529263 h 3529263"/>
              <a:gd name="connsiteX3" fmla="*/ 0 w 5630779"/>
              <a:gd name="connsiteY3" fmla="*/ 3529263 h 3529263"/>
            </a:gdLst>
            <a:ahLst/>
            <a:cxnLst>
              <a:cxn ang="0">
                <a:pos x="connsiteX0" y="connsiteY0"/>
              </a:cxn>
              <a:cxn ang="0">
                <a:pos x="connsiteX1" y="connsiteY1"/>
              </a:cxn>
              <a:cxn ang="0">
                <a:pos x="connsiteX2" y="connsiteY2"/>
              </a:cxn>
              <a:cxn ang="0">
                <a:pos x="connsiteX3" y="connsiteY3"/>
              </a:cxn>
            </a:cxnLst>
            <a:rect l="l" t="t" r="r" b="b"/>
            <a:pathLst>
              <a:path w="5630779" h="3529263">
                <a:moveTo>
                  <a:pt x="0" y="0"/>
                </a:moveTo>
                <a:lnTo>
                  <a:pt x="5630779" y="0"/>
                </a:lnTo>
                <a:lnTo>
                  <a:pt x="5630779" y="3529263"/>
                </a:lnTo>
                <a:lnTo>
                  <a:pt x="0" y="3529263"/>
                </a:lnTo>
                <a:close/>
              </a:path>
            </a:pathLst>
          </a:custGeom>
        </p:spPr>
        <p:txBody>
          <a:bodyPr wrap="square">
            <a:noAutofit/>
          </a:bodyPr>
          <a:lstStyle/>
          <a:p>
            <a:endParaRPr lang="en-US"/>
          </a:p>
        </p:txBody>
      </p:sp>
    </p:spTree>
    <p:extLst>
      <p:ext uri="{BB962C8B-B14F-4D97-AF65-F5344CB8AC3E}">
        <p14:creationId xmlns:p14="http://schemas.microsoft.com/office/powerpoint/2010/main" val="4207559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cxnSp>
        <p:nvCxnSpPr>
          <p:cNvPr id="6" name="Straight Connector 5">
            <a:extLst>
              <a:ext uri="{FF2B5EF4-FFF2-40B4-BE49-F238E27FC236}">
                <a16:creationId xmlns:a16="http://schemas.microsoft.com/office/drawing/2014/main" id="{DCD5CA71-0446-3342-8C63-A825BF792809}"/>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147925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 y="641684"/>
            <a:ext cx="5903495" cy="5390148"/>
          </a:xfrm>
          <a:custGeom>
            <a:avLst/>
            <a:gdLst>
              <a:gd name="connsiteX0" fmla="*/ 0 w 5903495"/>
              <a:gd name="connsiteY0" fmla="*/ 0 h 5390148"/>
              <a:gd name="connsiteX1" fmla="*/ 5903495 w 5903495"/>
              <a:gd name="connsiteY1" fmla="*/ 0 h 5390148"/>
              <a:gd name="connsiteX2" fmla="*/ 5903495 w 5903495"/>
              <a:gd name="connsiteY2" fmla="*/ 5390148 h 5390148"/>
              <a:gd name="connsiteX3" fmla="*/ 0 w 5903495"/>
              <a:gd name="connsiteY3" fmla="*/ 5390148 h 5390148"/>
            </a:gdLst>
            <a:ahLst/>
            <a:cxnLst>
              <a:cxn ang="0">
                <a:pos x="connsiteX0" y="connsiteY0"/>
              </a:cxn>
              <a:cxn ang="0">
                <a:pos x="connsiteX1" y="connsiteY1"/>
              </a:cxn>
              <a:cxn ang="0">
                <a:pos x="connsiteX2" y="connsiteY2"/>
              </a:cxn>
              <a:cxn ang="0">
                <a:pos x="connsiteX3" y="connsiteY3"/>
              </a:cxn>
            </a:cxnLst>
            <a:rect l="l" t="t" r="r" b="b"/>
            <a:pathLst>
              <a:path w="5903495" h="5390148">
                <a:moveTo>
                  <a:pt x="0" y="0"/>
                </a:moveTo>
                <a:lnTo>
                  <a:pt x="5903495" y="0"/>
                </a:lnTo>
                <a:lnTo>
                  <a:pt x="5903495" y="5390148"/>
                </a:lnTo>
                <a:lnTo>
                  <a:pt x="0" y="5390148"/>
                </a:lnTo>
                <a:close/>
              </a:path>
            </a:pathLst>
          </a:custGeom>
        </p:spPr>
        <p:txBody>
          <a:bodyPr wrap="square">
            <a:noAutofit/>
          </a:bodyPr>
          <a:lstStyle/>
          <a:p>
            <a:endParaRPr lang="en-US"/>
          </a:p>
        </p:txBody>
      </p:sp>
    </p:spTree>
    <p:extLst>
      <p:ext uri="{BB962C8B-B14F-4D97-AF65-F5344CB8AC3E}">
        <p14:creationId xmlns:p14="http://schemas.microsoft.com/office/powerpoint/2010/main" val="26383755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113423" y="665747"/>
            <a:ext cx="6629399" cy="5430253"/>
          </a:xfrm>
          <a:custGeom>
            <a:avLst/>
            <a:gdLst>
              <a:gd name="connsiteX0" fmla="*/ 0 w 6629399"/>
              <a:gd name="connsiteY0" fmla="*/ 0 h 5430253"/>
              <a:gd name="connsiteX1" fmla="*/ 6629399 w 6629399"/>
              <a:gd name="connsiteY1" fmla="*/ 0 h 5430253"/>
              <a:gd name="connsiteX2" fmla="*/ 6629399 w 6629399"/>
              <a:gd name="connsiteY2" fmla="*/ 5430253 h 5430253"/>
              <a:gd name="connsiteX3" fmla="*/ 0 w 6629399"/>
              <a:gd name="connsiteY3" fmla="*/ 5430253 h 5430253"/>
            </a:gdLst>
            <a:ahLst/>
            <a:cxnLst>
              <a:cxn ang="0">
                <a:pos x="connsiteX0" y="connsiteY0"/>
              </a:cxn>
              <a:cxn ang="0">
                <a:pos x="connsiteX1" y="connsiteY1"/>
              </a:cxn>
              <a:cxn ang="0">
                <a:pos x="connsiteX2" y="connsiteY2"/>
              </a:cxn>
              <a:cxn ang="0">
                <a:pos x="connsiteX3" y="connsiteY3"/>
              </a:cxn>
            </a:cxnLst>
            <a:rect l="l" t="t" r="r" b="b"/>
            <a:pathLst>
              <a:path w="6629399" h="5430253">
                <a:moveTo>
                  <a:pt x="0" y="0"/>
                </a:moveTo>
                <a:lnTo>
                  <a:pt x="6629399" y="0"/>
                </a:lnTo>
                <a:lnTo>
                  <a:pt x="6629399" y="5430253"/>
                </a:lnTo>
                <a:lnTo>
                  <a:pt x="0" y="5430253"/>
                </a:lnTo>
                <a:close/>
              </a:path>
            </a:pathLst>
          </a:custGeom>
        </p:spPr>
        <p:txBody>
          <a:bodyPr wrap="square">
            <a:noAutofit/>
          </a:bodyPr>
          <a:lstStyle/>
          <a:p>
            <a:endParaRPr lang="en-US"/>
          </a:p>
        </p:txBody>
      </p:sp>
    </p:spTree>
    <p:extLst>
      <p:ext uri="{BB962C8B-B14F-4D97-AF65-F5344CB8AC3E}">
        <p14:creationId xmlns:p14="http://schemas.microsoft.com/office/powerpoint/2010/main" val="23165832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898360"/>
            <a:ext cx="7315200" cy="5053263"/>
          </a:xfrm>
          <a:custGeom>
            <a:avLst/>
            <a:gdLst>
              <a:gd name="connsiteX0" fmla="*/ 0 w 7315200"/>
              <a:gd name="connsiteY0" fmla="*/ 0 h 5053263"/>
              <a:gd name="connsiteX1" fmla="*/ 7315200 w 7315200"/>
              <a:gd name="connsiteY1" fmla="*/ 0 h 5053263"/>
              <a:gd name="connsiteX2" fmla="*/ 7315200 w 7315200"/>
              <a:gd name="connsiteY2" fmla="*/ 5053263 h 5053263"/>
              <a:gd name="connsiteX3" fmla="*/ 0 w 7315200"/>
              <a:gd name="connsiteY3" fmla="*/ 5053263 h 5053263"/>
            </a:gdLst>
            <a:ahLst/>
            <a:cxnLst>
              <a:cxn ang="0">
                <a:pos x="connsiteX0" y="connsiteY0"/>
              </a:cxn>
              <a:cxn ang="0">
                <a:pos x="connsiteX1" y="connsiteY1"/>
              </a:cxn>
              <a:cxn ang="0">
                <a:pos x="connsiteX2" y="connsiteY2"/>
              </a:cxn>
              <a:cxn ang="0">
                <a:pos x="connsiteX3" y="connsiteY3"/>
              </a:cxn>
            </a:cxnLst>
            <a:rect l="l" t="t" r="r" b="b"/>
            <a:pathLst>
              <a:path w="7315200" h="5053263">
                <a:moveTo>
                  <a:pt x="0" y="0"/>
                </a:moveTo>
                <a:lnTo>
                  <a:pt x="7315200" y="0"/>
                </a:lnTo>
                <a:lnTo>
                  <a:pt x="7315200" y="5053263"/>
                </a:lnTo>
                <a:lnTo>
                  <a:pt x="0" y="5053263"/>
                </a:lnTo>
                <a:close/>
              </a:path>
            </a:pathLst>
          </a:custGeom>
        </p:spPr>
        <p:txBody>
          <a:bodyPr wrap="square">
            <a:noAutofit/>
          </a:bodyPr>
          <a:lstStyle/>
          <a:p>
            <a:endParaRPr lang="en-US"/>
          </a:p>
        </p:txBody>
      </p:sp>
    </p:spTree>
    <p:extLst>
      <p:ext uri="{BB962C8B-B14F-4D97-AF65-F5344CB8AC3E}">
        <p14:creationId xmlns:p14="http://schemas.microsoft.com/office/powerpoint/2010/main" val="14777957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2898532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41684" y="661737"/>
            <a:ext cx="4555958" cy="5534526"/>
          </a:xfrm>
          <a:custGeom>
            <a:avLst/>
            <a:gdLst>
              <a:gd name="connsiteX0" fmla="*/ 0 w 4555958"/>
              <a:gd name="connsiteY0" fmla="*/ 0 h 5534526"/>
              <a:gd name="connsiteX1" fmla="*/ 4555958 w 4555958"/>
              <a:gd name="connsiteY1" fmla="*/ 0 h 5534526"/>
              <a:gd name="connsiteX2" fmla="*/ 4555958 w 4555958"/>
              <a:gd name="connsiteY2" fmla="*/ 5534526 h 5534526"/>
              <a:gd name="connsiteX3" fmla="*/ 0 w 4555958"/>
              <a:gd name="connsiteY3" fmla="*/ 5534526 h 5534526"/>
            </a:gdLst>
            <a:ahLst/>
            <a:cxnLst>
              <a:cxn ang="0">
                <a:pos x="connsiteX0" y="connsiteY0"/>
              </a:cxn>
              <a:cxn ang="0">
                <a:pos x="connsiteX1" y="connsiteY1"/>
              </a:cxn>
              <a:cxn ang="0">
                <a:pos x="connsiteX2" y="connsiteY2"/>
              </a:cxn>
              <a:cxn ang="0">
                <a:pos x="connsiteX3" y="connsiteY3"/>
              </a:cxn>
            </a:cxnLst>
            <a:rect l="l" t="t" r="r" b="b"/>
            <a:pathLst>
              <a:path w="4555958" h="5534526">
                <a:moveTo>
                  <a:pt x="0" y="0"/>
                </a:moveTo>
                <a:lnTo>
                  <a:pt x="4555958" y="0"/>
                </a:lnTo>
                <a:lnTo>
                  <a:pt x="4555958" y="5534526"/>
                </a:lnTo>
                <a:lnTo>
                  <a:pt x="0" y="5534526"/>
                </a:lnTo>
                <a:close/>
              </a:path>
            </a:pathLst>
          </a:custGeom>
        </p:spPr>
        <p:txBody>
          <a:bodyPr wrap="square">
            <a:noAutofit/>
          </a:bodyPr>
          <a:lstStyle/>
          <a:p>
            <a:endParaRPr lang="en-US"/>
          </a:p>
        </p:txBody>
      </p:sp>
    </p:spTree>
    <p:extLst>
      <p:ext uri="{BB962C8B-B14F-4D97-AF65-F5344CB8AC3E}">
        <p14:creationId xmlns:p14="http://schemas.microsoft.com/office/powerpoint/2010/main" val="10259500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898105" y="866275"/>
            <a:ext cx="4812632" cy="5085347"/>
          </a:xfrm>
          <a:custGeom>
            <a:avLst/>
            <a:gdLst>
              <a:gd name="connsiteX0" fmla="*/ 0 w 4812632"/>
              <a:gd name="connsiteY0" fmla="*/ 0 h 5085347"/>
              <a:gd name="connsiteX1" fmla="*/ 4812632 w 4812632"/>
              <a:gd name="connsiteY1" fmla="*/ 0 h 5085347"/>
              <a:gd name="connsiteX2" fmla="*/ 4812632 w 4812632"/>
              <a:gd name="connsiteY2" fmla="*/ 5085347 h 5085347"/>
              <a:gd name="connsiteX3" fmla="*/ 0 w 4812632"/>
              <a:gd name="connsiteY3" fmla="*/ 5085347 h 5085347"/>
            </a:gdLst>
            <a:ahLst/>
            <a:cxnLst>
              <a:cxn ang="0">
                <a:pos x="connsiteX0" y="connsiteY0"/>
              </a:cxn>
              <a:cxn ang="0">
                <a:pos x="connsiteX1" y="connsiteY1"/>
              </a:cxn>
              <a:cxn ang="0">
                <a:pos x="connsiteX2" y="connsiteY2"/>
              </a:cxn>
              <a:cxn ang="0">
                <a:pos x="connsiteX3" y="connsiteY3"/>
              </a:cxn>
            </a:cxnLst>
            <a:rect l="l" t="t" r="r" b="b"/>
            <a:pathLst>
              <a:path w="4812632" h="5085347">
                <a:moveTo>
                  <a:pt x="0" y="0"/>
                </a:moveTo>
                <a:lnTo>
                  <a:pt x="4812632" y="0"/>
                </a:lnTo>
                <a:lnTo>
                  <a:pt x="4812632" y="5085347"/>
                </a:lnTo>
                <a:lnTo>
                  <a:pt x="0" y="5085347"/>
                </a:lnTo>
                <a:close/>
              </a:path>
            </a:pathLst>
          </a:custGeom>
        </p:spPr>
        <p:txBody>
          <a:bodyPr wrap="square">
            <a:noAutofit/>
          </a:bodyPr>
          <a:lstStyle/>
          <a:p>
            <a:endParaRPr lang="en-US"/>
          </a:p>
        </p:txBody>
      </p:sp>
    </p:spTree>
    <p:extLst>
      <p:ext uri="{BB962C8B-B14F-4D97-AF65-F5344CB8AC3E}">
        <p14:creationId xmlns:p14="http://schemas.microsoft.com/office/powerpoint/2010/main" val="42697613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7218947" cy="4876800"/>
          </a:xfrm>
          <a:custGeom>
            <a:avLst/>
            <a:gdLst>
              <a:gd name="connsiteX0" fmla="*/ 0 w 7218947"/>
              <a:gd name="connsiteY0" fmla="*/ 0 h 4876800"/>
              <a:gd name="connsiteX1" fmla="*/ 7218947 w 7218947"/>
              <a:gd name="connsiteY1" fmla="*/ 0 h 4876800"/>
              <a:gd name="connsiteX2" fmla="*/ 7218947 w 7218947"/>
              <a:gd name="connsiteY2" fmla="*/ 4876800 h 4876800"/>
              <a:gd name="connsiteX3" fmla="*/ 0 w 721894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7218947" h="4876800">
                <a:moveTo>
                  <a:pt x="0" y="0"/>
                </a:moveTo>
                <a:lnTo>
                  <a:pt x="7218947" y="0"/>
                </a:lnTo>
                <a:lnTo>
                  <a:pt x="7218947"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10510744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999621" y="1171074"/>
            <a:ext cx="2486526" cy="4363452"/>
          </a:xfrm>
          <a:custGeom>
            <a:avLst/>
            <a:gdLst>
              <a:gd name="connsiteX0" fmla="*/ 0 w 2486526"/>
              <a:gd name="connsiteY0" fmla="*/ 0 h 4363452"/>
              <a:gd name="connsiteX1" fmla="*/ 2486526 w 2486526"/>
              <a:gd name="connsiteY1" fmla="*/ 0 h 4363452"/>
              <a:gd name="connsiteX2" fmla="*/ 2486526 w 2486526"/>
              <a:gd name="connsiteY2" fmla="*/ 4363452 h 4363452"/>
              <a:gd name="connsiteX3" fmla="*/ 0 w 2486526"/>
              <a:gd name="connsiteY3" fmla="*/ 4363452 h 4363452"/>
            </a:gdLst>
            <a:ahLst/>
            <a:cxnLst>
              <a:cxn ang="0">
                <a:pos x="connsiteX0" y="connsiteY0"/>
              </a:cxn>
              <a:cxn ang="0">
                <a:pos x="connsiteX1" y="connsiteY1"/>
              </a:cxn>
              <a:cxn ang="0">
                <a:pos x="connsiteX2" y="connsiteY2"/>
              </a:cxn>
              <a:cxn ang="0">
                <a:pos x="connsiteX3" y="connsiteY3"/>
              </a:cxn>
            </a:cxnLst>
            <a:rect l="l" t="t" r="r" b="b"/>
            <a:pathLst>
              <a:path w="2486526" h="4363452">
                <a:moveTo>
                  <a:pt x="0" y="0"/>
                </a:moveTo>
                <a:lnTo>
                  <a:pt x="2486526" y="0"/>
                </a:lnTo>
                <a:lnTo>
                  <a:pt x="2486526" y="4363452"/>
                </a:lnTo>
                <a:lnTo>
                  <a:pt x="0" y="4363452"/>
                </a:lnTo>
                <a:close/>
              </a:path>
            </a:pathLst>
          </a:custGeom>
        </p:spPr>
        <p:txBody>
          <a:bodyPr wrap="square">
            <a:noAutofit/>
          </a:bodyPr>
          <a:lstStyle/>
          <a:p>
            <a:endParaRPr lang="en-US"/>
          </a:p>
        </p:txBody>
      </p:sp>
    </p:spTree>
    <p:extLst>
      <p:ext uri="{BB962C8B-B14F-4D97-AF65-F5344CB8AC3E}">
        <p14:creationId xmlns:p14="http://schemas.microsoft.com/office/powerpoint/2010/main" val="209799108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882063" y="0"/>
            <a:ext cx="4283242" cy="6079958"/>
          </a:xfrm>
          <a:custGeom>
            <a:avLst/>
            <a:gdLst>
              <a:gd name="connsiteX0" fmla="*/ 0 w 4283242"/>
              <a:gd name="connsiteY0" fmla="*/ 0 h 6079958"/>
              <a:gd name="connsiteX1" fmla="*/ 4283242 w 4283242"/>
              <a:gd name="connsiteY1" fmla="*/ 0 h 6079958"/>
              <a:gd name="connsiteX2" fmla="*/ 4283242 w 4283242"/>
              <a:gd name="connsiteY2" fmla="*/ 6079958 h 6079958"/>
              <a:gd name="connsiteX3" fmla="*/ 0 w 4283242"/>
              <a:gd name="connsiteY3" fmla="*/ 6079958 h 6079958"/>
            </a:gdLst>
            <a:ahLst/>
            <a:cxnLst>
              <a:cxn ang="0">
                <a:pos x="connsiteX0" y="connsiteY0"/>
              </a:cxn>
              <a:cxn ang="0">
                <a:pos x="connsiteX1" y="connsiteY1"/>
              </a:cxn>
              <a:cxn ang="0">
                <a:pos x="connsiteX2" y="connsiteY2"/>
              </a:cxn>
              <a:cxn ang="0">
                <a:pos x="connsiteX3" y="connsiteY3"/>
              </a:cxn>
            </a:cxnLst>
            <a:rect l="l" t="t" r="r" b="b"/>
            <a:pathLst>
              <a:path w="4283242" h="6079958">
                <a:moveTo>
                  <a:pt x="0" y="0"/>
                </a:moveTo>
                <a:lnTo>
                  <a:pt x="4283242" y="0"/>
                </a:lnTo>
                <a:lnTo>
                  <a:pt x="4283242" y="6079958"/>
                </a:lnTo>
                <a:lnTo>
                  <a:pt x="0" y="6079958"/>
                </a:lnTo>
                <a:close/>
              </a:path>
            </a:pathLst>
          </a:custGeom>
        </p:spPr>
        <p:txBody>
          <a:bodyPr wrap="square">
            <a:noAutofit/>
          </a:bodyPr>
          <a:lstStyle/>
          <a:p>
            <a:endParaRPr lang="en-US"/>
          </a:p>
        </p:txBody>
      </p:sp>
    </p:spTree>
    <p:extLst>
      <p:ext uri="{BB962C8B-B14F-4D97-AF65-F5344CB8AC3E}">
        <p14:creationId xmlns:p14="http://schemas.microsoft.com/office/powerpoint/2010/main" val="333268944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496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theme" Target="../theme/theme2.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 Id="rId3"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theme" Target="../theme/theme4.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8" Type="http://schemas.openxmlformats.org/officeDocument/2006/relationships/slideLayout" Target="../slideLayouts/slideLayout71.xml"/><Relationship Id="rId3"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theme" Target="../theme/theme5.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theme" Target="../theme/theme6.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5" Type="http://schemas.openxmlformats.org/officeDocument/2006/relationships/slideLayout" Target="../slideLayouts/slideLayout118.xml"/><Relationship Id="rId4" Type="http://schemas.openxmlformats.org/officeDocument/2006/relationships/slideLayout" Target="../slideLayouts/slideLayout117.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914923"/>
      </p:ext>
    </p:extLst>
  </p:cSld>
  <p:clrMap bg1="lt1" tx1="dk1" bg2="lt2" tx2="dk2" accent1="accent1" accent2="accent2" accent3="accent3" accent4="accent4" accent5="accent5" accent6="accent6" hlink="hlink" folHlink="folHlink"/>
  <p:sldLayoutIdLst>
    <p:sldLayoutId id="2147483655" r:id="rId1"/>
    <p:sldLayoutId id="2147483665" r:id="rId2"/>
    <p:sldLayoutId id="2147483664"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Exo 2 Light" pitchFamily="2" charset="77"/>
              </a:defRPr>
            </a:lvl1pPr>
          </a:lstStyle>
          <a:p>
            <a:fld id="{369309E2-F0E9-4848-B9EF-0EE34FCABE5A}" type="datetimeFigureOut">
              <a:rPr lang="en-US" smtClean="0"/>
              <a:pPr/>
              <a:t>8/22/2025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Exo 2 Light" pitchFamily="2" charset="77"/>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Exo 2 Light" pitchFamily="2" charset="77"/>
              </a:defRPr>
            </a:lvl1pPr>
          </a:lstStyle>
          <a:p>
            <a:fld id="{D7CB496C-F929-4F53-AB88-05DC1FA86626}" type="slidenum">
              <a:rPr lang="en-US" smtClean="0"/>
              <a:pPr/>
              <a:t>‹#›</a:t>
            </a:fld>
            <a:endParaRPr lang="en-US"/>
          </a:p>
        </p:txBody>
      </p:sp>
    </p:spTree>
    <p:extLst>
      <p:ext uri="{BB962C8B-B14F-4D97-AF65-F5344CB8AC3E}">
        <p14:creationId xmlns:p14="http://schemas.microsoft.com/office/powerpoint/2010/main" val="251937951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 id="2147483696" r:id="rId28"/>
    <p:sldLayoutId id="2147483697" r:id="rId29"/>
    <p:sldLayoutId id="2147483698" r:id="rId30"/>
    <p:sldLayoutId id="2147483699" r:id="rId31"/>
    <p:sldLayoutId id="2147483700" r:id="rId32"/>
    <p:sldLayoutId id="2147483701" r:id="rId33"/>
    <p:sldLayoutId id="2147483702" r:id="rId34"/>
    <p:sldLayoutId id="2147483703" r:id="rId35"/>
    <p:sldLayoutId id="2147483704" r:id="rId36"/>
    <p:sldLayoutId id="2147483705" r:id="rId37"/>
    <p:sldLayoutId id="2147483706" r:id="rId38"/>
  </p:sldLayoutIdLst>
  <p:txStyles>
    <p:titleStyle>
      <a:lvl1pPr algn="l" defTabSz="914400" rtl="0" eaLnBrk="1" latinLnBrk="0" hangingPunct="1">
        <a:lnSpc>
          <a:spcPct val="90000"/>
        </a:lnSpc>
        <a:spcBef>
          <a:spcPct val="0"/>
        </a:spcBef>
        <a:buNone/>
        <a:defRPr sz="4400" b="0" i="0" kern="1200">
          <a:solidFill>
            <a:schemeClr val="tx1"/>
          </a:solidFill>
          <a:latin typeface="Exo 2 Ligh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5685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Exo 2 Light" pitchFamily="2" charset="77"/>
              </a:defRPr>
            </a:lvl1pPr>
          </a:lstStyle>
          <a:p>
            <a:fld id="{369309E2-F0E9-4848-B9EF-0EE34FCABE5A}" type="datetimeFigureOut">
              <a:rPr lang="en-US" smtClean="0"/>
              <a:pPr/>
              <a:t>8/22/2025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Exo 2 Light" pitchFamily="2" charset="77"/>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Exo 2 Light" pitchFamily="2" charset="77"/>
              </a:defRPr>
            </a:lvl1pPr>
          </a:lstStyle>
          <a:p>
            <a:fld id="{D7CB496C-F929-4F53-AB88-05DC1FA86626}" type="slidenum">
              <a:rPr lang="en-US" smtClean="0"/>
              <a:pPr/>
              <a:t>‹#›</a:t>
            </a:fld>
            <a:endParaRPr lang="en-US"/>
          </a:p>
        </p:txBody>
      </p:sp>
    </p:spTree>
    <p:extLst>
      <p:ext uri="{BB962C8B-B14F-4D97-AF65-F5344CB8AC3E}">
        <p14:creationId xmlns:p14="http://schemas.microsoft.com/office/powerpoint/2010/main" val="9293633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 id="2147483757" r:id="rId36"/>
    <p:sldLayoutId id="2147483758" r:id="rId37"/>
    <p:sldLayoutId id="2147483759" r:id="rId38"/>
  </p:sldLayoutIdLst>
  <p:txStyles>
    <p:titleStyle>
      <a:lvl1pPr algn="l" defTabSz="914400" rtl="0" eaLnBrk="1" latinLnBrk="0" hangingPunct="1">
        <a:lnSpc>
          <a:spcPct val="90000"/>
        </a:lnSpc>
        <a:spcBef>
          <a:spcPct val="0"/>
        </a:spcBef>
        <a:buNone/>
        <a:defRPr sz="4400" b="0" i="0" kern="1200">
          <a:solidFill>
            <a:schemeClr val="tx1"/>
          </a:solidFill>
          <a:latin typeface="Exo 2 Ligh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286284"/>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E8C3CE7-50D7-7C18-0117-89D1A444F28E}"/>
              </a:ext>
            </a:extLst>
          </p:cNvPr>
          <p:cNvPicPr>
            <a:picLocks noChangeAspect="1"/>
          </p:cNvPicPr>
          <p:nvPr userDrawn="1"/>
        </p:nvPicPr>
        <p:blipFill rotWithShape="1">
          <a:blip r:embed="rId8">
            <a:alphaModFix amt="10000"/>
          </a:blip>
          <a:srcRect l="6047" t="54322" r="4234"/>
          <a:stretch/>
        </p:blipFill>
        <p:spPr>
          <a:xfrm>
            <a:off x="0" y="0"/>
            <a:ext cx="12192000" cy="6192785"/>
          </a:xfrm>
          <a:prstGeom prst="rect">
            <a:avLst/>
          </a:prstGeom>
        </p:spPr>
      </p:pic>
      <p:cxnSp>
        <p:nvCxnSpPr>
          <p:cNvPr id="3" name="Straight Connector 2">
            <a:extLst>
              <a:ext uri="{FF2B5EF4-FFF2-40B4-BE49-F238E27FC236}">
                <a16:creationId xmlns:a16="http://schemas.microsoft.com/office/drawing/2014/main" id="{65F9B6EF-5AF0-54D8-9093-0343AE16AB37}"/>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2B1976EE-47FC-D8B7-3D3E-B4DB7EE1EADC}"/>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pic>
        <p:nvPicPr>
          <p:cNvPr id="6" name="Picture 5" descr="Logo, company name&#10;&#10;Description automatically generated">
            <a:extLst>
              <a:ext uri="{FF2B5EF4-FFF2-40B4-BE49-F238E27FC236}">
                <a16:creationId xmlns:a16="http://schemas.microsoft.com/office/drawing/2014/main" id="{19A7BEDC-35D9-D051-F2DB-D707D3BA2CF6}"/>
              </a:ext>
            </a:extLst>
          </p:cNvPr>
          <p:cNvPicPr>
            <a:picLocks noChangeAspect="1"/>
          </p:cNvPicPr>
          <p:nvPr userDrawn="1"/>
        </p:nvPicPr>
        <p:blipFill>
          <a:blip r:embed="rId9"/>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1427360315"/>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Lst>
  <p:transition spd="slow" advClick="0">
    <p:push dir="u"/>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99.png"/><Relationship Id="rId18" Type="http://schemas.openxmlformats.org/officeDocument/2006/relationships/image" Target="../media/image104.png"/><Relationship Id="rId26" Type="http://schemas.openxmlformats.org/officeDocument/2006/relationships/image" Target="../media/image112.png"/><Relationship Id="rId39" Type="http://schemas.openxmlformats.org/officeDocument/2006/relationships/image" Target="../media/image125.png"/><Relationship Id="rId21" Type="http://schemas.openxmlformats.org/officeDocument/2006/relationships/image" Target="../media/image107.png"/><Relationship Id="rId34" Type="http://schemas.openxmlformats.org/officeDocument/2006/relationships/image" Target="../media/image120.png"/><Relationship Id="rId42" Type="http://schemas.openxmlformats.org/officeDocument/2006/relationships/image" Target="../media/image128.png"/><Relationship Id="rId7" Type="http://schemas.openxmlformats.org/officeDocument/2006/relationships/image" Target="../media/image93.jpeg"/><Relationship Id="rId2" Type="http://schemas.openxmlformats.org/officeDocument/2006/relationships/image" Target="../media/image88.png"/><Relationship Id="rId16" Type="http://schemas.openxmlformats.org/officeDocument/2006/relationships/image" Target="../media/image102.png"/><Relationship Id="rId20" Type="http://schemas.openxmlformats.org/officeDocument/2006/relationships/image" Target="../media/image106.png"/><Relationship Id="rId29" Type="http://schemas.openxmlformats.org/officeDocument/2006/relationships/image" Target="../media/image115.png"/><Relationship Id="rId41" Type="http://schemas.openxmlformats.org/officeDocument/2006/relationships/image" Target="../media/image127.png"/><Relationship Id="rId1" Type="http://schemas.openxmlformats.org/officeDocument/2006/relationships/slideLayout" Target="../slideLayouts/slideLayout19.xml"/><Relationship Id="rId6" Type="http://schemas.openxmlformats.org/officeDocument/2006/relationships/image" Target="../media/image92.jpeg"/><Relationship Id="rId11" Type="http://schemas.openxmlformats.org/officeDocument/2006/relationships/image" Target="../media/image97.png"/><Relationship Id="rId24" Type="http://schemas.openxmlformats.org/officeDocument/2006/relationships/image" Target="../media/image110.png"/><Relationship Id="rId32" Type="http://schemas.openxmlformats.org/officeDocument/2006/relationships/image" Target="../media/image118.png"/><Relationship Id="rId37" Type="http://schemas.openxmlformats.org/officeDocument/2006/relationships/image" Target="../media/image123.png"/><Relationship Id="rId40" Type="http://schemas.openxmlformats.org/officeDocument/2006/relationships/image" Target="../media/image126.png"/><Relationship Id="rId5" Type="http://schemas.openxmlformats.org/officeDocument/2006/relationships/image" Target="../media/image91.jpeg"/><Relationship Id="rId15" Type="http://schemas.openxmlformats.org/officeDocument/2006/relationships/image" Target="../media/image101.png"/><Relationship Id="rId23" Type="http://schemas.openxmlformats.org/officeDocument/2006/relationships/image" Target="../media/image109.png"/><Relationship Id="rId28" Type="http://schemas.openxmlformats.org/officeDocument/2006/relationships/image" Target="../media/image114.svg"/><Relationship Id="rId36" Type="http://schemas.openxmlformats.org/officeDocument/2006/relationships/image" Target="../media/image122.jpeg"/><Relationship Id="rId10" Type="http://schemas.openxmlformats.org/officeDocument/2006/relationships/image" Target="../media/image96.png"/><Relationship Id="rId19" Type="http://schemas.openxmlformats.org/officeDocument/2006/relationships/image" Target="../media/image105.png"/><Relationship Id="rId31" Type="http://schemas.openxmlformats.org/officeDocument/2006/relationships/image" Target="../media/image117.png"/><Relationship Id="rId4" Type="http://schemas.openxmlformats.org/officeDocument/2006/relationships/image" Target="../media/image90.jpeg"/><Relationship Id="rId9" Type="http://schemas.openxmlformats.org/officeDocument/2006/relationships/image" Target="../media/image95.png"/><Relationship Id="rId14" Type="http://schemas.openxmlformats.org/officeDocument/2006/relationships/image" Target="../media/image100.png"/><Relationship Id="rId22" Type="http://schemas.openxmlformats.org/officeDocument/2006/relationships/image" Target="../media/image108.png"/><Relationship Id="rId27" Type="http://schemas.openxmlformats.org/officeDocument/2006/relationships/image" Target="../media/image113.png"/><Relationship Id="rId30" Type="http://schemas.openxmlformats.org/officeDocument/2006/relationships/image" Target="../media/image116.png"/><Relationship Id="rId35" Type="http://schemas.openxmlformats.org/officeDocument/2006/relationships/image" Target="../media/image121.png"/><Relationship Id="rId8" Type="http://schemas.openxmlformats.org/officeDocument/2006/relationships/image" Target="../media/image94.png"/><Relationship Id="rId3" Type="http://schemas.openxmlformats.org/officeDocument/2006/relationships/image" Target="../media/image89.jpeg"/><Relationship Id="rId12" Type="http://schemas.openxmlformats.org/officeDocument/2006/relationships/image" Target="../media/image98.svg"/><Relationship Id="rId17" Type="http://schemas.openxmlformats.org/officeDocument/2006/relationships/image" Target="../media/image103.png"/><Relationship Id="rId25" Type="http://schemas.openxmlformats.org/officeDocument/2006/relationships/image" Target="../media/image111.png"/><Relationship Id="rId33" Type="http://schemas.openxmlformats.org/officeDocument/2006/relationships/image" Target="../media/image119.png"/><Relationship Id="rId38" Type="http://schemas.openxmlformats.org/officeDocument/2006/relationships/image" Target="../media/image124.png"/></Relationships>
</file>

<file path=ppt/slides/_rels/slide11.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gif"/><Relationship Id="rId18" Type="http://schemas.openxmlformats.org/officeDocument/2006/relationships/image" Target="../media/image145.png"/><Relationship Id="rId3" Type="http://schemas.openxmlformats.org/officeDocument/2006/relationships/image" Target="../media/image130.png"/><Relationship Id="rId21" Type="http://schemas.openxmlformats.org/officeDocument/2006/relationships/image" Target="../media/image148.png"/><Relationship Id="rId7" Type="http://schemas.openxmlformats.org/officeDocument/2006/relationships/image" Target="../media/image134.svg"/><Relationship Id="rId12" Type="http://schemas.openxmlformats.org/officeDocument/2006/relationships/image" Target="../media/image139.png"/><Relationship Id="rId17" Type="http://schemas.openxmlformats.org/officeDocument/2006/relationships/image" Target="../media/image144.png"/><Relationship Id="rId2" Type="http://schemas.openxmlformats.org/officeDocument/2006/relationships/image" Target="../media/image129.png"/><Relationship Id="rId16" Type="http://schemas.openxmlformats.org/officeDocument/2006/relationships/image" Target="../media/image143.tiff"/><Relationship Id="rId20" Type="http://schemas.openxmlformats.org/officeDocument/2006/relationships/image" Target="../media/image147.svg"/><Relationship Id="rId1" Type="http://schemas.openxmlformats.org/officeDocument/2006/relationships/slideLayout" Target="../slideLayouts/slideLayout47.xml"/><Relationship Id="rId6" Type="http://schemas.openxmlformats.org/officeDocument/2006/relationships/image" Target="../media/image133.png"/><Relationship Id="rId11" Type="http://schemas.openxmlformats.org/officeDocument/2006/relationships/image" Target="../media/image138.png"/><Relationship Id="rId24" Type="http://schemas.openxmlformats.org/officeDocument/2006/relationships/image" Target="../media/image151.png"/><Relationship Id="rId5" Type="http://schemas.openxmlformats.org/officeDocument/2006/relationships/image" Target="../media/image132.png"/><Relationship Id="rId15" Type="http://schemas.openxmlformats.org/officeDocument/2006/relationships/image" Target="../media/image142.png"/><Relationship Id="rId23" Type="http://schemas.openxmlformats.org/officeDocument/2006/relationships/image" Target="../media/image150.svg"/><Relationship Id="rId10" Type="http://schemas.openxmlformats.org/officeDocument/2006/relationships/image" Target="../media/image137.png"/><Relationship Id="rId19" Type="http://schemas.openxmlformats.org/officeDocument/2006/relationships/image" Target="../media/image146.png"/><Relationship Id="rId4" Type="http://schemas.openxmlformats.org/officeDocument/2006/relationships/image" Target="../media/image131.png"/><Relationship Id="rId9" Type="http://schemas.openxmlformats.org/officeDocument/2006/relationships/image" Target="../media/image136.png"/><Relationship Id="rId14" Type="http://schemas.openxmlformats.org/officeDocument/2006/relationships/image" Target="../media/image141.gif"/><Relationship Id="rId22" Type="http://schemas.openxmlformats.org/officeDocument/2006/relationships/image" Target="../media/image149.png"/></Relationships>
</file>

<file path=ppt/slides/_rels/slide12.xml.rels><?xml version="1.0" encoding="UTF-8" standalone="yes"?>
<Relationships xmlns="http://schemas.openxmlformats.org/package/2006/relationships"><Relationship Id="rId13" Type="http://schemas.openxmlformats.org/officeDocument/2006/relationships/image" Target="../media/image162.jpeg"/><Relationship Id="rId18" Type="http://schemas.openxmlformats.org/officeDocument/2006/relationships/image" Target="../media/image167.jpeg"/><Relationship Id="rId26" Type="http://schemas.openxmlformats.org/officeDocument/2006/relationships/image" Target="../media/image175.tiff"/><Relationship Id="rId39" Type="http://schemas.openxmlformats.org/officeDocument/2006/relationships/image" Target="../media/image188.png"/><Relationship Id="rId21" Type="http://schemas.openxmlformats.org/officeDocument/2006/relationships/image" Target="../media/image170.svg"/><Relationship Id="rId34" Type="http://schemas.openxmlformats.org/officeDocument/2006/relationships/image" Target="../media/image183.png"/><Relationship Id="rId42" Type="http://schemas.openxmlformats.org/officeDocument/2006/relationships/image" Target="../media/image191.png"/><Relationship Id="rId7" Type="http://schemas.openxmlformats.org/officeDocument/2006/relationships/image" Target="../media/image156.png"/><Relationship Id="rId2" Type="http://schemas.openxmlformats.org/officeDocument/2006/relationships/notesSlide" Target="../notesSlides/notesSlide4.xml"/><Relationship Id="rId16" Type="http://schemas.openxmlformats.org/officeDocument/2006/relationships/image" Target="../media/image165.png"/><Relationship Id="rId20" Type="http://schemas.openxmlformats.org/officeDocument/2006/relationships/image" Target="../media/image169.png"/><Relationship Id="rId29" Type="http://schemas.openxmlformats.org/officeDocument/2006/relationships/image" Target="../media/image178.png"/><Relationship Id="rId41" Type="http://schemas.openxmlformats.org/officeDocument/2006/relationships/image" Target="../media/image190.png"/><Relationship Id="rId1" Type="http://schemas.openxmlformats.org/officeDocument/2006/relationships/slideLayout" Target="../slideLayouts/slideLayout47.xml"/><Relationship Id="rId6" Type="http://schemas.openxmlformats.org/officeDocument/2006/relationships/image" Target="../media/image155.tiff"/><Relationship Id="rId11" Type="http://schemas.openxmlformats.org/officeDocument/2006/relationships/image" Target="../media/image160.tiff"/><Relationship Id="rId24" Type="http://schemas.openxmlformats.org/officeDocument/2006/relationships/image" Target="../media/image173.png"/><Relationship Id="rId32" Type="http://schemas.openxmlformats.org/officeDocument/2006/relationships/image" Target="../media/image181.png"/><Relationship Id="rId37" Type="http://schemas.openxmlformats.org/officeDocument/2006/relationships/image" Target="../media/image186.svg"/><Relationship Id="rId40" Type="http://schemas.openxmlformats.org/officeDocument/2006/relationships/image" Target="../media/image189.png"/><Relationship Id="rId5" Type="http://schemas.openxmlformats.org/officeDocument/2006/relationships/image" Target="../media/image154.tiff"/><Relationship Id="rId15" Type="http://schemas.openxmlformats.org/officeDocument/2006/relationships/image" Target="../media/image164.png"/><Relationship Id="rId23" Type="http://schemas.openxmlformats.org/officeDocument/2006/relationships/image" Target="../media/image172.png"/><Relationship Id="rId28" Type="http://schemas.openxmlformats.org/officeDocument/2006/relationships/image" Target="../media/image177.png"/><Relationship Id="rId36" Type="http://schemas.openxmlformats.org/officeDocument/2006/relationships/image" Target="../media/image185.png"/><Relationship Id="rId10" Type="http://schemas.openxmlformats.org/officeDocument/2006/relationships/image" Target="../media/image159.png"/><Relationship Id="rId19" Type="http://schemas.openxmlformats.org/officeDocument/2006/relationships/image" Target="../media/image168.png"/><Relationship Id="rId31" Type="http://schemas.openxmlformats.org/officeDocument/2006/relationships/image" Target="../media/image180.svg"/><Relationship Id="rId4" Type="http://schemas.openxmlformats.org/officeDocument/2006/relationships/image" Target="../media/image153.png"/><Relationship Id="rId9" Type="http://schemas.openxmlformats.org/officeDocument/2006/relationships/image" Target="../media/image158.png"/><Relationship Id="rId14" Type="http://schemas.openxmlformats.org/officeDocument/2006/relationships/image" Target="../media/image163.png"/><Relationship Id="rId22" Type="http://schemas.openxmlformats.org/officeDocument/2006/relationships/image" Target="../media/image171.png"/><Relationship Id="rId27" Type="http://schemas.openxmlformats.org/officeDocument/2006/relationships/image" Target="../media/image176.png"/><Relationship Id="rId30" Type="http://schemas.openxmlformats.org/officeDocument/2006/relationships/image" Target="../media/image179.png"/><Relationship Id="rId35" Type="http://schemas.openxmlformats.org/officeDocument/2006/relationships/image" Target="../media/image184.png"/><Relationship Id="rId43" Type="http://schemas.openxmlformats.org/officeDocument/2006/relationships/image" Target="../media/image192.svg"/><Relationship Id="rId8" Type="http://schemas.openxmlformats.org/officeDocument/2006/relationships/image" Target="../media/image157.png"/><Relationship Id="rId3" Type="http://schemas.openxmlformats.org/officeDocument/2006/relationships/image" Target="../media/image152.png"/><Relationship Id="rId12" Type="http://schemas.openxmlformats.org/officeDocument/2006/relationships/image" Target="../media/image161.tiff"/><Relationship Id="rId17" Type="http://schemas.openxmlformats.org/officeDocument/2006/relationships/image" Target="../media/image166.tiff"/><Relationship Id="rId25" Type="http://schemas.openxmlformats.org/officeDocument/2006/relationships/image" Target="../media/image174.tiff"/><Relationship Id="rId33" Type="http://schemas.openxmlformats.org/officeDocument/2006/relationships/image" Target="../media/image182.svg"/><Relationship Id="rId38" Type="http://schemas.openxmlformats.org/officeDocument/2006/relationships/image" Target="../media/image187.png"/></Relationships>
</file>

<file path=ppt/slides/_rels/slide13.xml.rels><?xml version="1.0" encoding="UTF-8" standalone="yes"?>
<Relationships xmlns="http://schemas.openxmlformats.org/package/2006/relationships"><Relationship Id="rId8" Type="http://schemas.openxmlformats.org/officeDocument/2006/relationships/image" Target="../media/image198.png"/><Relationship Id="rId13" Type="http://schemas.openxmlformats.org/officeDocument/2006/relationships/image" Target="../media/image203.png"/><Relationship Id="rId18" Type="http://schemas.openxmlformats.org/officeDocument/2006/relationships/image" Target="../media/image208.png"/><Relationship Id="rId3" Type="http://schemas.openxmlformats.org/officeDocument/2006/relationships/image" Target="../media/image193.png"/><Relationship Id="rId7" Type="http://schemas.openxmlformats.org/officeDocument/2006/relationships/image" Target="../media/image197.png"/><Relationship Id="rId12" Type="http://schemas.openxmlformats.org/officeDocument/2006/relationships/image" Target="../media/image202.png"/><Relationship Id="rId17" Type="http://schemas.openxmlformats.org/officeDocument/2006/relationships/image" Target="../media/image207.png"/><Relationship Id="rId2" Type="http://schemas.openxmlformats.org/officeDocument/2006/relationships/notesSlide" Target="../notesSlides/notesSlide5.xml"/><Relationship Id="rId16" Type="http://schemas.openxmlformats.org/officeDocument/2006/relationships/image" Target="../media/image206.png"/><Relationship Id="rId20" Type="http://schemas.openxmlformats.org/officeDocument/2006/relationships/image" Target="../media/image210.png"/><Relationship Id="rId1" Type="http://schemas.openxmlformats.org/officeDocument/2006/relationships/slideLayout" Target="../slideLayouts/slideLayout47.xml"/><Relationship Id="rId6" Type="http://schemas.openxmlformats.org/officeDocument/2006/relationships/image" Target="../media/image196.png"/><Relationship Id="rId11" Type="http://schemas.openxmlformats.org/officeDocument/2006/relationships/image" Target="../media/image201.png"/><Relationship Id="rId5" Type="http://schemas.openxmlformats.org/officeDocument/2006/relationships/image" Target="../media/image195.png"/><Relationship Id="rId15" Type="http://schemas.openxmlformats.org/officeDocument/2006/relationships/image" Target="../media/image205.png"/><Relationship Id="rId10" Type="http://schemas.openxmlformats.org/officeDocument/2006/relationships/image" Target="../media/image200.png"/><Relationship Id="rId19" Type="http://schemas.openxmlformats.org/officeDocument/2006/relationships/image" Target="../media/image209.png"/><Relationship Id="rId4" Type="http://schemas.openxmlformats.org/officeDocument/2006/relationships/image" Target="../media/image194.png"/><Relationship Id="rId9" Type="http://schemas.openxmlformats.org/officeDocument/2006/relationships/image" Target="../media/image199.png"/><Relationship Id="rId14" Type="http://schemas.openxmlformats.org/officeDocument/2006/relationships/image" Target="../media/image204.png"/></Relationships>
</file>

<file path=ppt/slides/_rels/slide14.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198.png"/><Relationship Id="rId7" Type="http://schemas.openxmlformats.org/officeDocument/2006/relationships/image" Target="../media/image214.png"/><Relationship Id="rId12" Type="http://schemas.openxmlformats.org/officeDocument/2006/relationships/image" Target="../media/image219.png"/><Relationship Id="rId2" Type="http://schemas.openxmlformats.org/officeDocument/2006/relationships/notesSlide" Target="../notesSlides/notesSlide6.xml"/><Relationship Id="rId1" Type="http://schemas.openxmlformats.org/officeDocument/2006/relationships/slideLayout" Target="../slideLayouts/slideLayout47.xml"/><Relationship Id="rId6" Type="http://schemas.openxmlformats.org/officeDocument/2006/relationships/image" Target="../media/image213.png"/><Relationship Id="rId11" Type="http://schemas.openxmlformats.org/officeDocument/2006/relationships/image" Target="../media/image218.png"/><Relationship Id="rId5" Type="http://schemas.openxmlformats.org/officeDocument/2006/relationships/image" Target="../media/image212.png"/><Relationship Id="rId10" Type="http://schemas.openxmlformats.org/officeDocument/2006/relationships/image" Target="../media/image217.png"/><Relationship Id="rId4" Type="http://schemas.openxmlformats.org/officeDocument/2006/relationships/image" Target="../media/image211.png"/><Relationship Id="rId9" Type="http://schemas.openxmlformats.org/officeDocument/2006/relationships/image" Target="../media/image216.png"/></Relationships>
</file>

<file path=ppt/slides/_rels/slide15.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7.xml"/><Relationship Id="rId1" Type="http://schemas.openxmlformats.org/officeDocument/2006/relationships/slideLayout" Target="../slideLayouts/slideLayout41.xml"/><Relationship Id="rId4" Type="http://schemas.openxmlformats.org/officeDocument/2006/relationships/image" Target="../media/image221.png"/></Relationships>
</file>

<file path=ppt/slides/_rels/slide16.xml.rels><?xml version="1.0" encoding="UTF-8" standalone="yes"?>
<Relationships xmlns="http://schemas.openxmlformats.org/package/2006/relationships"><Relationship Id="rId8" Type="http://schemas.openxmlformats.org/officeDocument/2006/relationships/image" Target="../media/image227.png"/><Relationship Id="rId13" Type="http://schemas.openxmlformats.org/officeDocument/2006/relationships/image" Target="../media/image232.png"/><Relationship Id="rId3" Type="http://schemas.openxmlformats.org/officeDocument/2006/relationships/image" Target="../media/image222.jpeg"/><Relationship Id="rId7" Type="http://schemas.openxmlformats.org/officeDocument/2006/relationships/image" Target="../media/image226.png"/><Relationship Id="rId12" Type="http://schemas.openxmlformats.org/officeDocument/2006/relationships/image" Target="../media/image231.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225.png"/><Relationship Id="rId11" Type="http://schemas.openxmlformats.org/officeDocument/2006/relationships/image" Target="../media/image230.png"/><Relationship Id="rId5" Type="http://schemas.openxmlformats.org/officeDocument/2006/relationships/image" Target="../media/image224.png"/><Relationship Id="rId10" Type="http://schemas.openxmlformats.org/officeDocument/2006/relationships/image" Target="../media/image229.png"/><Relationship Id="rId4" Type="http://schemas.openxmlformats.org/officeDocument/2006/relationships/image" Target="../media/image223.png"/><Relationship Id="rId9" Type="http://schemas.openxmlformats.org/officeDocument/2006/relationships/image" Target="../media/image228.png"/></Relationships>
</file>

<file path=ppt/slides/_rels/slide17.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3.jpeg"/><Relationship Id="rId7" Type="http://schemas.openxmlformats.org/officeDocument/2006/relationships/image" Target="../media/image237.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236.gif"/><Relationship Id="rId11" Type="http://schemas.openxmlformats.org/officeDocument/2006/relationships/image" Target="../media/image126.png"/><Relationship Id="rId5" Type="http://schemas.openxmlformats.org/officeDocument/2006/relationships/image" Target="../media/image235.png"/><Relationship Id="rId10" Type="http://schemas.openxmlformats.org/officeDocument/2006/relationships/image" Target="../media/image125.png"/><Relationship Id="rId4" Type="http://schemas.openxmlformats.org/officeDocument/2006/relationships/image" Target="../media/image234.png"/><Relationship Id="rId9" Type="http://schemas.openxmlformats.org/officeDocument/2006/relationships/image" Target="../media/image239.png"/></Relationships>
</file>

<file path=ppt/slides/_rels/slide18.xml.rels><?xml version="1.0" encoding="UTF-8" standalone="yes"?>
<Relationships xmlns="http://schemas.openxmlformats.org/package/2006/relationships"><Relationship Id="rId8" Type="http://schemas.openxmlformats.org/officeDocument/2006/relationships/image" Target="../media/image244.tiff"/><Relationship Id="rId13" Type="http://schemas.openxmlformats.org/officeDocument/2006/relationships/image" Target="../media/image235.png"/><Relationship Id="rId3" Type="http://schemas.openxmlformats.org/officeDocument/2006/relationships/image" Target="../media/image240.png"/><Relationship Id="rId7" Type="http://schemas.openxmlformats.org/officeDocument/2006/relationships/image" Target="../media/image243.png"/><Relationship Id="rId12" Type="http://schemas.openxmlformats.org/officeDocument/2006/relationships/image" Target="../media/image248.jpe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42.png"/><Relationship Id="rId11" Type="http://schemas.openxmlformats.org/officeDocument/2006/relationships/image" Target="../media/image247.png"/><Relationship Id="rId5" Type="http://schemas.openxmlformats.org/officeDocument/2006/relationships/image" Target="../media/image241.tiff"/><Relationship Id="rId15" Type="http://schemas.openxmlformats.org/officeDocument/2006/relationships/image" Target="../media/image124.png"/><Relationship Id="rId10" Type="http://schemas.openxmlformats.org/officeDocument/2006/relationships/image" Target="../media/image246.png"/><Relationship Id="rId4" Type="http://schemas.microsoft.com/office/2007/relationships/hdphoto" Target="../media/hdphoto1.wdp"/><Relationship Id="rId9" Type="http://schemas.openxmlformats.org/officeDocument/2006/relationships/image" Target="../media/image245.gif"/><Relationship Id="rId14" Type="http://schemas.openxmlformats.org/officeDocument/2006/relationships/image" Target="../media/image239.png"/></Relationships>
</file>

<file path=ppt/slides/_rels/slide19.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9.png"/><Relationship Id="rId7" Type="http://schemas.openxmlformats.org/officeDocument/2006/relationships/image" Target="../media/image251.png"/><Relationship Id="rId12" Type="http://schemas.openxmlformats.org/officeDocument/2006/relationships/image" Target="../media/image256.jpeg"/><Relationship Id="rId2" Type="http://schemas.openxmlformats.org/officeDocument/2006/relationships/notesSlide" Target="../notesSlides/notesSlide11.xml"/><Relationship Id="rId1" Type="http://schemas.openxmlformats.org/officeDocument/2006/relationships/slideLayout" Target="../slideLayouts/slideLayout43.xml"/><Relationship Id="rId6" Type="http://schemas.openxmlformats.org/officeDocument/2006/relationships/image" Target="../media/image235.png"/><Relationship Id="rId11" Type="http://schemas.openxmlformats.org/officeDocument/2006/relationships/image" Target="../media/image255.png"/><Relationship Id="rId5" Type="http://schemas.openxmlformats.org/officeDocument/2006/relationships/image" Target="../media/image234.png"/><Relationship Id="rId10" Type="http://schemas.openxmlformats.org/officeDocument/2006/relationships/image" Target="../media/image254.png"/><Relationship Id="rId4" Type="http://schemas.openxmlformats.org/officeDocument/2006/relationships/image" Target="../media/image250.png"/><Relationship Id="rId9" Type="http://schemas.openxmlformats.org/officeDocument/2006/relationships/image" Target="../media/image2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1.jpeg"/><Relationship Id="rId3" Type="http://schemas.openxmlformats.org/officeDocument/2006/relationships/image" Target="../media/image257.png"/><Relationship Id="rId7" Type="http://schemas.openxmlformats.org/officeDocument/2006/relationships/image" Target="../media/image260.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59.jpeg"/><Relationship Id="rId5" Type="http://schemas.openxmlformats.org/officeDocument/2006/relationships/image" Target="../media/image235.png"/><Relationship Id="rId4" Type="http://schemas.openxmlformats.org/officeDocument/2006/relationships/image" Target="../media/image258.tiff"/></Relationships>
</file>

<file path=ppt/slides/_rels/slide21.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263.png"/><Relationship Id="rId7" Type="http://schemas.openxmlformats.org/officeDocument/2006/relationships/image" Target="../media/image267.jpeg"/><Relationship Id="rId2" Type="http://schemas.openxmlformats.org/officeDocument/2006/relationships/image" Target="../media/image262.jpeg"/><Relationship Id="rId1" Type="http://schemas.openxmlformats.org/officeDocument/2006/relationships/slideLayout" Target="../slideLayouts/slideLayout40.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264.tiff"/><Relationship Id="rId9" Type="http://schemas.openxmlformats.org/officeDocument/2006/relationships/image" Target="../media/image269.svg"/></Relationships>
</file>

<file path=ppt/slides/_rels/slide22.xml.rels><?xml version="1.0" encoding="UTF-8" standalone="yes"?>
<Relationships xmlns="http://schemas.openxmlformats.org/package/2006/relationships"><Relationship Id="rId8" Type="http://schemas.openxmlformats.org/officeDocument/2006/relationships/image" Target="../media/image275.png"/><Relationship Id="rId3" Type="http://schemas.microsoft.com/office/2007/relationships/hdphoto" Target="../media/hdphoto2.wdp"/><Relationship Id="rId7" Type="http://schemas.openxmlformats.org/officeDocument/2006/relationships/image" Target="../media/image274.tiff"/><Relationship Id="rId2" Type="http://schemas.openxmlformats.org/officeDocument/2006/relationships/image" Target="../media/image270.png"/><Relationship Id="rId1" Type="http://schemas.openxmlformats.org/officeDocument/2006/relationships/slideLayout" Target="../slideLayouts/slideLayout43.xml"/><Relationship Id="rId6" Type="http://schemas.openxmlformats.org/officeDocument/2006/relationships/image" Target="../media/image273.png"/><Relationship Id="rId5" Type="http://schemas.openxmlformats.org/officeDocument/2006/relationships/image" Target="../media/image272.svg"/><Relationship Id="rId10" Type="http://schemas.openxmlformats.org/officeDocument/2006/relationships/image" Target="../media/image277.png"/><Relationship Id="rId4" Type="http://schemas.openxmlformats.org/officeDocument/2006/relationships/image" Target="../media/image271.png"/><Relationship Id="rId9" Type="http://schemas.openxmlformats.org/officeDocument/2006/relationships/image" Target="../media/image276.png"/></Relationships>
</file>

<file path=ppt/slides/_rels/slide23.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notesSlide" Target="../notesSlides/notesSlide13.xml"/><Relationship Id="rId1" Type="http://schemas.openxmlformats.org/officeDocument/2006/relationships/slideLayout" Target="../slideLayouts/slideLayout39.xml"/><Relationship Id="rId6" Type="http://schemas.openxmlformats.org/officeDocument/2006/relationships/image" Target="../media/image106.png"/><Relationship Id="rId5" Type="http://schemas.openxmlformats.org/officeDocument/2006/relationships/image" Target="../media/image279.jpeg"/><Relationship Id="rId4" Type="http://schemas.openxmlformats.org/officeDocument/2006/relationships/image" Target="../media/image249.png"/></Relationships>
</file>

<file path=ppt/slides/_rels/slide24.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80.jpeg"/><Relationship Id="rId7" Type="http://schemas.openxmlformats.org/officeDocument/2006/relationships/image" Target="../media/image127.png"/><Relationship Id="rId2" Type="http://schemas.openxmlformats.org/officeDocument/2006/relationships/notesSlide" Target="../notesSlides/notesSlide14.xml"/><Relationship Id="rId1" Type="http://schemas.openxmlformats.org/officeDocument/2006/relationships/slideLayout" Target="../slideLayouts/slideLayout39.xml"/><Relationship Id="rId6" Type="http://schemas.openxmlformats.org/officeDocument/2006/relationships/image" Target="../media/image283.png"/><Relationship Id="rId5" Type="http://schemas.openxmlformats.org/officeDocument/2006/relationships/image" Target="../media/image282.png"/><Relationship Id="rId4" Type="http://schemas.openxmlformats.org/officeDocument/2006/relationships/image" Target="../media/image281.png"/></Relationships>
</file>

<file path=ppt/slides/_rels/slide25.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11.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Layout" Target="../slideLayouts/slideLayout50.xml"/><Relationship Id="rId6" Type="http://schemas.openxmlformats.org/officeDocument/2006/relationships/image" Target="../media/image287.png"/><Relationship Id="rId5" Type="http://schemas.openxmlformats.org/officeDocument/2006/relationships/image" Target="../media/image286.png"/><Relationship Id="rId10" Type="http://schemas.openxmlformats.org/officeDocument/2006/relationships/image" Target="../media/image291.png"/><Relationship Id="rId4" Type="http://schemas.openxmlformats.org/officeDocument/2006/relationships/image" Target="../media/image121.png"/><Relationship Id="rId9" Type="http://schemas.openxmlformats.org/officeDocument/2006/relationships/image" Target="../media/image290.png"/></Relationships>
</file>

<file path=ppt/slides/_rels/slide26.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8" Type="http://schemas.openxmlformats.org/officeDocument/2006/relationships/image" Target="../media/image298.svg"/><Relationship Id="rId13" Type="http://schemas.openxmlformats.org/officeDocument/2006/relationships/image" Target="../media/image302.png"/><Relationship Id="rId18" Type="http://schemas.openxmlformats.org/officeDocument/2006/relationships/image" Target="../media/image113.png"/><Relationship Id="rId3" Type="http://schemas.openxmlformats.org/officeDocument/2006/relationships/image" Target="../media/image293.png"/><Relationship Id="rId7" Type="http://schemas.openxmlformats.org/officeDocument/2006/relationships/image" Target="../media/image297.png"/><Relationship Id="rId12" Type="http://schemas.openxmlformats.org/officeDocument/2006/relationships/image" Target="../media/image301.png"/><Relationship Id="rId17" Type="http://schemas.openxmlformats.org/officeDocument/2006/relationships/image" Target="../media/image306.png"/><Relationship Id="rId2" Type="http://schemas.openxmlformats.org/officeDocument/2006/relationships/notesSlide" Target="../notesSlides/notesSlide16.xml"/><Relationship Id="rId16" Type="http://schemas.openxmlformats.org/officeDocument/2006/relationships/image" Target="../media/image305.jpeg"/><Relationship Id="rId20" Type="http://schemas.openxmlformats.org/officeDocument/2006/relationships/image" Target="../media/image235.png"/><Relationship Id="rId1" Type="http://schemas.openxmlformats.org/officeDocument/2006/relationships/slideLayout" Target="../slideLayouts/slideLayout31.xml"/><Relationship Id="rId6" Type="http://schemas.openxmlformats.org/officeDocument/2006/relationships/image" Target="../media/image296.svg"/><Relationship Id="rId11" Type="http://schemas.openxmlformats.org/officeDocument/2006/relationships/image" Target="../media/image245.gif"/><Relationship Id="rId5" Type="http://schemas.openxmlformats.org/officeDocument/2006/relationships/image" Target="../media/image295.png"/><Relationship Id="rId15" Type="http://schemas.openxmlformats.org/officeDocument/2006/relationships/image" Target="../media/image304.png"/><Relationship Id="rId10" Type="http://schemas.openxmlformats.org/officeDocument/2006/relationships/image" Target="../media/image300.svg"/><Relationship Id="rId19" Type="http://schemas.openxmlformats.org/officeDocument/2006/relationships/image" Target="../media/image114.svg"/><Relationship Id="rId4" Type="http://schemas.openxmlformats.org/officeDocument/2006/relationships/image" Target="../media/image294.svg"/><Relationship Id="rId9" Type="http://schemas.openxmlformats.org/officeDocument/2006/relationships/image" Target="../media/image299.png"/><Relationship Id="rId14" Type="http://schemas.openxmlformats.org/officeDocument/2006/relationships/image" Target="../media/image303.png"/></Relationships>
</file>

<file path=ppt/slides/_rels/slide28.xml.rels><?xml version="1.0" encoding="UTF-8" standalone="yes"?>
<Relationships xmlns="http://schemas.openxmlformats.org/package/2006/relationships"><Relationship Id="rId3" Type="http://schemas.openxmlformats.org/officeDocument/2006/relationships/image" Target="../media/image307.emf"/><Relationship Id="rId7" Type="http://schemas.openxmlformats.org/officeDocument/2006/relationships/image" Target="../media/image128.png"/><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235.png"/><Relationship Id="rId5" Type="http://schemas.openxmlformats.org/officeDocument/2006/relationships/image" Target="../media/image309.png"/><Relationship Id="rId4" Type="http://schemas.openxmlformats.org/officeDocument/2006/relationships/image" Target="../media/image308.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310.jp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g"/><Relationship Id="rId3" Type="http://schemas.openxmlformats.org/officeDocument/2006/relationships/image" Target="../media/image7.jpe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316.png"/><Relationship Id="rId3" Type="http://schemas.openxmlformats.org/officeDocument/2006/relationships/image" Target="../media/image311.jpeg"/><Relationship Id="rId7" Type="http://schemas.openxmlformats.org/officeDocument/2006/relationships/image" Target="../media/image315.png"/><Relationship Id="rId2" Type="http://schemas.openxmlformats.org/officeDocument/2006/relationships/notesSlide" Target="../notesSlides/notesSlide19.xml"/><Relationship Id="rId1" Type="http://schemas.openxmlformats.org/officeDocument/2006/relationships/slideLayout" Target="../slideLayouts/slideLayout44.xml"/><Relationship Id="rId6" Type="http://schemas.openxmlformats.org/officeDocument/2006/relationships/image" Target="../media/image314.png"/><Relationship Id="rId5" Type="http://schemas.openxmlformats.org/officeDocument/2006/relationships/image" Target="../media/image313.png"/><Relationship Id="rId4" Type="http://schemas.openxmlformats.org/officeDocument/2006/relationships/image" Target="../media/image312.png"/></Relationships>
</file>

<file path=ppt/slides/_rels/slide31.xml.rels><?xml version="1.0" encoding="UTF-8" standalone="yes"?>
<Relationships xmlns="http://schemas.openxmlformats.org/package/2006/relationships"><Relationship Id="rId3" Type="http://schemas.openxmlformats.org/officeDocument/2006/relationships/image" Target="../media/image317.png"/><Relationship Id="rId7" Type="http://schemas.openxmlformats.org/officeDocument/2006/relationships/image" Target="../media/image321.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320.png"/><Relationship Id="rId5" Type="http://schemas.openxmlformats.org/officeDocument/2006/relationships/image" Target="../media/image319.png"/><Relationship Id="rId4" Type="http://schemas.openxmlformats.org/officeDocument/2006/relationships/image" Target="../media/image318.png"/></Relationships>
</file>

<file path=ppt/slides/_rels/slide3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23.png"/><Relationship Id="rId7" Type="http://schemas.openxmlformats.org/officeDocument/2006/relationships/diagramQuickStyle" Target="../diagrams/quickStyle2.xml"/><Relationship Id="rId2" Type="http://schemas.openxmlformats.org/officeDocument/2006/relationships/image" Target="../media/image322.png"/><Relationship Id="rId1" Type="http://schemas.openxmlformats.org/officeDocument/2006/relationships/slideLayout" Target="../slideLayouts/slideLayout47.xml"/><Relationship Id="rId6" Type="http://schemas.openxmlformats.org/officeDocument/2006/relationships/diagramLayout" Target="../diagrams/layout2.xml"/><Relationship Id="rId11" Type="http://schemas.openxmlformats.org/officeDocument/2006/relationships/image" Target="../media/image70.png"/><Relationship Id="rId5" Type="http://schemas.openxmlformats.org/officeDocument/2006/relationships/diagramData" Target="../diagrams/data2.xml"/><Relationship Id="rId10" Type="http://schemas.openxmlformats.org/officeDocument/2006/relationships/image" Target="../media/image11.png"/><Relationship Id="rId4" Type="http://schemas.openxmlformats.org/officeDocument/2006/relationships/image" Target="../media/image324.svg"/><Relationship Id="rId9" Type="http://schemas.microsoft.com/office/2007/relationships/diagramDrawing" Target="../diagrams/drawing2.xml"/></Relationships>
</file>

<file path=ppt/slides/_rels/slide33.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image" Target="../media/image326.png"/><Relationship Id="rId7" Type="http://schemas.openxmlformats.org/officeDocument/2006/relationships/image" Target="../media/image330.png"/><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image" Target="../media/image329.jpeg"/><Relationship Id="rId5" Type="http://schemas.openxmlformats.org/officeDocument/2006/relationships/image" Target="../media/image328.png"/><Relationship Id="rId4" Type="http://schemas.openxmlformats.org/officeDocument/2006/relationships/image" Target="../media/image327.png"/></Relationships>
</file>

<file path=ppt/slides/_rels/slide35.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notesSlide" Target="../notesSlides/notesSlide23.xml"/><Relationship Id="rId1" Type="http://schemas.openxmlformats.org/officeDocument/2006/relationships/slideLayout" Target="../slideLayouts/slideLayout41.xml"/><Relationship Id="rId6" Type="http://schemas.openxmlformats.org/officeDocument/2006/relationships/image" Target="../media/image332.jpg"/><Relationship Id="rId5" Type="http://schemas.openxmlformats.org/officeDocument/2006/relationships/image" Target="../media/image327.png"/><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4.xml"/><Relationship Id="rId6" Type="http://schemas.openxmlformats.org/officeDocument/2006/relationships/image" Target="../media/image335.emf"/><Relationship Id="rId5" Type="http://schemas.openxmlformats.org/officeDocument/2006/relationships/image" Target="../media/image334.emf"/><Relationship Id="rId4" Type="http://schemas.openxmlformats.org/officeDocument/2006/relationships/image" Target="../media/image333.emf"/></Relationships>
</file>

<file path=ppt/slides/_rels/slide37.xml.rels><?xml version="1.0" encoding="UTF-8" standalone="yes"?>
<Relationships xmlns="http://schemas.openxmlformats.org/package/2006/relationships"><Relationship Id="rId3" Type="http://schemas.openxmlformats.org/officeDocument/2006/relationships/image" Target="../media/image336.jpe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37.jpeg"/></Relationships>
</file>

<file path=ppt/slides/_rels/slide38.xml.rels><?xml version="1.0" encoding="UTF-8" standalone="yes"?>
<Relationships xmlns="http://schemas.openxmlformats.org/package/2006/relationships"><Relationship Id="rId3" Type="http://schemas.openxmlformats.org/officeDocument/2006/relationships/image" Target="../media/image338.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344.svg"/><Relationship Id="rId3" Type="http://schemas.openxmlformats.org/officeDocument/2006/relationships/image" Target="../media/image339.png"/><Relationship Id="rId7" Type="http://schemas.openxmlformats.org/officeDocument/2006/relationships/image" Target="../media/image343.png"/><Relationship Id="rId2" Type="http://schemas.openxmlformats.org/officeDocument/2006/relationships/notesSlide" Target="../notesSlides/notesSlide27.xml"/><Relationship Id="rId1" Type="http://schemas.openxmlformats.org/officeDocument/2006/relationships/slideLayout" Target="../slideLayouts/slideLayout55.xml"/><Relationship Id="rId6" Type="http://schemas.openxmlformats.org/officeDocument/2006/relationships/image" Target="../media/image342.svg"/><Relationship Id="rId5" Type="http://schemas.openxmlformats.org/officeDocument/2006/relationships/image" Target="../media/image341.png"/><Relationship Id="rId10" Type="http://schemas.openxmlformats.org/officeDocument/2006/relationships/image" Target="../media/image345.png"/><Relationship Id="rId4" Type="http://schemas.openxmlformats.org/officeDocument/2006/relationships/image" Target="../media/image340.sv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13" Type="http://schemas.openxmlformats.org/officeDocument/2006/relationships/image" Target="../media/image29.png"/><Relationship Id="rId18" Type="http://schemas.openxmlformats.org/officeDocument/2006/relationships/image" Target="../media/image34.png"/><Relationship Id="rId26" Type="http://schemas.openxmlformats.org/officeDocument/2006/relationships/image" Target="../media/image42.png"/><Relationship Id="rId39" Type="http://schemas.openxmlformats.org/officeDocument/2006/relationships/image" Target="../media/image55.png"/><Relationship Id="rId21" Type="http://schemas.openxmlformats.org/officeDocument/2006/relationships/image" Target="../media/image37.png"/><Relationship Id="rId34" Type="http://schemas.openxmlformats.org/officeDocument/2006/relationships/image" Target="../media/image50.png"/><Relationship Id="rId42" Type="http://schemas.openxmlformats.org/officeDocument/2006/relationships/image" Target="../media/image58.png"/><Relationship Id="rId47" Type="http://schemas.openxmlformats.org/officeDocument/2006/relationships/image" Target="../media/image63.png"/><Relationship Id="rId50" Type="http://schemas.openxmlformats.org/officeDocument/2006/relationships/image" Target="../media/image66.png"/><Relationship Id="rId7" Type="http://schemas.openxmlformats.org/officeDocument/2006/relationships/image" Target="../media/image23.png"/><Relationship Id="rId2" Type="http://schemas.openxmlformats.org/officeDocument/2006/relationships/notesSlide" Target="../notesSlides/notesSlide2.xml"/><Relationship Id="rId16" Type="http://schemas.openxmlformats.org/officeDocument/2006/relationships/image" Target="../media/image32.png"/><Relationship Id="rId29" Type="http://schemas.openxmlformats.org/officeDocument/2006/relationships/image" Target="../media/image45.png"/><Relationship Id="rId11" Type="http://schemas.openxmlformats.org/officeDocument/2006/relationships/image" Target="../media/image27.png"/><Relationship Id="rId24" Type="http://schemas.openxmlformats.org/officeDocument/2006/relationships/image" Target="../media/image40.png"/><Relationship Id="rId32" Type="http://schemas.openxmlformats.org/officeDocument/2006/relationships/image" Target="../media/image48.png"/><Relationship Id="rId37" Type="http://schemas.openxmlformats.org/officeDocument/2006/relationships/image" Target="../media/image53.png"/><Relationship Id="rId40" Type="http://schemas.openxmlformats.org/officeDocument/2006/relationships/image" Target="../media/image56.png"/><Relationship Id="rId45" Type="http://schemas.openxmlformats.org/officeDocument/2006/relationships/image" Target="../media/image61.png"/><Relationship Id="rId5" Type="http://schemas.openxmlformats.org/officeDocument/2006/relationships/image" Target="../media/image21.png"/><Relationship Id="rId15" Type="http://schemas.openxmlformats.org/officeDocument/2006/relationships/image" Target="../media/image31.png"/><Relationship Id="rId23" Type="http://schemas.openxmlformats.org/officeDocument/2006/relationships/image" Target="../media/image39.png"/><Relationship Id="rId28" Type="http://schemas.openxmlformats.org/officeDocument/2006/relationships/image" Target="../media/image44.png"/><Relationship Id="rId36" Type="http://schemas.openxmlformats.org/officeDocument/2006/relationships/image" Target="../media/image52.png"/><Relationship Id="rId49" Type="http://schemas.openxmlformats.org/officeDocument/2006/relationships/image" Target="../media/image65.png"/><Relationship Id="rId10" Type="http://schemas.openxmlformats.org/officeDocument/2006/relationships/image" Target="../media/image26.png"/><Relationship Id="rId19" Type="http://schemas.openxmlformats.org/officeDocument/2006/relationships/image" Target="../media/image35.png"/><Relationship Id="rId31" Type="http://schemas.openxmlformats.org/officeDocument/2006/relationships/image" Target="../media/image47.png"/><Relationship Id="rId44" Type="http://schemas.openxmlformats.org/officeDocument/2006/relationships/image" Target="../media/image60.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 Id="rId27" Type="http://schemas.openxmlformats.org/officeDocument/2006/relationships/image" Target="../media/image43.png"/><Relationship Id="rId30" Type="http://schemas.openxmlformats.org/officeDocument/2006/relationships/image" Target="../media/image46.png"/><Relationship Id="rId35" Type="http://schemas.openxmlformats.org/officeDocument/2006/relationships/image" Target="../media/image51.png"/><Relationship Id="rId43" Type="http://schemas.openxmlformats.org/officeDocument/2006/relationships/image" Target="../media/image59.png"/><Relationship Id="rId48" Type="http://schemas.openxmlformats.org/officeDocument/2006/relationships/image" Target="../media/image64.png"/><Relationship Id="rId8" Type="http://schemas.openxmlformats.org/officeDocument/2006/relationships/image" Target="../media/image24.png"/><Relationship Id="rId51" Type="http://schemas.openxmlformats.org/officeDocument/2006/relationships/image" Target="../media/image67.png"/><Relationship Id="rId3" Type="http://schemas.openxmlformats.org/officeDocument/2006/relationships/image" Target="../media/image19.png"/><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33" Type="http://schemas.openxmlformats.org/officeDocument/2006/relationships/image" Target="../media/image49.png"/><Relationship Id="rId38" Type="http://schemas.openxmlformats.org/officeDocument/2006/relationships/image" Target="../media/image54.png"/><Relationship Id="rId46" Type="http://schemas.openxmlformats.org/officeDocument/2006/relationships/image" Target="../media/image62.png"/><Relationship Id="rId20" Type="http://schemas.openxmlformats.org/officeDocument/2006/relationships/image" Target="../media/image36.png"/><Relationship Id="rId41" Type="http://schemas.openxmlformats.org/officeDocument/2006/relationships/image" Target="../media/image57.png"/><Relationship Id="rId1" Type="http://schemas.openxmlformats.org/officeDocument/2006/relationships/slideLayout" Target="../slideLayouts/slideLayout49.xml"/><Relationship Id="rId6" Type="http://schemas.openxmlformats.org/officeDocument/2006/relationships/image" Target="../media/image22.png"/></Relationships>
</file>

<file path=ppt/slides/_rels/slide40.xml.rels><?xml version="1.0" encoding="UTF-8" standalone="yes"?>
<Relationships xmlns="http://schemas.openxmlformats.org/package/2006/relationships"><Relationship Id="rId8" Type="http://schemas.openxmlformats.org/officeDocument/2006/relationships/image" Target="../media/image316.png"/><Relationship Id="rId3" Type="http://schemas.openxmlformats.org/officeDocument/2006/relationships/image" Target="../media/image346.png"/><Relationship Id="rId7" Type="http://schemas.openxmlformats.org/officeDocument/2006/relationships/image" Target="../media/image350.jpeg"/><Relationship Id="rId12" Type="http://schemas.openxmlformats.org/officeDocument/2006/relationships/image" Target="../media/image354.png"/><Relationship Id="rId2" Type="http://schemas.openxmlformats.org/officeDocument/2006/relationships/notesSlide" Target="../notesSlides/notesSlide28.xml"/><Relationship Id="rId1" Type="http://schemas.openxmlformats.org/officeDocument/2006/relationships/slideLayout" Target="../slideLayouts/slideLayout55.xml"/><Relationship Id="rId6" Type="http://schemas.openxmlformats.org/officeDocument/2006/relationships/image" Target="../media/image349.png"/><Relationship Id="rId11" Type="http://schemas.openxmlformats.org/officeDocument/2006/relationships/image" Target="../media/image353.png"/><Relationship Id="rId5" Type="http://schemas.openxmlformats.org/officeDocument/2006/relationships/image" Target="../media/image348.jpeg"/><Relationship Id="rId10" Type="http://schemas.openxmlformats.org/officeDocument/2006/relationships/image" Target="../media/image352.png"/><Relationship Id="rId4" Type="http://schemas.openxmlformats.org/officeDocument/2006/relationships/image" Target="../media/image347.png"/><Relationship Id="rId9" Type="http://schemas.openxmlformats.org/officeDocument/2006/relationships/image" Target="../media/image351.png"/></Relationships>
</file>

<file path=ppt/slides/_rels/slide41.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notesSlide" Target="../notesSlides/notesSlide29.xml"/><Relationship Id="rId1" Type="http://schemas.openxmlformats.org/officeDocument/2006/relationships/slideLayout" Target="../slideLayouts/slideLayout55.xml"/></Relationships>
</file>

<file path=ppt/slides/_rels/slide42.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30.xml"/><Relationship Id="rId1" Type="http://schemas.openxmlformats.org/officeDocument/2006/relationships/slideLayout" Target="../slideLayouts/slideLayout115.xml"/><Relationship Id="rId6" Type="http://schemas.openxmlformats.org/officeDocument/2006/relationships/image" Target="../media/image359.png"/><Relationship Id="rId5" Type="http://schemas.openxmlformats.org/officeDocument/2006/relationships/image" Target="../media/image358.png"/><Relationship Id="rId4" Type="http://schemas.openxmlformats.org/officeDocument/2006/relationships/image" Target="../media/image357.png"/></Relationships>
</file>

<file path=ppt/slides/_rels/slide43.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31.xml"/><Relationship Id="rId1" Type="http://schemas.openxmlformats.org/officeDocument/2006/relationships/slideLayout" Target="../slideLayouts/slideLayout115.xml"/><Relationship Id="rId6" Type="http://schemas.openxmlformats.org/officeDocument/2006/relationships/image" Target="../media/image363.png"/><Relationship Id="rId5" Type="http://schemas.openxmlformats.org/officeDocument/2006/relationships/image" Target="../media/image362.png"/><Relationship Id="rId4" Type="http://schemas.openxmlformats.org/officeDocument/2006/relationships/image" Target="../media/image361.png"/></Relationships>
</file>

<file path=ppt/slides/_rels/slide44.xml.rels><?xml version="1.0" encoding="UTF-8" standalone="yes"?>
<Relationships xmlns="http://schemas.openxmlformats.org/package/2006/relationships"><Relationship Id="rId8" Type="http://schemas.openxmlformats.org/officeDocument/2006/relationships/image" Target="../media/image369.png"/><Relationship Id="rId13" Type="http://schemas.openxmlformats.org/officeDocument/2006/relationships/image" Target="../media/image374.png"/><Relationship Id="rId18" Type="http://schemas.openxmlformats.org/officeDocument/2006/relationships/image" Target="../media/image379.png"/><Relationship Id="rId3" Type="http://schemas.openxmlformats.org/officeDocument/2006/relationships/image" Target="../media/image364.png"/><Relationship Id="rId21" Type="http://schemas.openxmlformats.org/officeDocument/2006/relationships/image" Target="../media/image382.png"/><Relationship Id="rId7" Type="http://schemas.openxmlformats.org/officeDocument/2006/relationships/image" Target="../media/image368.png"/><Relationship Id="rId12" Type="http://schemas.openxmlformats.org/officeDocument/2006/relationships/image" Target="../media/image373.png"/><Relationship Id="rId17" Type="http://schemas.openxmlformats.org/officeDocument/2006/relationships/image" Target="../media/image378.png"/><Relationship Id="rId2" Type="http://schemas.openxmlformats.org/officeDocument/2006/relationships/notesSlide" Target="../notesSlides/notesSlide32.xml"/><Relationship Id="rId16" Type="http://schemas.openxmlformats.org/officeDocument/2006/relationships/image" Target="../media/image377.png"/><Relationship Id="rId20" Type="http://schemas.openxmlformats.org/officeDocument/2006/relationships/image" Target="../media/image381.png"/><Relationship Id="rId1" Type="http://schemas.openxmlformats.org/officeDocument/2006/relationships/slideLayout" Target="../slideLayouts/slideLayout55.xml"/><Relationship Id="rId6" Type="http://schemas.openxmlformats.org/officeDocument/2006/relationships/image" Target="../media/image367.png"/><Relationship Id="rId11" Type="http://schemas.openxmlformats.org/officeDocument/2006/relationships/image" Target="../media/image372.png"/><Relationship Id="rId5" Type="http://schemas.openxmlformats.org/officeDocument/2006/relationships/image" Target="../media/image366.png"/><Relationship Id="rId15" Type="http://schemas.openxmlformats.org/officeDocument/2006/relationships/image" Target="../media/image376.png"/><Relationship Id="rId10" Type="http://schemas.openxmlformats.org/officeDocument/2006/relationships/image" Target="../media/image371.png"/><Relationship Id="rId19" Type="http://schemas.openxmlformats.org/officeDocument/2006/relationships/image" Target="../media/image380.png"/><Relationship Id="rId4" Type="http://schemas.openxmlformats.org/officeDocument/2006/relationships/image" Target="../media/image365.png"/><Relationship Id="rId9" Type="http://schemas.openxmlformats.org/officeDocument/2006/relationships/image" Target="../media/image370.png"/><Relationship Id="rId14" Type="http://schemas.openxmlformats.org/officeDocument/2006/relationships/image" Target="../media/image375.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83.jpeg"/><Relationship Id="rId1" Type="http://schemas.openxmlformats.org/officeDocument/2006/relationships/slideLayout" Target="../slideLayouts/slideLayout106.xml"/></Relationships>
</file>

<file path=ppt/slides/_rels/slide46.xml.rels><?xml version="1.0" encoding="UTF-8" standalone="yes"?>
<Relationships xmlns="http://schemas.openxmlformats.org/package/2006/relationships"><Relationship Id="rId2" Type="http://schemas.openxmlformats.org/officeDocument/2006/relationships/image" Target="../media/image38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6.png"/><Relationship Id="rId2" Type="http://schemas.openxmlformats.org/officeDocument/2006/relationships/image" Target="../media/image385.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3" Type="http://schemas.openxmlformats.org/officeDocument/2006/relationships/image" Target="../media/image388.png"/><Relationship Id="rId2" Type="http://schemas.openxmlformats.org/officeDocument/2006/relationships/image" Target="../media/image387.png"/><Relationship Id="rId1" Type="http://schemas.openxmlformats.org/officeDocument/2006/relationships/slideLayout" Target="../slideLayouts/slideLayout64.xml"/></Relationships>
</file>

<file path=ppt/slides/_rels/slide49.xml.rels><?xml version="1.0" encoding="UTF-8" standalone="yes"?>
<Relationships xmlns="http://schemas.openxmlformats.org/package/2006/relationships"><Relationship Id="rId3" Type="http://schemas.openxmlformats.org/officeDocument/2006/relationships/image" Target="../media/image389.png"/><Relationship Id="rId2" Type="http://schemas.openxmlformats.org/officeDocument/2006/relationships/notesSlide" Target="../notesSlides/notesSlide33.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image" Target="../media/image394.png"/><Relationship Id="rId3" Type="http://schemas.openxmlformats.org/officeDocument/2006/relationships/image" Target="../media/image70.png"/><Relationship Id="rId7" Type="http://schemas.openxmlformats.org/officeDocument/2006/relationships/image" Target="../media/image393.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image" Target="../media/image392.png"/><Relationship Id="rId5" Type="http://schemas.openxmlformats.org/officeDocument/2006/relationships/image" Target="../media/image391.png"/><Relationship Id="rId4" Type="http://schemas.openxmlformats.org/officeDocument/2006/relationships/image" Target="../media/image39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0.pn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3" Type="http://schemas.openxmlformats.org/officeDocument/2006/relationships/hyperlink" Target="https://mohdkenanah.com/" TargetMode="External"/><Relationship Id="rId2" Type="http://schemas.openxmlformats.org/officeDocument/2006/relationships/image" Target="../media/image7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image" Target="../media/image75.jpeg"/><Relationship Id="rId11" Type="http://schemas.openxmlformats.org/officeDocument/2006/relationships/image" Target="../media/image80.jpg"/><Relationship Id="rId5" Type="http://schemas.openxmlformats.org/officeDocument/2006/relationships/image" Target="../media/image74.jpeg"/><Relationship Id="rId10" Type="http://schemas.openxmlformats.org/officeDocument/2006/relationships/image" Target="../media/image79.png"/><Relationship Id="rId4" Type="http://schemas.openxmlformats.org/officeDocument/2006/relationships/image" Target="../media/image73.jpeg"/><Relationship Id="rId9" Type="http://schemas.openxmlformats.org/officeDocument/2006/relationships/image" Target="../media/image7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7.png"/><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14CD9F-F7A9-F945-964E-68DCBFE58EBF}"/>
              </a:ext>
            </a:extLst>
          </p:cNvPr>
          <p:cNvSpPr txBox="1"/>
          <p:nvPr/>
        </p:nvSpPr>
        <p:spPr>
          <a:xfrm>
            <a:off x="926875" y="1862223"/>
            <a:ext cx="8954186" cy="2862322"/>
          </a:xfrm>
          <a:prstGeom prst="rect">
            <a:avLst/>
          </a:prstGeom>
          <a:noFill/>
        </p:spPr>
        <p:txBody>
          <a:bodyPr wrap="square" rtlCol="0">
            <a:spAutoFit/>
          </a:bodyPr>
          <a:lstStyle/>
          <a:p>
            <a:r>
              <a:rPr lang="en-US" sz="6000" b="1" dirty="0">
                <a:solidFill>
                  <a:srgbClr val="FFFFFF"/>
                </a:solidFill>
                <a:latin typeface="Exo 2" panose="00000500000000000000" pitchFamily="2" charset="0"/>
                <a:ea typeface="+mj-ea"/>
                <a:cs typeface="+mj-cs"/>
              </a:rPr>
              <a:t>EHS – UAE</a:t>
            </a:r>
          </a:p>
          <a:p>
            <a:r>
              <a:rPr lang="en-US" sz="6000" b="1" dirty="0">
                <a:solidFill>
                  <a:srgbClr val="FFFFFF"/>
                </a:solidFill>
                <a:latin typeface="Exo 2" panose="00000500000000000000" pitchFamily="2" charset="0"/>
                <a:ea typeface="+mj-ea"/>
                <a:cs typeface="+mj-cs"/>
              </a:rPr>
              <a:t>Corporate Profile</a:t>
            </a:r>
          </a:p>
          <a:p>
            <a:r>
              <a:rPr lang="en-US" sz="6000" b="1" dirty="0">
                <a:solidFill>
                  <a:srgbClr val="FFFFFF"/>
                </a:solidFill>
                <a:latin typeface="Exo 2" panose="00000500000000000000" pitchFamily="2" charset="0"/>
                <a:ea typeface="+mj-ea"/>
                <a:cs typeface="+mj-cs"/>
              </a:rPr>
              <a:t>2025</a:t>
            </a:r>
          </a:p>
        </p:txBody>
      </p:sp>
    </p:spTree>
    <p:extLst>
      <p:ext uri="{BB962C8B-B14F-4D97-AF65-F5344CB8AC3E}">
        <p14:creationId xmlns:p14="http://schemas.microsoft.com/office/powerpoint/2010/main" val="7880424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ZAP Surgical - Makers of the ZAP-X">
            <a:extLst>
              <a:ext uri="{FF2B5EF4-FFF2-40B4-BE49-F238E27FC236}">
                <a16:creationId xmlns:a16="http://schemas.microsoft.com/office/drawing/2014/main" id="{61BD0D17-C8CD-FA86-8204-912A689EAC9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981" y="1230327"/>
            <a:ext cx="753779" cy="418766"/>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9E33A477-2C38-4AEF-B8A3-9812270F0B15}"/>
              </a:ext>
            </a:extLst>
          </p:cNvPr>
          <p:cNvSpPr/>
          <p:nvPr/>
        </p:nvSpPr>
        <p:spPr>
          <a:xfrm>
            <a:off x="545401" y="861984"/>
            <a:ext cx="11101196" cy="5719571"/>
          </a:xfrm>
          <a:custGeom>
            <a:avLst/>
            <a:gdLst>
              <a:gd name="connsiteX0" fmla="*/ 11024997 w 11101196"/>
              <a:gd name="connsiteY0" fmla="*/ 5719572 h 5719571"/>
              <a:gd name="connsiteX1" fmla="*/ 11021822 w 11101196"/>
              <a:gd name="connsiteY1" fmla="*/ 5719572 h 5719571"/>
              <a:gd name="connsiteX2" fmla="*/ 76200 w 11101196"/>
              <a:gd name="connsiteY2" fmla="*/ 5719572 h 5719571"/>
              <a:gd name="connsiteX3" fmla="*/ 0 w 11101196"/>
              <a:gd name="connsiteY3" fmla="*/ 5649468 h 5719571"/>
              <a:gd name="connsiteX4" fmla="*/ 0 w 11101196"/>
              <a:gd name="connsiteY4" fmla="*/ 4645787 h 5719571"/>
              <a:gd name="connsiteX5" fmla="*/ 76200 w 11101196"/>
              <a:gd name="connsiteY5" fmla="*/ 4575683 h 5719571"/>
              <a:gd name="connsiteX6" fmla="*/ 79375 w 11101196"/>
              <a:gd name="connsiteY6" fmla="*/ 4575683 h 5719571"/>
              <a:gd name="connsiteX7" fmla="*/ 11024997 w 11101196"/>
              <a:gd name="connsiteY7" fmla="*/ 4575683 h 5719571"/>
              <a:gd name="connsiteX8" fmla="*/ 11101197 w 11101196"/>
              <a:gd name="connsiteY8" fmla="*/ 4505579 h 5719571"/>
              <a:gd name="connsiteX9" fmla="*/ 11101197 w 11101196"/>
              <a:gd name="connsiteY9" fmla="*/ 3501898 h 5719571"/>
              <a:gd name="connsiteX10" fmla="*/ 11024997 w 11101196"/>
              <a:gd name="connsiteY10" fmla="*/ 3431794 h 5719571"/>
              <a:gd name="connsiteX11" fmla="*/ 11021822 w 11101196"/>
              <a:gd name="connsiteY11" fmla="*/ 3431794 h 5719571"/>
              <a:gd name="connsiteX12" fmla="*/ 76200 w 11101196"/>
              <a:gd name="connsiteY12" fmla="*/ 3431794 h 5719571"/>
              <a:gd name="connsiteX13" fmla="*/ 0 w 11101196"/>
              <a:gd name="connsiteY13" fmla="*/ 3361690 h 5719571"/>
              <a:gd name="connsiteX14" fmla="*/ 0 w 11101196"/>
              <a:gd name="connsiteY14" fmla="*/ 2357946 h 5719571"/>
              <a:gd name="connsiteX15" fmla="*/ 76200 w 11101196"/>
              <a:gd name="connsiteY15" fmla="*/ 2287842 h 5719571"/>
              <a:gd name="connsiteX16" fmla="*/ 79375 w 11101196"/>
              <a:gd name="connsiteY16" fmla="*/ 2287842 h 5719571"/>
              <a:gd name="connsiteX17" fmla="*/ 11024997 w 11101196"/>
              <a:gd name="connsiteY17" fmla="*/ 2287842 h 5719571"/>
              <a:gd name="connsiteX18" fmla="*/ 11101197 w 11101196"/>
              <a:gd name="connsiteY18" fmla="*/ 2217738 h 5719571"/>
              <a:gd name="connsiteX19" fmla="*/ 11101197 w 11101196"/>
              <a:gd name="connsiteY19" fmla="*/ 1214057 h 5719571"/>
              <a:gd name="connsiteX20" fmla="*/ 11024997 w 11101196"/>
              <a:gd name="connsiteY20" fmla="*/ 1143952 h 5719571"/>
              <a:gd name="connsiteX21" fmla="*/ 11021822 w 11101196"/>
              <a:gd name="connsiteY21" fmla="*/ 1143952 h 5719571"/>
              <a:gd name="connsiteX22" fmla="*/ 76200 w 11101196"/>
              <a:gd name="connsiteY22" fmla="*/ 1143952 h 5719571"/>
              <a:gd name="connsiteX23" fmla="*/ 0 w 11101196"/>
              <a:gd name="connsiteY23" fmla="*/ 1073849 h 5719571"/>
              <a:gd name="connsiteX24" fmla="*/ 0 w 11101196"/>
              <a:gd name="connsiteY24" fmla="*/ 70104 h 5719571"/>
              <a:gd name="connsiteX25" fmla="*/ 76200 w 11101196"/>
              <a:gd name="connsiteY25" fmla="*/ 0 h 5719571"/>
              <a:gd name="connsiteX26" fmla="*/ 11021822 w 11101196"/>
              <a:gd name="connsiteY26"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01196" h="5719571">
                <a:moveTo>
                  <a:pt x="11024997" y="5719572"/>
                </a:moveTo>
                <a:lnTo>
                  <a:pt x="11021822" y="5719572"/>
                </a:ln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1021822" y="0"/>
                </a:lnTo>
              </a:path>
            </a:pathLst>
          </a:custGeom>
          <a:noFill/>
          <a:ln w="234950" cap="flat">
            <a:solidFill>
              <a:srgbClr val="FFE60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5CD2990B-8B1A-47C4-86D2-76978F367571}"/>
              </a:ext>
            </a:extLst>
          </p:cNvPr>
          <p:cNvSpPr/>
          <p:nvPr/>
        </p:nvSpPr>
        <p:spPr>
          <a:xfrm>
            <a:off x="562693" y="861984"/>
            <a:ext cx="11101196" cy="5719571"/>
          </a:xfrm>
          <a:custGeom>
            <a:avLst/>
            <a:gdLst>
              <a:gd name="connsiteX0" fmla="*/ 11024997 w 11101196"/>
              <a:gd name="connsiteY0" fmla="*/ 5719572 h 5719571"/>
              <a:gd name="connsiteX1" fmla="*/ 11021822 w 11101196"/>
              <a:gd name="connsiteY1" fmla="*/ 5719572 h 5719571"/>
              <a:gd name="connsiteX2" fmla="*/ 76200 w 11101196"/>
              <a:gd name="connsiteY2" fmla="*/ 5719572 h 5719571"/>
              <a:gd name="connsiteX3" fmla="*/ 0 w 11101196"/>
              <a:gd name="connsiteY3" fmla="*/ 5649468 h 5719571"/>
              <a:gd name="connsiteX4" fmla="*/ 0 w 11101196"/>
              <a:gd name="connsiteY4" fmla="*/ 4645787 h 5719571"/>
              <a:gd name="connsiteX5" fmla="*/ 76200 w 11101196"/>
              <a:gd name="connsiteY5" fmla="*/ 4575683 h 5719571"/>
              <a:gd name="connsiteX6" fmla="*/ 79375 w 11101196"/>
              <a:gd name="connsiteY6" fmla="*/ 4575683 h 5719571"/>
              <a:gd name="connsiteX7" fmla="*/ 11024997 w 11101196"/>
              <a:gd name="connsiteY7" fmla="*/ 4575683 h 5719571"/>
              <a:gd name="connsiteX8" fmla="*/ 11101197 w 11101196"/>
              <a:gd name="connsiteY8" fmla="*/ 4505579 h 5719571"/>
              <a:gd name="connsiteX9" fmla="*/ 11101197 w 11101196"/>
              <a:gd name="connsiteY9" fmla="*/ 3501898 h 5719571"/>
              <a:gd name="connsiteX10" fmla="*/ 11024997 w 11101196"/>
              <a:gd name="connsiteY10" fmla="*/ 3431794 h 5719571"/>
              <a:gd name="connsiteX11" fmla="*/ 11021822 w 11101196"/>
              <a:gd name="connsiteY11" fmla="*/ 3431794 h 5719571"/>
              <a:gd name="connsiteX12" fmla="*/ 76200 w 11101196"/>
              <a:gd name="connsiteY12" fmla="*/ 3431794 h 5719571"/>
              <a:gd name="connsiteX13" fmla="*/ 0 w 11101196"/>
              <a:gd name="connsiteY13" fmla="*/ 3361690 h 5719571"/>
              <a:gd name="connsiteX14" fmla="*/ 0 w 11101196"/>
              <a:gd name="connsiteY14" fmla="*/ 2357946 h 5719571"/>
              <a:gd name="connsiteX15" fmla="*/ 76200 w 11101196"/>
              <a:gd name="connsiteY15" fmla="*/ 2287842 h 5719571"/>
              <a:gd name="connsiteX16" fmla="*/ 79375 w 11101196"/>
              <a:gd name="connsiteY16" fmla="*/ 2287842 h 5719571"/>
              <a:gd name="connsiteX17" fmla="*/ 11024997 w 11101196"/>
              <a:gd name="connsiteY17" fmla="*/ 2287842 h 5719571"/>
              <a:gd name="connsiteX18" fmla="*/ 11101197 w 11101196"/>
              <a:gd name="connsiteY18" fmla="*/ 2217738 h 5719571"/>
              <a:gd name="connsiteX19" fmla="*/ 11101197 w 11101196"/>
              <a:gd name="connsiteY19" fmla="*/ 1214057 h 5719571"/>
              <a:gd name="connsiteX20" fmla="*/ 11024997 w 11101196"/>
              <a:gd name="connsiteY20" fmla="*/ 1143952 h 5719571"/>
              <a:gd name="connsiteX21" fmla="*/ 11021822 w 11101196"/>
              <a:gd name="connsiteY21" fmla="*/ 1143952 h 5719571"/>
              <a:gd name="connsiteX22" fmla="*/ 76200 w 11101196"/>
              <a:gd name="connsiteY22" fmla="*/ 1143952 h 5719571"/>
              <a:gd name="connsiteX23" fmla="*/ 0 w 11101196"/>
              <a:gd name="connsiteY23" fmla="*/ 1073849 h 5719571"/>
              <a:gd name="connsiteX24" fmla="*/ 0 w 11101196"/>
              <a:gd name="connsiteY24" fmla="*/ 70104 h 5719571"/>
              <a:gd name="connsiteX25" fmla="*/ 76200 w 11101196"/>
              <a:gd name="connsiteY25" fmla="*/ 0 h 5719571"/>
              <a:gd name="connsiteX26" fmla="*/ 11021822 w 11101196"/>
              <a:gd name="connsiteY26"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01196" h="5719571">
                <a:moveTo>
                  <a:pt x="11024997" y="5719572"/>
                </a:moveTo>
                <a:lnTo>
                  <a:pt x="11021822" y="5719572"/>
                </a:ln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1021822" y="0"/>
                </a:lnTo>
              </a:path>
            </a:pathLst>
          </a:custGeom>
          <a:noFill/>
          <a:ln w="190500" cap="flat">
            <a:solidFill>
              <a:srgbClr val="3B3B3B"/>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nvGrpSpPr>
          <p:cNvPr id="81" name="Graphic 76">
            <a:extLst>
              <a:ext uri="{FF2B5EF4-FFF2-40B4-BE49-F238E27FC236}">
                <a16:creationId xmlns:a16="http://schemas.microsoft.com/office/drawing/2014/main" id="{E6AF3385-786C-4304-AF24-3B3E0559EDA2}"/>
              </a:ext>
            </a:extLst>
          </p:cNvPr>
          <p:cNvGrpSpPr/>
          <p:nvPr/>
        </p:nvGrpSpPr>
        <p:grpSpPr>
          <a:xfrm>
            <a:off x="545401" y="861984"/>
            <a:ext cx="11101196" cy="5719571"/>
            <a:chOff x="545401" y="644270"/>
            <a:chExt cx="11101196" cy="5719571"/>
          </a:xfrm>
          <a:noFill/>
        </p:grpSpPr>
        <p:sp>
          <p:nvSpPr>
            <p:cNvPr id="82" name="Freeform: Shape 81">
              <a:extLst>
                <a:ext uri="{FF2B5EF4-FFF2-40B4-BE49-F238E27FC236}">
                  <a16:creationId xmlns:a16="http://schemas.microsoft.com/office/drawing/2014/main" id="{B9340C41-10AC-49E2-9F9A-209093EE32C2}"/>
                </a:ext>
              </a:extLst>
            </p:cNvPr>
            <p:cNvSpPr/>
            <p:nvPr/>
          </p:nvSpPr>
          <p:spPr>
            <a:xfrm>
              <a:off x="11402123" y="6363842"/>
              <a:ext cx="168275" cy="6350"/>
            </a:xfrm>
            <a:custGeom>
              <a:avLst/>
              <a:gdLst>
                <a:gd name="connsiteX0" fmla="*/ 168275 w 168275"/>
                <a:gd name="connsiteY0" fmla="*/ 0 h 6350"/>
                <a:gd name="connsiteX1" fmla="*/ 165100 w 168275"/>
                <a:gd name="connsiteY1" fmla="*/ 0 h 6350"/>
                <a:gd name="connsiteX2" fmla="*/ 0 w 168275"/>
                <a:gd name="connsiteY2" fmla="*/ 0 h 6350"/>
              </a:gdLst>
              <a:ahLst/>
              <a:cxnLst>
                <a:cxn ang="0">
                  <a:pos x="connsiteX0" y="connsiteY0"/>
                </a:cxn>
                <a:cxn ang="0">
                  <a:pos x="connsiteX1" y="connsiteY1"/>
                </a:cxn>
                <a:cxn ang="0">
                  <a:pos x="connsiteX2" y="connsiteY2"/>
                </a:cxn>
              </a:cxnLst>
              <a:rect l="l" t="t" r="r" b="b"/>
              <a:pathLst>
                <a:path w="168275" h="6350">
                  <a:moveTo>
                    <a:pt x="168275" y="0"/>
                  </a:moveTo>
                  <a:lnTo>
                    <a:pt x="165100" y="0"/>
                  </a:lnTo>
                  <a:lnTo>
                    <a:pt x="0" y="0"/>
                  </a:lnTo>
                </a:path>
              </a:pathLst>
            </a:custGeom>
            <a:noFill/>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301E3A5F-3236-4B59-B2F5-2BFB43BABB16}"/>
                </a:ext>
              </a:extLst>
            </p:cNvPr>
            <p:cNvSpPr/>
            <p:nvPr/>
          </p:nvSpPr>
          <p:spPr>
            <a:xfrm>
              <a:off x="545401" y="644270"/>
              <a:ext cx="11101196" cy="5719571"/>
            </a:xfrm>
            <a:custGeom>
              <a:avLst/>
              <a:gdLst>
                <a:gd name="connsiteX0" fmla="*/ 10337102 w 11101196"/>
                <a:gd name="connsiteY0" fmla="*/ 5719572 h 5719571"/>
                <a:gd name="connsiteX1" fmla="*/ 76200 w 11101196"/>
                <a:gd name="connsiteY1" fmla="*/ 5719572 h 5719571"/>
                <a:gd name="connsiteX2" fmla="*/ 0 w 11101196"/>
                <a:gd name="connsiteY2" fmla="*/ 5649468 h 5719571"/>
                <a:gd name="connsiteX3" fmla="*/ 0 w 11101196"/>
                <a:gd name="connsiteY3" fmla="*/ 4645787 h 5719571"/>
                <a:gd name="connsiteX4" fmla="*/ 76200 w 11101196"/>
                <a:gd name="connsiteY4" fmla="*/ 4575683 h 5719571"/>
                <a:gd name="connsiteX5" fmla="*/ 79375 w 11101196"/>
                <a:gd name="connsiteY5" fmla="*/ 4575683 h 5719571"/>
                <a:gd name="connsiteX6" fmla="*/ 11024997 w 11101196"/>
                <a:gd name="connsiteY6" fmla="*/ 4575683 h 5719571"/>
                <a:gd name="connsiteX7" fmla="*/ 11101197 w 11101196"/>
                <a:gd name="connsiteY7" fmla="*/ 4505579 h 5719571"/>
                <a:gd name="connsiteX8" fmla="*/ 11101197 w 11101196"/>
                <a:gd name="connsiteY8" fmla="*/ 3501898 h 5719571"/>
                <a:gd name="connsiteX9" fmla="*/ 11024997 w 11101196"/>
                <a:gd name="connsiteY9" fmla="*/ 3431794 h 5719571"/>
                <a:gd name="connsiteX10" fmla="*/ 11021822 w 11101196"/>
                <a:gd name="connsiteY10" fmla="*/ 3431794 h 5719571"/>
                <a:gd name="connsiteX11" fmla="*/ 76200 w 11101196"/>
                <a:gd name="connsiteY11" fmla="*/ 3431794 h 5719571"/>
                <a:gd name="connsiteX12" fmla="*/ 0 w 11101196"/>
                <a:gd name="connsiteY12" fmla="*/ 3361690 h 5719571"/>
                <a:gd name="connsiteX13" fmla="*/ 0 w 11101196"/>
                <a:gd name="connsiteY13" fmla="*/ 2357946 h 5719571"/>
                <a:gd name="connsiteX14" fmla="*/ 76200 w 11101196"/>
                <a:gd name="connsiteY14" fmla="*/ 2287842 h 5719571"/>
                <a:gd name="connsiteX15" fmla="*/ 79375 w 11101196"/>
                <a:gd name="connsiteY15" fmla="*/ 2287842 h 5719571"/>
                <a:gd name="connsiteX16" fmla="*/ 11024997 w 11101196"/>
                <a:gd name="connsiteY16" fmla="*/ 2287842 h 5719571"/>
                <a:gd name="connsiteX17" fmla="*/ 11101197 w 11101196"/>
                <a:gd name="connsiteY17" fmla="*/ 2217738 h 5719571"/>
                <a:gd name="connsiteX18" fmla="*/ 11101197 w 11101196"/>
                <a:gd name="connsiteY18" fmla="*/ 1214057 h 5719571"/>
                <a:gd name="connsiteX19" fmla="*/ 11024997 w 11101196"/>
                <a:gd name="connsiteY19" fmla="*/ 1143952 h 5719571"/>
                <a:gd name="connsiteX20" fmla="*/ 11021822 w 11101196"/>
                <a:gd name="connsiteY20" fmla="*/ 1143952 h 5719571"/>
                <a:gd name="connsiteX21" fmla="*/ 76200 w 11101196"/>
                <a:gd name="connsiteY21" fmla="*/ 1143952 h 5719571"/>
                <a:gd name="connsiteX22" fmla="*/ 0 w 11101196"/>
                <a:gd name="connsiteY22" fmla="*/ 1073849 h 5719571"/>
                <a:gd name="connsiteX23" fmla="*/ 0 w 11101196"/>
                <a:gd name="connsiteY23" fmla="*/ 70104 h 5719571"/>
                <a:gd name="connsiteX24" fmla="*/ 76200 w 11101196"/>
                <a:gd name="connsiteY24" fmla="*/ 0 h 5719571"/>
                <a:gd name="connsiteX25" fmla="*/ 10593768 w 11101196"/>
                <a:gd name="connsiteY25"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1196" h="5719571">
                  <a:moveTo>
                    <a:pt x="10337102" y="5719572"/>
                  </a:move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0593768" y="0"/>
                  </a:lnTo>
                </a:path>
              </a:pathLst>
            </a:custGeom>
            <a:noFill/>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0AAFEB90-6D82-4A09-AF7B-884D1E5679E9}"/>
                </a:ext>
              </a:extLst>
            </p:cNvPr>
            <p:cNvSpPr/>
            <p:nvPr/>
          </p:nvSpPr>
          <p:spPr>
            <a:xfrm>
              <a:off x="11398948" y="644271"/>
              <a:ext cx="168275" cy="6350"/>
            </a:xfrm>
            <a:custGeom>
              <a:avLst/>
              <a:gdLst>
                <a:gd name="connsiteX0" fmla="*/ 0 w 168275"/>
                <a:gd name="connsiteY0" fmla="*/ 0 h 6350"/>
                <a:gd name="connsiteX1" fmla="*/ 168275 w 168275"/>
                <a:gd name="connsiteY1" fmla="*/ 0 h 6350"/>
              </a:gdLst>
              <a:ahLst/>
              <a:cxnLst>
                <a:cxn ang="0">
                  <a:pos x="connsiteX0" y="connsiteY0"/>
                </a:cxn>
                <a:cxn ang="0">
                  <a:pos x="connsiteX1" y="connsiteY1"/>
                </a:cxn>
              </a:cxnLst>
              <a:rect l="l" t="t" r="r" b="b"/>
              <a:pathLst>
                <a:path w="168275" h="6350">
                  <a:moveTo>
                    <a:pt x="0" y="0"/>
                  </a:moveTo>
                  <a:lnTo>
                    <a:pt x="168275" y="0"/>
                  </a:lnTo>
                </a:path>
              </a:pathLst>
            </a:custGeom>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sp>
        <p:nvSpPr>
          <p:cNvPr id="85" name="Rectangle 84">
            <a:extLst>
              <a:ext uri="{FF2B5EF4-FFF2-40B4-BE49-F238E27FC236}">
                <a16:creationId xmlns:a16="http://schemas.microsoft.com/office/drawing/2014/main" id="{4163B682-9612-4DB8-B178-E1A0550E636B}"/>
              </a:ext>
            </a:extLst>
          </p:cNvPr>
          <p:cNvSpPr/>
          <p:nvPr/>
        </p:nvSpPr>
        <p:spPr>
          <a:xfrm>
            <a:off x="10433634"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1974</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160" name="Rectangle 159">
            <a:extLst>
              <a:ext uri="{FF2B5EF4-FFF2-40B4-BE49-F238E27FC236}">
                <a16:creationId xmlns:a16="http://schemas.microsoft.com/office/drawing/2014/main" id="{CE0FA406-822E-4F91-8DA7-1821B6580D80}"/>
              </a:ext>
            </a:extLst>
          </p:cNvPr>
          <p:cNvSpPr/>
          <p:nvPr/>
        </p:nvSpPr>
        <p:spPr>
          <a:xfrm>
            <a:off x="8048437"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1983</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69" name="Rectangle 168">
            <a:extLst>
              <a:ext uri="{FF2B5EF4-FFF2-40B4-BE49-F238E27FC236}">
                <a16:creationId xmlns:a16="http://schemas.microsoft.com/office/drawing/2014/main" id="{E2B78CC5-9D83-44BF-82D4-B4856A6F8163}"/>
              </a:ext>
            </a:extLst>
          </p:cNvPr>
          <p:cNvSpPr/>
          <p:nvPr/>
        </p:nvSpPr>
        <p:spPr>
          <a:xfrm>
            <a:off x="5663239"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1985</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91" name="Rectangle 190">
            <a:extLst>
              <a:ext uri="{FF2B5EF4-FFF2-40B4-BE49-F238E27FC236}">
                <a16:creationId xmlns:a16="http://schemas.microsoft.com/office/drawing/2014/main" id="{29B209A3-4A97-4497-8634-1495A964DED7}"/>
              </a:ext>
            </a:extLst>
          </p:cNvPr>
          <p:cNvSpPr/>
          <p:nvPr/>
        </p:nvSpPr>
        <p:spPr>
          <a:xfrm>
            <a:off x="3278041"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1994</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00" name="Rectangle 199">
            <a:extLst>
              <a:ext uri="{FF2B5EF4-FFF2-40B4-BE49-F238E27FC236}">
                <a16:creationId xmlns:a16="http://schemas.microsoft.com/office/drawing/2014/main" id="{781C54C6-DFAD-4223-A886-D5BBC30EF8D4}"/>
              </a:ext>
            </a:extLst>
          </p:cNvPr>
          <p:cNvSpPr/>
          <p:nvPr/>
        </p:nvSpPr>
        <p:spPr>
          <a:xfrm>
            <a:off x="892843"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2000</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42" name="Rectangle 241">
            <a:extLst>
              <a:ext uri="{FF2B5EF4-FFF2-40B4-BE49-F238E27FC236}">
                <a16:creationId xmlns:a16="http://schemas.microsoft.com/office/drawing/2014/main" id="{07AC0158-1494-4038-9475-495E7AF595AC}"/>
              </a:ext>
            </a:extLst>
          </p:cNvPr>
          <p:cNvSpPr/>
          <p:nvPr/>
        </p:nvSpPr>
        <p:spPr>
          <a:xfrm>
            <a:off x="9566738"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2012</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249" name="Rectangle 248">
            <a:extLst>
              <a:ext uri="{FF2B5EF4-FFF2-40B4-BE49-F238E27FC236}">
                <a16:creationId xmlns:a16="http://schemas.microsoft.com/office/drawing/2014/main" id="{803300EE-2985-4EF0-BF4F-E49BB35DAA66}"/>
              </a:ext>
            </a:extLst>
          </p:cNvPr>
          <p:cNvSpPr/>
          <p:nvPr/>
        </p:nvSpPr>
        <p:spPr>
          <a:xfrm>
            <a:off x="7438722"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2011</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56" name="Rectangle 255">
            <a:extLst>
              <a:ext uri="{FF2B5EF4-FFF2-40B4-BE49-F238E27FC236}">
                <a16:creationId xmlns:a16="http://schemas.microsoft.com/office/drawing/2014/main" id="{86D90D62-1FE7-4CEA-AA0F-14FA2D6A367A}"/>
              </a:ext>
            </a:extLst>
          </p:cNvPr>
          <p:cNvSpPr/>
          <p:nvPr/>
        </p:nvSpPr>
        <p:spPr>
          <a:xfrm>
            <a:off x="5525012"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2009</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63" name="Rectangle 262">
            <a:extLst>
              <a:ext uri="{FF2B5EF4-FFF2-40B4-BE49-F238E27FC236}">
                <a16:creationId xmlns:a16="http://schemas.microsoft.com/office/drawing/2014/main" id="{FB0D5B83-3144-404E-8685-12878130EDF4}"/>
              </a:ext>
            </a:extLst>
          </p:cNvPr>
          <p:cNvSpPr/>
          <p:nvPr/>
        </p:nvSpPr>
        <p:spPr>
          <a:xfrm>
            <a:off x="3254118"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2008</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70" name="Rectangle 269">
            <a:extLst>
              <a:ext uri="{FF2B5EF4-FFF2-40B4-BE49-F238E27FC236}">
                <a16:creationId xmlns:a16="http://schemas.microsoft.com/office/drawing/2014/main" id="{2352CB7E-3156-4154-A29D-0ECB8C16DBF9}"/>
              </a:ext>
            </a:extLst>
          </p:cNvPr>
          <p:cNvSpPr/>
          <p:nvPr/>
        </p:nvSpPr>
        <p:spPr>
          <a:xfrm>
            <a:off x="868920"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2007</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50" name="Rectangle 349">
            <a:extLst>
              <a:ext uri="{FF2B5EF4-FFF2-40B4-BE49-F238E27FC236}">
                <a16:creationId xmlns:a16="http://schemas.microsoft.com/office/drawing/2014/main" id="{005A7065-FFC4-425F-A26D-23DB7AC0A571}"/>
              </a:ext>
            </a:extLst>
          </p:cNvPr>
          <p:cNvSpPr/>
          <p:nvPr/>
        </p:nvSpPr>
        <p:spPr>
          <a:xfrm>
            <a:off x="10401309"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2013</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357" name="Rectangle 356">
            <a:extLst>
              <a:ext uri="{FF2B5EF4-FFF2-40B4-BE49-F238E27FC236}">
                <a16:creationId xmlns:a16="http://schemas.microsoft.com/office/drawing/2014/main" id="{7D5FD049-B432-48FA-B54F-F44C31163D30}"/>
              </a:ext>
            </a:extLst>
          </p:cNvPr>
          <p:cNvSpPr/>
          <p:nvPr/>
        </p:nvSpPr>
        <p:spPr>
          <a:xfrm>
            <a:off x="7880683"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2014</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64" name="Rectangle 363">
            <a:extLst>
              <a:ext uri="{FF2B5EF4-FFF2-40B4-BE49-F238E27FC236}">
                <a16:creationId xmlns:a16="http://schemas.microsoft.com/office/drawing/2014/main" id="{67DED03C-2B64-40E1-9BD0-5AE53CD2108F}"/>
              </a:ext>
            </a:extLst>
          </p:cNvPr>
          <p:cNvSpPr/>
          <p:nvPr/>
        </p:nvSpPr>
        <p:spPr>
          <a:xfrm>
            <a:off x="6189041"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2015</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71" name="Rectangle 370">
            <a:extLst>
              <a:ext uri="{FF2B5EF4-FFF2-40B4-BE49-F238E27FC236}">
                <a16:creationId xmlns:a16="http://schemas.microsoft.com/office/drawing/2014/main" id="{11C58798-F67B-4F65-9AB4-936CD90F186C}"/>
              </a:ext>
            </a:extLst>
          </p:cNvPr>
          <p:cNvSpPr/>
          <p:nvPr/>
        </p:nvSpPr>
        <p:spPr>
          <a:xfrm>
            <a:off x="4261047"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2016</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78" name="Rectangle 377">
            <a:extLst>
              <a:ext uri="{FF2B5EF4-FFF2-40B4-BE49-F238E27FC236}">
                <a16:creationId xmlns:a16="http://schemas.microsoft.com/office/drawing/2014/main" id="{817DB2DE-B51F-4F3B-BA67-46AAB5D89F38}"/>
              </a:ext>
            </a:extLst>
          </p:cNvPr>
          <p:cNvSpPr/>
          <p:nvPr/>
        </p:nvSpPr>
        <p:spPr>
          <a:xfrm>
            <a:off x="1088449"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2017</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466" name="Rectangle 465">
            <a:extLst>
              <a:ext uri="{FF2B5EF4-FFF2-40B4-BE49-F238E27FC236}">
                <a16:creationId xmlns:a16="http://schemas.microsoft.com/office/drawing/2014/main" id="{FF325B5E-3E9C-4CF5-AF7C-26E17CAB23B6}"/>
              </a:ext>
            </a:extLst>
          </p:cNvPr>
          <p:cNvSpPr/>
          <p:nvPr/>
        </p:nvSpPr>
        <p:spPr>
          <a:xfrm>
            <a:off x="4167730" y="1912229"/>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2022</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73" name="Rectangle 472">
            <a:extLst>
              <a:ext uri="{FF2B5EF4-FFF2-40B4-BE49-F238E27FC236}">
                <a16:creationId xmlns:a16="http://schemas.microsoft.com/office/drawing/2014/main" id="{89735F25-D854-4EFD-8F4A-B654095555CB}"/>
              </a:ext>
            </a:extLst>
          </p:cNvPr>
          <p:cNvSpPr/>
          <p:nvPr/>
        </p:nvSpPr>
        <p:spPr>
          <a:xfrm>
            <a:off x="10008905" y="193480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2021</a:t>
            </a:r>
            <a:endParaRPr kumimoji="0" lang="en-AE" sz="14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80" name="Rectangle 479">
            <a:extLst>
              <a:ext uri="{FF2B5EF4-FFF2-40B4-BE49-F238E27FC236}">
                <a16:creationId xmlns:a16="http://schemas.microsoft.com/office/drawing/2014/main" id="{30C27D9B-F9F5-462A-96A3-D258371EE6FC}"/>
              </a:ext>
            </a:extLst>
          </p:cNvPr>
          <p:cNvSpPr/>
          <p:nvPr/>
        </p:nvSpPr>
        <p:spPr>
          <a:xfrm>
            <a:off x="9068756"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2020</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87" name="Rectangle 486">
            <a:extLst>
              <a:ext uri="{FF2B5EF4-FFF2-40B4-BE49-F238E27FC236}">
                <a16:creationId xmlns:a16="http://schemas.microsoft.com/office/drawing/2014/main" id="{918BBF7A-0475-41FA-9C80-37B108EA393F}"/>
              </a:ext>
            </a:extLst>
          </p:cNvPr>
          <p:cNvSpPr/>
          <p:nvPr/>
        </p:nvSpPr>
        <p:spPr>
          <a:xfrm>
            <a:off x="5588187"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2019</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494" name="Rectangle 493">
            <a:extLst>
              <a:ext uri="{FF2B5EF4-FFF2-40B4-BE49-F238E27FC236}">
                <a16:creationId xmlns:a16="http://schemas.microsoft.com/office/drawing/2014/main" id="{EA7E4C8C-BFE2-4A4F-AEB2-14ED5A1956EC}"/>
              </a:ext>
            </a:extLst>
          </p:cNvPr>
          <p:cNvSpPr/>
          <p:nvPr/>
        </p:nvSpPr>
        <p:spPr>
          <a:xfrm>
            <a:off x="926514"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2018</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56" name="TextBox 155">
            <a:extLst>
              <a:ext uri="{FF2B5EF4-FFF2-40B4-BE49-F238E27FC236}">
                <a16:creationId xmlns:a16="http://schemas.microsoft.com/office/drawing/2014/main" id="{E8A89D3D-18B0-490B-87D1-57CB23FE4194}"/>
              </a:ext>
            </a:extLst>
          </p:cNvPr>
          <p:cNvSpPr txBox="1"/>
          <p:nvPr/>
        </p:nvSpPr>
        <p:spPr>
          <a:xfrm>
            <a:off x="9871204" y="5730951"/>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Establishment of Emirates  Trading &amp; Contracting Co.</a:t>
            </a:r>
          </a:p>
        </p:txBody>
      </p:sp>
      <p:pic>
        <p:nvPicPr>
          <p:cNvPr id="157" name="Picture 156" descr="Logo, company name&#10;&#10;Description automatically generated">
            <a:extLst>
              <a:ext uri="{FF2B5EF4-FFF2-40B4-BE49-F238E27FC236}">
                <a16:creationId xmlns:a16="http://schemas.microsoft.com/office/drawing/2014/main" id="{E3330108-C53A-413A-A880-1EB30CEC6C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67019" y="5994763"/>
            <a:ext cx="587382" cy="261021"/>
          </a:xfrm>
          <a:prstGeom prst="rect">
            <a:avLst/>
          </a:prstGeom>
        </p:spPr>
      </p:pic>
      <p:pic>
        <p:nvPicPr>
          <p:cNvPr id="159" name="Picture 158" descr="A picture containing text, clipart&#10;&#10;Description automatically generated">
            <a:extLst>
              <a:ext uri="{FF2B5EF4-FFF2-40B4-BE49-F238E27FC236}">
                <a16:creationId xmlns:a16="http://schemas.microsoft.com/office/drawing/2014/main" id="{DC5813BF-F536-4BC4-B790-36FCD35339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27384" y="5997389"/>
            <a:ext cx="929718" cy="336986"/>
          </a:xfrm>
          <a:prstGeom prst="rect">
            <a:avLst/>
          </a:prstGeom>
        </p:spPr>
      </p:pic>
      <p:pic>
        <p:nvPicPr>
          <p:cNvPr id="167" name="Picture 166" descr="A black and white sign&#10;&#10;Description automatically generated with low confidence">
            <a:extLst>
              <a:ext uri="{FF2B5EF4-FFF2-40B4-BE49-F238E27FC236}">
                <a16:creationId xmlns:a16="http://schemas.microsoft.com/office/drawing/2014/main" id="{A56B9411-AC7C-4965-84F8-A8F17CA456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4950" y="6068301"/>
            <a:ext cx="1077944" cy="251808"/>
          </a:xfrm>
          <a:prstGeom prst="rect">
            <a:avLst/>
          </a:prstGeom>
        </p:spPr>
      </p:pic>
      <p:sp>
        <p:nvSpPr>
          <p:cNvPr id="198" name="TextBox 197">
            <a:extLst>
              <a:ext uri="{FF2B5EF4-FFF2-40B4-BE49-F238E27FC236}">
                <a16:creationId xmlns:a16="http://schemas.microsoft.com/office/drawing/2014/main" id="{8867DE0D-A26A-4F56-BF82-A3870F6A23A9}"/>
              </a:ext>
            </a:extLst>
          </p:cNvPr>
          <p:cNvSpPr txBox="1"/>
          <p:nvPr/>
        </p:nvSpPr>
        <p:spPr>
          <a:xfrm>
            <a:off x="3048960" y="5878907"/>
            <a:ext cx="166734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EHS incorporation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into </a:t>
            </a:r>
            <a:r>
              <a:rPr kumimoji="0" lang="en-GB" sz="1200" b="0" i="0" u="none" strike="noStrike" kern="1200" cap="none" spc="0" normalizeH="0" baseline="0" noProof="0" err="1">
                <a:ln>
                  <a:noFill/>
                </a:ln>
                <a:solidFill>
                  <a:srgbClr val="022C60"/>
                </a:solidFill>
                <a:effectLst/>
                <a:uLnTx/>
                <a:uFillTx/>
                <a:latin typeface="Exo 2 Semi Bold" panose="00000700000000000000" pitchFamily="2" charset="0"/>
                <a:ea typeface="+mn-ea"/>
                <a:cs typeface="+mn-cs"/>
              </a:rPr>
              <a:t>Emitac</a:t>
            </a: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 group</a:t>
            </a:r>
          </a:p>
        </p:txBody>
      </p:sp>
      <p:pic>
        <p:nvPicPr>
          <p:cNvPr id="199" name="Picture 198" descr="A blue and white logo&#10;&#10;Description automatically generated with low confidence">
            <a:extLst>
              <a:ext uri="{FF2B5EF4-FFF2-40B4-BE49-F238E27FC236}">
                <a16:creationId xmlns:a16="http://schemas.microsoft.com/office/drawing/2014/main" id="{673EF570-F2B8-4410-A067-5CC1E77FEF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2628" y="6119343"/>
            <a:ext cx="824980" cy="169111"/>
          </a:xfrm>
          <a:prstGeom prst="rect">
            <a:avLst/>
          </a:prstGeom>
        </p:spPr>
      </p:pic>
      <p:sp>
        <p:nvSpPr>
          <p:cNvPr id="277" name="TextBox 276">
            <a:extLst>
              <a:ext uri="{FF2B5EF4-FFF2-40B4-BE49-F238E27FC236}">
                <a16:creationId xmlns:a16="http://schemas.microsoft.com/office/drawing/2014/main" id="{E149FE6D-BBB6-458A-8238-75B4BD538566}"/>
              </a:ext>
            </a:extLst>
          </p:cNvPr>
          <p:cNvSpPr txBox="1"/>
          <p:nvPr/>
        </p:nvSpPr>
        <p:spPr>
          <a:xfrm>
            <a:off x="674660" y="4548505"/>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Establishment of EMS Projects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team</a:t>
            </a:r>
          </a:p>
        </p:txBody>
      </p:sp>
      <p:pic>
        <p:nvPicPr>
          <p:cNvPr id="278" name="Picture 277" descr="A picture containing text, clipart&#10;&#10;Description automatically generated">
            <a:extLst>
              <a:ext uri="{FF2B5EF4-FFF2-40B4-BE49-F238E27FC236}">
                <a16:creationId xmlns:a16="http://schemas.microsoft.com/office/drawing/2014/main" id="{E872C635-D4D2-4623-A76A-7F85F5307C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79842" y="4804236"/>
            <a:ext cx="687798" cy="361167"/>
          </a:xfrm>
          <a:prstGeom prst="rect">
            <a:avLst/>
          </a:prstGeom>
        </p:spPr>
      </p:pic>
      <p:sp>
        <p:nvSpPr>
          <p:cNvPr id="279" name="TextBox 278">
            <a:extLst>
              <a:ext uri="{FF2B5EF4-FFF2-40B4-BE49-F238E27FC236}">
                <a16:creationId xmlns:a16="http://schemas.microsoft.com/office/drawing/2014/main" id="{3B3F840D-45C3-480C-883C-EE3745EDC125}"/>
              </a:ext>
            </a:extLst>
          </p:cNvPr>
          <p:cNvSpPr txBox="1"/>
          <p:nvPr/>
        </p:nvSpPr>
        <p:spPr>
          <a:xfrm>
            <a:off x="3128021" y="4681242"/>
            <a:ext cx="198362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Healthcare informatics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Incorporated within EHS</a:t>
            </a:r>
          </a:p>
        </p:txBody>
      </p:sp>
      <p:pic>
        <p:nvPicPr>
          <p:cNvPr id="346" name="Picture 345">
            <a:extLst>
              <a:ext uri="{FF2B5EF4-FFF2-40B4-BE49-F238E27FC236}">
                <a16:creationId xmlns:a16="http://schemas.microsoft.com/office/drawing/2014/main" id="{2F185C78-6B96-4C42-9153-0717D2512AF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647917" y="4888370"/>
            <a:ext cx="1373546" cy="266338"/>
          </a:xfrm>
          <a:prstGeom prst="rect">
            <a:avLst/>
          </a:prstGeom>
        </p:spPr>
      </p:pic>
      <p:pic>
        <p:nvPicPr>
          <p:cNvPr id="347" name="Picture 346" descr="Logo&#10;&#10;Description automatically generated">
            <a:extLst>
              <a:ext uri="{FF2B5EF4-FFF2-40B4-BE49-F238E27FC236}">
                <a16:creationId xmlns:a16="http://schemas.microsoft.com/office/drawing/2014/main" id="{921F98F5-F12C-4F12-9FF4-58B7A9C8FAA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90892" y="4818036"/>
            <a:ext cx="878171" cy="381365"/>
          </a:xfrm>
          <a:prstGeom prst="rect">
            <a:avLst/>
          </a:prstGeom>
        </p:spPr>
      </p:pic>
      <p:sp>
        <p:nvSpPr>
          <p:cNvPr id="348" name="TextBox 347">
            <a:extLst>
              <a:ext uri="{FF2B5EF4-FFF2-40B4-BE49-F238E27FC236}">
                <a16:creationId xmlns:a16="http://schemas.microsoft.com/office/drawing/2014/main" id="{B07E83A1-6E5D-4A6C-BA3F-B1BAA613AAD0}"/>
              </a:ext>
            </a:extLst>
          </p:cNvPr>
          <p:cNvSpPr txBox="1"/>
          <p:nvPr/>
        </p:nvSpPr>
        <p:spPr>
          <a:xfrm>
            <a:off x="9007021" y="4525168"/>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Foundation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err="1">
                <a:ln>
                  <a:noFill/>
                </a:ln>
                <a:solidFill>
                  <a:srgbClr val="022C60"/>
                </a:solidFill>
                <a:effectLst/>
                <a:uLnTx/>
                <a:uFillTx/>
                <a:latin typeface="Exo 2 Semi Bold" panose="00000700000000000000" pitchFamily="2" charset="0"/>
                <a:ea typeface="+mn-ea"/>
                <a:cs typeface="+mn-cs"/>
              </a:rPr>
              <a:t>Etqan</a:t>
            </a: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 Healthcare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Solutions (KSA)</a:t>
            </a:r>
          </a:p>
        </p:txBody>
      </p:sp>
      <p:pic>
        <p:nvPicPr>
          <p:cNvPr id="349" name="Picture 2">
            <a:extLst>
              <a:ext uri="{FF2B5EF4-FFF2-40B4-BE49-F238E27FC236}">
                <a16:creationId xmlns:a16="http://schemas.microsoft.com/office/drawing/2014/main" id="{FD15B6AB-B946-4B75-A87D-B6DC7D3A06BC}"/>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0516597" y="4662218"/>
            <a:ext cx="798184" cy="452304"/>
          </a:xfrm>
          <a:prstGeom prst="rect">
            <a:avLst/>
          </a:prstGeom>
          <a:noFill/>
          <a:extLst>
            <a:ext uri="{909E8E84-426E-40DD-AFC4-6F175D3DCCD1}">
              <a14:hiddenFill xmlns:a14="http://schemas.microsoft.com/office/drawing/2010/main">
                <a:solidFill>
                  <a:srgbClr val="FFFFFF"/>
                </a:solidFill>
              </a14:hiddenFill>
            </a:ext>
          </a:extLst>
        </p:spPr>
      </p:pic>
      <p:pic>
        <p:nvPicPr>
          <p:cNvPr id="385" name="Graphic 384">
            <a:extLst>
              <a:ext uri="{FF2B5EF4-FFF2-40B4-BE49-F238E27FC236}">
                <a16:creationId xmlns:a16="http://schemas.microsoft.com/office/drawing/2014/main" id="{9C09DF21-57DF-4A1C-9F7F-115987ADEEFB}"/>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266094" y="3764744"/>
            <a:ext cx="1397795" cy="218056"/>
          </a:xfrm>
          <a:prstGeom prst="rect">
            <a:avLst/>
          </a:prstGeom>
        </p:spPr>
      </p:pic>
      <p:sp>
        <p:nvSpPr>
          <p:cNvPr id="386" name="TextBox 385">
            <a:extLst>
              <a:ext uri="{FF2B5EF4-FFF2-40B4-BE49-F238E27FC236}">
                <a16:creationId xmlns:a16="http://schemas.microsoft.com/office/drawing/2014/main" id="{29438E61-48C6-41EE-9141-3FE970033E7B}"/>
              </a:ext>
            </a:extLst>
          </p:cNvPr>
          <p:cNvSpPr txBox="1"/>
          <p:nvPr/>
        </p:nvSpPr>
        <p:spPr>
          <a:xfrm>
            <a:off x="7757078" y="3427914"/>
            <a:ext cx="199956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Neurology solutions and Neonatal Solutions were added to business focus</a:t>
            </a:r>
            <a:endParaRPr kumimoji="0" lang="en-US"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endParaRPr>
          </a:p>
        </p:txBody>
      </p:sp>
      <p:sp>
        <p:nvSpPr>
          <p:cNvPr id="388" name="TextBox 387">
            <a:extLst>
              <a:ext uri="{FF2B5EF4-FFF2-40B4-BE49-F238E27FC236}">
                <a16:creationId xmlns:a16="http://schemas.microsoft.com/office/drawing/2014/main" id="{85219394-1F7B-4A0E-BA54-5674954E9F51}"/>
              </a:ext>
            </a:extLst>
          </p:cNvPr>
          <p:cNvSpPr txBox="1"/>
          <p:nvPr/>
        </p:nvSpPr>
        <p:spPr>
          <a:xfrm>
            <a:off x="3864253" y="3435198"/>
            <a:ext cx="210711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First overseas project: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King Hussain Cancer Centre, Jordan </a:t>
            </a:r>
          </a:p>
        </p:txBody>
      </p:sp>
      <p:pic>
        <p:nvPicPr>
          <p:cNvPr id="463" name="Picture 16">
            <a:extLst>
              <a:ext uri="{FF2B5EF4-FFF2-40B4-BE49-F238E27FC236}">
                <a16:creationId xmlns:a16="http://schemas.microsoft.com/office/drawing/2014/main" id="{27404267-309A-4C13-A528-A35D01230E06}"/>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767181" y="3300920"/>
            <a:ext cx="1268131" cy="495365"/>
          </a:xfrm>
          <a:prstGeom prst="rect">
            <a:avLst/>
          </a:prstGeom>
          <a:noFill/>
          <a:extLst>
            <a:ext uri="{909E8E84-426E-40DD-AFC4-6F175D3DCCD1}">
              <a14:hiddenFill xmlns:a14="http://schemas.microsoft.com/office/drawing/2010/main">
                <a:solidFill>
                  <a:srgbClr val="FFFFFF"/>
                </a:solidFill>
              </a14:hiddenFill>
            </a:ext>
          </a:extLst>
        </p:spPr>
      </p:pic>
      <p:pic>
        <p:nvPicPr>
          <p:cNvPr id="464" name="Picture 20">
            <a:extLst>
              <a:ext uri="{FF2B5EF4-FFF2-40B4-BE49-F238E27FC236}">
                <a16:creationId xmlns:a16="http://schemas.microsoft.com/office/drawing/2014/main" id="{80E408BD-FF5C-4BE8-8DFC-A10555FDE11C}"/>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2525981" y="3788780"/>
            <a:ext cx="1179692" cy="249764"/>
          </a:xfrm>
          <a:prstGeom prst="rect">
            <a:avLst/>
          </a:prstGeom>
          <a:noFill/>
          <a:extLst>
            <a:ext uri="{909E8E84-426E-40DD-AFC4-6F175D3DCCD1}">
              <a14:hiddenFill xmlns:a14="http://schemas.microsoft.com/office/drawing/2010/main">
                <a:solidFill>
                  <a:srgbClr val="FFFFFF"/>
                </a:solidFill>
              </a14:hiddenFill>
            </a:ext>
          </a:extLst>
        </p:spPr>
      </p:pic>
      <p:pic>
        <p:nvPicPr>
          <p:cNvPr id="465" name="Picture 22">
            <a:extLst>
              <a:ext uri="{FF2B5EF4-FFF2-40B4-BE49-F238E27FC236}">
                <a16:creationId xmlns:a16="http://schemas.microsoft.com/office/drawing/2014/main" id="{86195BD0-05A4-4D14-B5D0-86D1208FEF30}"/>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965296" y="3711425"/>
            <a:ext cx="1356660" cy="291683"/>
          </a:xfrm>
          <a:prstGeom prst="rect">
            <a:avLst/>
          </a:prstGeom>
          <a:noFill/>
          <a:extLst>
            <a:ext uri="{909E8E84-426E-40DD-AFC4-6F175D3DCCD1}">
              <a14:hiddenFill xmlns:a14="http://schemas.microsoft.com/office/drawing/2010/main">
                <a:solidFill>
                  <a:srgbClr val="FFFFFF"/>
                </a:solidFill>
              </a14:hiddenFill>
            </a:ext>
          </a:extLst>
        </p:spPr>
      </p:pic>
      <p:pic>
        <p:nvPicPr>
          <p:cNvPr id="502" name="Picture 26">
            <a:extLst>
              <a:ext uri="{FF2B5EF4-FFF2-40B4-BE49-F238E27FC236}">
                <a16:creationId xmlns:a16="http://schemas.microsoft.com/office/drawing/2014/main" id="{6864ED9D-7127-45F9-B055-3AD71718C264}"/>
              </a:ext>
            </a:extLst>
          </p:cNvPr>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t="19074" b="20197"/>
          <a:stretch/>
        </p:blipFill>
        <p:spPr bwMode="auto">
          <a:xfrm>
            <a:off x="1130000" y="2412070"/>
            <a:ext cx="1258899" cy="424729"/>
          </a:xfrm>
          <a:prstGeom prst="rect">
            <a:avLst/>
          </a:prstGeom>
          <a:noFill/>
          <a:extLst>
            <a:ext uri="{909E8E84-426E-40DD-AFC4-6F175D3DCCD1}">
              <a14:hiddenFill xmlns:a14="http://schemas.microsoft.com/office/drawing/2010/main">
                <a:solidFill>
                  <a:srgbClr val="FFFFFF"/>
                </a:solidFill>
              </a14:hiddenFill>
            </a:ext>
          </a:extLst>
        </p:spPr>
      </p:pic>
      <p:sp>
        <p:nvSpPr>
          <p:cNvPr id="504" name="TextBox 503">
            <a:extLst>
              <a:ext uri="{FF2B5EF4-FFF2-40B4-BE49-F238E27FC236}">
                <a16:creationId xmlns:a16="http://schemas.microsoft.com/office/drawing/2014/main" id="{510F7739-AFFC-443E-AB8F-C5818037898A}"/>
              </a:ext>
            </a:extLst>
          </p:cNvPr>
          <p:cNvSpPr txBox="1"/>
          <p:nvPr/>
        </p:nvSpPr>
        <p:spPr>
          <a:xfrm>
            <a:off x="5271076" y="2272710"/>
            <a:ext cx="143918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Emitac rebrands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to EHS</a:t>
            </a:r>
          </a:p>
        </p:txBody>
      </p:sp>
      <p:pic>
        <p:nvPicPr>
          <p:cNvPr id="505" name="Picture 504" descr="Logo, company name&#10;&#10;Description automatically generated">
            <a:extLst>
              <a:ext uri="{FF2B5EF4-FFF2-40B4-BE49-F238E27FC236}">
                <a16:creationId xmlns:a16="http://schemas.microsoft.com/office/drawing/2014/main" id="{3A200D55-9FF6-4231-B2DA-3D4B0AAC934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441586" y="2112882"/>
            <a:ext cx="1685798" cy="921677"/>
          </a:xfrm>
          <a:prstGeom prst="rect">
            <a:avLst/>
          </a:prstGeom>
        </p:spPr>
      </p:pic>
      <p:sp>
        <p:nvSpPr>
          <p:cNvPr id="506" name="TextBox 505">
            <a:extLst>
              <a:ext uri="{FF2B5EF4-FFF2-40B4-BE49-F238E27FC236}">
                <a16:creationId xmlns:a16="http://schemas.microsoft.com/office/drawing/2014/main" id="{F3305E98-5EA2-45D9-834A-571D6E1613D2}"/>
              </a:ext>
            </a:extLst>
          </p:cNvPr>
          <p:cNvSpPr txBox="1"/>
          <p:nvPr/>
        </p:nvSpPr>
        <p:spPr>
          <a:xfrm>
            <a:off x="2664455" y="1332830"/>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established</a:t>
            </a:r>
          </a:p>
        </p:txBody>
      </p:sp>
      <p:pic>
        <p:nvPicPr>
          <p:cNvPr id="507" name="Picture 2" descr="KroniKare - AI-Driven Chronic Wound Tech — KroniKare">
            <a:extLst>
              <a:ext uri="{FF2B5EF4-FFF2-40B4-BE49-F238E27FC236}">
                <a16:creationId xmlns:a16="http://schemas.microsoft.com/office/drawing/2014/main" id="{24126E04-B9C4-4252-A063-AE5FB9F78DB4}"/>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9825421" y="2374620"/>
            <a:ext cx="933260" cy="464080"/>
          </a:xfrm>
          <a:prstGeom prst="rect">
            <a:avLst/>
          </a:prstGeom>
          <a:noFill/>
          <a:extLst>
            <a:ext uri="{909E8E84-426E-40DD-AFC4-6F175D3DCCD1}">
              <a14:hiddenFill xmlns:a14="http://schemas.microsoft.com/office/drawing/2010/main">
                <a:solidFill>
                  <a:srgbClr val="FFFFFF"/>
                </a:solidFill>
              </a14:hiddenFill>
            </a:ext>
          </a:extLst>
        </p:spPr>
      </p:pic>
      <p:pic>
        <p:nvPicPr>
          <p:cNvPr id="508" name="Picture 507" descr="Logo, company name&#10;&#10;Description automatically generated">
            <a:extLst>
              <a:ext uri="{FF2B5EF4-FFF2-40B4-BE49-F238E27FC236}">
                <a16:creationId xmlns:a16="http://schemas.microsoft.com/office/drawing/2014/main" id="{CB69E9F4-2FD4-449A-BD1B-04B9DE487375}"/>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t="27009" b="27321"/>
          <a:stretch/>
        </p:blipFill>
        <p:spPr>
          <a:xfrm>
            <a:off x="8385481" y="1194873"/>
            <a:ext cx="914400" cy="417597"/>
          </a:xfrm>
          <a:prstGeom prst="rect">
            <a:avLst/>
          </a:prstGeom>
        </p:spPr>
      </p:pic>
      <p:pic>
        <p:nvPicPr>
          <p:cNvPr id="509" name="Picture 508" descr="Text&#10;&#10;Description automatically generated">
            <a:extLst>
              <a:ext uri="{FF2B5EF4-FFF2-40B4-BE49-F238E27FC236}">
                <a16:creationId xmlns:a16="http://schemas.microsoft.com/office/drawing/2014/main" id="{AC753F4D-7B9D-45EC-8D08-37E9F4696A8A}"/>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828749" y="1115832"/>
            <a:ext cx="1442920" cy="547400"/>
          </a:xfrm>
          <a:prstGeom prst="rect">
            <a:avLst/>
          </a:prstGeom>
        </p:spPr>
      </p:pic>
      <p:pic>
        <p:nvPicPr>
          <p:cNvPr id="510" name="Picture 509" descr="Icon&#10;&#10;Description automatically generated">
            <a:extLst>
              <a:ext uri="{FF2B5EF4-FFF2-40B4-BE49-F238E27FC236}">
                <a16:creationId xmlns:a16="http://schemas.microsoft.com/office/drawing/2014/main" id="{478D52C1-1625-425D-8B52-347BBB954815}"/>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9520685" y="1421597"/>
            <a:ext cx="1243584" cy="365760"/>
          </a:xfrm>
          <a:prstGeom prst="rect">
            <a:avLst/>
          </a:prstGeom>
        </p:spPr>
      </p:pic>
      <p:pic>
        <p:nvPicPr>
          <p:cNvPr id="512" name="Picture 511" descr="A picture containing text, tableware&#10;&#10;Description automatically generated">
            <a:extLst>
              <a:ext uri="{FF2B5EF4-FFF2-40B4-BE49-F238E27FC236}">
                <a16:creationId xmlns:a16="http://schemas.microsoft.com/office/drawing/2014/main" id="{C5E73C1F-0AFB-41A7-A630-7C3A94BE43C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621495" y="1138493"/>
            <a:ext cx="1851462" cy="232819"/>
          </a:xfrm>
          <a:prstGeom prst="rect">
            <a:avLst/>
          </a:prstGeom>
        </p:spPr>
      </p:pic>
      <p:pic>
        <p:nvPicPr>
          <p:cNvPr id="513" name="Picture 512" descr="Logo&#10;&#10;Description automatically generated">
            <a:extLst>
              <a:ext uri="{FF2B5EF4-FFF2-40B4-BE49-F238E27FC236}">
                <a16:creationId xmlns:a16="http://schemas.microsoft.com/office/drawing/2014/main" id="{D88CF036-9D93-4714-BB44-5400032572F5}"/>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5285289" y="1190951"/>
            <a:ext cx="1506951" cy="351756"/>
          </a:xfrm>
          <a:prstGeom prst="rect">
            <a:avLst/>
          </a:prstGeom>
        </p:spPr>
      </p:pic>
      <p:pic>
        <p:nvPicPr>
          <p:cNvPr id="515" name="Picture 514" descr="Text&#10;&#10;Description automatically generated with medium confidence">
            <a:extLst>
              <a:ext uri="{FF2B5EF4-FFF2-40B4-BE49-F238E27FC236}">
                <a16:creationId xmlns:a16="http://schemas.microsoft.com/office/drawing/2014/main" id="{29D3BCAA-500B-4D3A-A69F-20D38EF8957B}"/>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2673572" y="1627710"/>
            <a:ext cx="1056044" cy="201151"/>
          </a:xfrm>
          <a:prstGeom prst="rect">
            <a:avLst/>
          </a:prstGeom>
        </p:spPr>
      </p:pic>
      <p:pic>
        <p:nvPicPr>
          <p:cNvPr id="516" name="Picture 515" descr="Logo, company name&#10;&#10;Description automatically generated">
            <a:extLst>
              <a:ext uri="{FF2B5EF4-FFF2-40B4-BE49-F238E27FC236}">
                <a16:creationId xmlns:a16="http://schemas.microsoft.com/office/drawing/2014/main" id="{E3FE5BDF-37D4-4325-8683-477E5B9ACDEF}"/>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895158" y="1013788"/>
            <a:ext cx="497259" cy="497259"/>
          </a:xfrm>
          <a:prstGeom prst="rect">
            <a:avLst/>
          </a:prstGeom>
        </p:spPr>
      </p:pic>
      <p:pic>
        <p:nvPicPr>
          <p:cNvPr id="519" name="Picture 518" descr="Icon&#10;&#10;Description automatically generated">
            <a:extLst>
              <a:ext uri="{FF2B5EF4-FFF2-40B4-BE49-F238E27FC236}">
                <a16:creationId xmlns:a16="http://schemas.microsoft.com/office/drawing/2014/main" id="{C400A425-9EEE-47E8-BA8D-58EF76638087}"/>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344509" y="1060856"/>
            <a:ext cx="458070" cy="458070"/>
          </a:xfrm>
          <a:prstGeom prst="rect">
            <a:avLst/>
          </a:prstGeom>
        </p:spPr>
      </p:pic>
      <p:pic>
        <p:nvPicPr>
          <p:cNvPr id="2" name="Graphic 1">
            <a:extLst>
              <a:ext uri="{FF2B5EF4-FFF2-40B4-BE49-F238E27FC236}">
                <a16:creationId xmlns:a16="http://schemas.microsoft.com/office/drawing/2014/main" id="{67D0B332-DB4F-7ECA-7070-E1555F7F900B}"/>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182239" y="3548418"/>
            <a:ext cx="1293021" cy="454573"/>
          </a:xfrm>
          <a:prstGeom prst="rect">
            <a:avLst/>
          </a:prstGeom>
        </p:spPr>
      </p:pic>
      <p:pic>
        <p:nvPicPr>
          <p:cNvPr id="1026" name="Picture 2" descr="Ritter Concept – Modern dental units for your dental practice">
            <a:extLst>
              <a:ext uri="{FF2B5EF4-FFF2-40B4-BE49-F238E27FC236}">
                <a16:creationId xmlns:a16="http://schemas.microsoft.com/office/drawing/2014/main" id="{1D4EED2B-39BE-9130-2F14-F0A2C26EB877}"/>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12939" y="87632"/>
            <a:ext cx="849255" cy="4912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ave more lives sooner with a guaranteed 100% effective modular  radiation-shielding solution">
            <a:extLst>
              <a:ext uri="{FF2B5EF4-FFF2-40B4-BE49-F238E27FC236}">
                <a16:creationId xmlns:a16="http://schemas.microsoft.com/office/drawing/2014/main" id="{0AF0BB62-3CAB-46B5-D1C4-D0FE1CC3DC0B}"/>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1442942" y="1577780"/>
            <a:ext cx="753779" cy="2623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CDC0C6D-C9BC-DD82-A5E2-A554E2CBB1C1}"/>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F9698935-24A8-78F6-EFEF-B19686178CC5}"/>
              </a:ext>
            </a:extLst>
          </p:cNvPr>
          <p:cNvPicPr>
            <a:picLocks noChangeAspect="1"/>
          </p:cNvPicPr>
          <p:nvPr/>
        </p:nvPicPr>
        <p:blipFill>
          <a:blip r:embed="rId31"/>
          <a:stretch>
            <a:fillRect/>
          </a:stretch>
        </p:blipFill>
        <p:spPr>
          <a:xfrm>
            <a:off x="4407127" y="2290457"/>
            <a:ext cx="903548" cy="491230"/>
          </a:xfrm>
          <a:prstGeom prst="rect">
            <a:avLst/>
          </a:prstGeom>
        </p:spPr>
      </p:pic>
      <p:pic>
        <p:nvPicPr>
          <p:cNvPr id="6" name="Picture 5">
            <a:extLst>
              <a:ext uri="{FF2B5EF4-FFF2-40B4-BE49-F238E27FC236}">
                <a16:creationId xmlns:a16="http://schemas.microsoft.com/office/drawing/2014/main" id="{B5D19E0E-15C1-FE1A-7162-467AC5888980}"/>
              </a:ext>
            </a:extLst>
          </p:cNvPr>
          <p:cNvPicPr>
            <a:picLocks noChangeAspect="1"/>
          </p:cNvPicPr>
          <p:nvPr/>
        </p:nvPicPr>
        <p:blipFill>
          <a:blip r:embed="rId32"/>
          <a:stretch>
            <a:fillRect/>
          </a:stretch>
        </p:blipFill>
        <p:spPr>
          <a:xfrm>
            <a:off x="2518957" y="1090462"/>
            <a:ext cx="1379875" cy="270864"/>
          </a:xfrm>
          <a:prstGeom prst="rect">
            <a:avLst/>
          </a:prstGeom>
        </p:spPr>
      </p:pic>
      <p:sp>
        <p:nvSpPr>
          <p:cNvPr id="7" name="Rectangle 6">
            <a:extLst>
              <a:ext uri="{FF2B5EF4-FFF2-40B4-BE49-F238E27FC236}">
                <a16:creationId xmlns:a16="http://schemas.microsoft.com/office/drawing/2014/main" id="{F5FE7B7A-9C6C-757E-6B56-BFCD9DDFD238}"/>
              </a:ext>
            </a:extLst>
          </p:cNvPr>
          <p:cNvSpPr/>
          <p:nvPr/>
        </p:nvSpPr>
        <p:spPr>
          <a:xfrm>
            <a:off x="902935" y="1941878"/>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2023</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pic>
        <p:nvPicPr>
          <p:cNvPr id="11" name="Picture 4" descr="Download Businessman With Briefcase PNG Image for Free">
            <a:extLst>
              <a:ext uri="{FF2B5EF4-FFF2-40B4-BE49-F238E27FC236}">
                <a16:creationId xmlns:a16="http://schemas.microsoft.com/office/drawing/2014/main" id="{9230DD75-3676-7C63-1ACE-710857FDBE9B}"/>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1443799" y="205067"/>
            <a:ext cx="937250" cy="10165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2CC8D53-95C4-05A9-84AA-63D3F5DD0F68}"/>
              </a:ext>
            </a:extLst>
          </p:cNvPr>
          <p:cNvSpPr txBox="1"/>
          <p:nvPr/>
        </p:nvSpPr>
        <p:spPr>
          <a:xfrm>
            <a:off x="10899945" y="119553"/>
            <a:ext cx="89613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6600"/>
                </a:solidFill>
                <a:effectLst/>
                <a:uLnTx/>
                <a:uFillTx/>
                <a:latin typeface="Arial Narrow" panose="020B0606020202030204" pitchFamily="34" charset="0"/>
                <a:ea typeface="+mn-ea"/>
                <a:cs typeface="+mn-cs"/>
              </a:rPr>
              <a:t>The Journey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6600"/>
                </a:solidFill>
                <a:effectLst/>
                <a:uLnTx/>
                <a:uFillTx/>
                <a:latin typeface="Arial Narrow" panose="020B0606020202030204" pitchFamily="34" charset="0"/>
                <a:ea typeface="+mn-ea"/>
                <a:cs typeface="+mn-cs"/>
              </a:rPr>
              <a:t>Continues…</a:t>
            </a:r>
          </a:p>
        </p:txBody>
      </p:sp>
      <p:sp>
        <p:nvSpPr>
          <p:cNvPr id="3" name="Rectangle 2">
            <a:extLst>
              <a:ext uri="{FF2B5EF4-FFF2-40B4-BE49-F238E27FC236}">
                <a16:creationId xmlns:a16="http://schemas.microsoft.com/office/drawing/2014/main" id="{CE8F886A-3544-9AA2-86B8-1ECAD6984FEE}"/>
              </a:ext>
            </a:extLst>
          </p:cNvPr>
          <p:cNvSpPr/>
          <p:nvPr/>
        </p:nvSpPr>
        <p:spPr>
          <a:xfrm>
            <a:off x="2392417" y="773053"/>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2024</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pic>
        <p:nvPicPr>
          <p:cNvPr id="10" name="Picture 9">
            <a:extLst>
              <a:ext uri="{FF2B5EF4-FFF2-40B4-BE49-F238E27FC236}">
                <a16:creationId xmlns:a16="http://schemas.microsoft.com/office/drawing/2014/main" id="{42390F81-0E06-03D0-9C0F-0C205FC86EC3}"/>
              </a:ext>
            </a:extLst>
          </p:cNvPr>
          <p:cNvPicPr>
            <a:picLocks noChangeAspect="1"/>
          </p:cNvPicPr>
          <p:nvPr/>
        </p:nvPicPr>
        <p:blipFill>
          <a:blip r:embed="rId34"/>
          <a:stretch>
            <a:fillRect/>
          </a:stretch>
        </p:blipFill>
        <p:spPr>
          <a:xfrm>
            <a:off x="1925692" y="96991"/>
            <a:ext cx="308299" cy="167619"/>
          </a:xfrm>
          <a:prstGeom prst="rect">
            <a:avLst/>
          </a:prstGeom>
        </p:spPr>
      </p:pic>
      <p:pic>
        <p:nvPicPr>
          <p:cNvPr id="9" name="Picture 2" descr="Corporate Directory Details">
            <a:extLst>
              <a:ext uri="{FF2B5EF4-FFF2-40B4-BE49-F238E27FC236}">
                <a16:creationId xmlns:a16="http://schemas.microsoft.com/office/drawing/2014/main" id="{3E333725-E2D3-CCCB-7760-24DEC6E8F654}"/>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17427" y="104681"/>
            <a:ext cx="830428" cy="5755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Logo&#10;&#10;Description automatically generated">
            <a:extLst>
              <a:ext uri="{FF2B5EF4-FFF2-40B4-BE49-F238E27FC236}">
                <a16:creationId xmlns:a16="http://schemas.microsoft.com/office/drawing/2014/main" id="{7FB58715-4DEB-DF22-A765-D1E36B1F4DAF}"/>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2491692" y="215254"/>
            <a:ext cx="911760" cy="212825"/>
          </a:xfrm>
          <a:prstGeom prst="rect">
            <a:avLst/>
          </a:prstGeom>
        </p:spPr>
      </p:pic>
      <p:sp>
        <p:nvSpPr>
          <p:cNvPr id="14" name="TextBox 13">
            <a:extLst>
              <a:ext uri="{FF2B5EF4-FFF2-40B4-BE49-F238E27FC236}">
                <a16:creationId xmlns:a16="http://schemas.microsoft.com/office/drawing/2014/main" id="{F47EA3E7-36BE-2693-7DE4-0087247BFF56}"/>
              </a:ext>
            </a:extLst>
          </p:cNvPr>
          <p:cNvSpPr txBox="1"/>
          <p:nvPr/>
        </p:nvSpPr>
        <p:spPr>
          <a:xfrm>
            <a:off x="2412515" y="378920"/>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Pan-Africa</a:t>
            </a:r>
          </a:p>
        </p:txBody>
      </p:sp>
      <p:pic>
        <p:nvPicPr>
          <p:cNvPr id="15" name="Picture 4" descr="Ningbo Seasight Medical Instruments Co.,Ltd | LinkedIn">
            <a:extLst>
              <a:ext uri="{FF2B5EF4-FFF2-40B4-BE49-F238E27FC236}">
                <a16:creationId xmlns:a16="http://schemas.microsoft.com/office/drawing/2014/main" id="{46E74F5D-28CA-3783-F0FF-74D8814540B8}"/>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180203" y="1225894"/>
            <a:ext cx="705928" cy="67925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A789518C-70C8-973C-FFC9-CFE46CEECFF3}"/>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3340132" y="217526"/>
            <a:ext cx="911760" cy="212825"/>
          </a:xfrm>
          <a:prstGeom prst="rect">
            <a:avLst/>
          </a:prstGeom>
        </p:spPr>
      </p:pic>
      <p:sp>
        <p:nvSpPr>
          <p:cNvPr id="19" name="TextBox 18">
            <a:extLst>
              <a:ext uri="{FF2B5EF4-FFF2-40B4-BE49-F238E27FC236}">
                <a16:creationId xmlns:a16="http://schemas.microsoft.com/office/drawing/2014/main" id="{20BF27C8-6BF4-3466-A7E2-8A2D27CE0C0A}"/>
              </a:ext>
            </a:extLst>
          </p:cNvPr>
          <p:cNvSpPr txBox="1"/>
          <p:nvPr/>
        </p:nvSpPr>
        <p:spPr>
          <a:xfrm>
            <a:off x="3260955" y="381192"/>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Syria</a:t>
            </a:r>
          </a:p>
        </p:txBody>
      </p:sp>
      <p:pic>
        <p:nvPicPr>
          <p:cNvPr id="8" name="Picture 7">
            <a:extLst>
              <a:ext uri="{FF2B5EF4-FFF2-40B4-BE49-F238E27FC236}">
                <a16:creationId xmlns:a16="http://schemas.microsoft.com/office/drawing/2014/main" id="{15C4357F-B95D-2779-7982-E9D8BE7B70E6}"/>
              </a:ext>
            </a:extLst>
          </p:cNvPr>
          <p:cNvPicPr>
            <a:picLocks noChangeAspect="1"/>
          </p:cNvPicPr>
          <p:nvPr/>
        </p:nvPicPr>
        <p:blipFill>
          <a:blip r:embed="rId37"/>
          <a:stretch>
            <a:fillRect/>
          </a:stretch>
        </p:blipFill>
        <p:spPr>
          <a:xfrm>
            <a:off x="4008452" y="1104451"/>
            <a:ext cx="1049429" cy="203621"/>
          </a:xfrm>
          <a:prstGeom prst="rect">
            <a:avLst/>
          </a:prstGeom>
        </p:spPr>
      </p:pic>
      <p:sp>
        <p:nvSpPr>
          <p:cNvPr id="17" name="Rectangle 16">
            <a:extLst>
              <a:ext uri="{FF2B5EF4-FFF2-40B4-BE49-F238E27FC236}">
                <a16:creationId xmlns:a16="http://schemas.microsoft.com/office/drawing/2014/main" id="{F221BEA4-1F34-CDDC-1C70-4E3ECB9C5B6A}"/>
              </a:ext>
            </a:extLst>
          </p:cNvPr>
          <p:cNvSpPr/>
          <p:nvPr/>
        </p:nvSpPr>
        <p:spPr>
          <a:xfrm>
            <a:off x="6227688" y="764833"/>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2025</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pic>
        <p:nvPicPr>
          <p:cNvPr id="20" name="Picture 2" descr="Company Introduction-Ningbo David Medical Device Co., Ltd.">
            <a:extLst>
              <a:ext uri="{FF2B5EF4-FFF2-40B4-BE49-F238E27FC236}">
                <a16:creationId xmlns:a16="http://schemas.microsoft.com/office/drawing/2014/main" id="{06499D94-F7B4-AA98-EC44-CC19B30DA998}"/>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251892" y="125620"/>
            <a:ext cx="415113" cy="55461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Why the MPS-MEDICAL PET SHIRT® RABBIT?">
            <a:extLst>
              <a:ext uri="{FF2B5EF4-FFF2-40B4-BE49-F238E27FC236}">
                <a16:creationId xmlns:a16="http://schemas.microsoft.com/office/drawing/2014/main" id="{B04B17EF-F3E5-A635-8D81-EADEB414714D}"/>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725145" y="272109"/>
            <a:ext cx="1467708" cy="2484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1EB31F1F-D218-0F3E-146F-E30A06AFE6B7}"/>
              </a:ext>
            </a:extLst>
          </p:cNvPr>
          <p:cNvPicPr>
            <a:picLocks noChangeAspect="1"/>
          </p:cNvPicPr>
          <p:nvPr/>
        </p:nvPicPr>
        <p:blipFill>
          <a:blip r:embed="rId40"/>
          <a:stretch>
            <a:fillRect/>
          </a:stretch>
        </p:blipFill>
        <p:spPr>
          <a:xfrm>
            <a:off x="6303319" y="181325"/>
            <a:ext cx="1278048" cy="368553"/>
          </a:xfrm>
          <a:prstGeom prst="rect">
            <a:avLst/>
          </a:prstGeom>
        </p:spPr>
      </p:pic>
      <p:pic>
        <p:nvPicPr>
          <p:cNvPr id="25" name="Picture 24">
            <a:extLst>
              <a:ext uri="{FF2B5EF4-FFF2-40B4-BE49-F238E27FC236}">
                <a16:creationId xmlns:a16="http://schemas.microsoft.com/office/drawing/2014/main" id="{A8DF8194-8AC1-E13A-88DC-F90BAB1BAE80}"/>
              </a:ext>
            </a:extLst>
          </p:cNvPr>
          <p:cNvPicPr>
            <a:picLocks noChangeAspect="1"/>
          </p:cNvPicPr>
          <p:nvPr/>
        </p:nvPicPr>
        <p:blipFill>
          <a:blip r:embed="rId41"/>
          <a:stretch>
            <a:fillRect/>
          </a:stretch>
        </p:blipFill>
        <p:spPr>
          <a:xfrm>
            <a:off x="7690892" y="177289"/>
            <a:ext cx="1089872" cy="471177"/>
          </a:xfrm>
          <a:prstGeom prst="rect">
            <a:avLst/>
          </a:prstGeom>
        </p:spPr>
      </p:pic>
      <p:pic>
        <p:nvPicPr>
          <p:cNvPr id="27" name="Picture 26">
            <a:extLst>
              <a:ext uri="{FF2B5EF4-FFF2-40B4-BE49-F238E27FC236}">
                <a16:creationId xmlns:a16="http://schemas.microsoft.com/office/drawing/2014/main" id="{8F417CE3-5B6E-4B63-FCD3-D9DB955E8489}"/>
              </a:ext>
            </a:extLst>
          </p:cNvPr>
          <p:cNvPicPr>
            <a:picLocks noChangeAspect="1"/>
          </p:cNvPicPr>
          <p:nvPr/>
        </p:nvPicPr>
        <p:blipFill>
          <a:blip r:embed="rId42"/>
          <a:stretch>
            <a:fillRect/>
          </a:stretch>
        </p:blipFill>
        <p:spPr>
          <a:xfrm>
            <a:off x="8872638" y="197751"/>
            <a:ext cx="1214624" cy="483951"/>
          </a:xfrm>
          <a:prstGeom prst="rect">
            <a:avLst/>
          </a:prstGeom>
        </p:spPr>
      </p:pic>
    </p:spTree>
    <p:extLst>
      <p:ext uri="{BB962C8B-B14F-4D97-AF65-F5344CB8AC3E}">
        <p14:creationId xmlns:p14="http://schemas.microsoft.com/office/powerpoint/2010/main" val="38358767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strVal val="#ppt_w*0.70"/>
                                          </p:val>
                                        </p:tav>
                                        <p:tav tm="100000">
                                          <p:val>
                                            <p:strVal val="#ppt_w"/>
                                          </p:val>
                                        </p:tav>
                                      </p:tavLst>
                                    </p:anim>
                                    <p:anim calcmode="lin" valueType="num">
                                      <p:cBhvr>
                                        <p:cTn id="8" dur="250" fill="hold"/>
                                        <p:tgtEl>
                                          <p:spTgt spid="85"/>
                                        </p:tgtEl>
                                        <p:attrNameLst>
                                          <p:attrName>ppt_h</p:attrName>
                                        </p:attrNameLst>
                                      </p:cBhvr>
                                      <p:tavLst>
                                        <p:tav tm="0">
                                          <p:val>
                                            <p:strVal val="#ppt_h"/>
                                          </p:val>
                                        </p:tav>
                                        <p:tav tm="100000">
                                          <p:val>
                                            <p:strVal val="#ppt_h"/>
                                          </p:val>
                                        </p:tav>
                                      </p:tavLst>
                                    </p:anim>
                                    <p:animEffect transition="in" filter="fade">
                                      <p:cBhvr>
                                        <p:cTn id="9" dur="250"/>
                                        <p:tgtEl>
                                          <p:spTgt spid="8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56"/>
                                        </p:tgtEl>
                                        <p:attrNameLst>
                                          <p:attrName>style.visibility</p:attrName>
                                        </p:attrNameLst>
                                      </p:cBhvr>
                                      <p:to>
                                        <p:strVal val="visible"/>
                                      </p:to>
                                    </p:set>
                                    <p:animEffect transition="in" filter="fade">
                                      <p:cBhvr>
                                        <p:cTn id="12" dur="500"/>
                                        <p:tgtEl>
                                          <p:spTgt spid="156"/>
                                        </p:tgtEl>
                                      </p:cBhvr>
                                    </p:animEffect>
                                    <p:anim calcmode="lin" valueType="num">
                                      <p:cBhvr>
                                        <p:cTn id="13" dur="500" fill="hold"/>
                                        <p:tgtEl>
                                          <p:spTgt spid="156"/>
                                        </p:tgtEl>
                                        <p:attrNameLst>
                                          <p:attrName>ppt_x</p:attrName>
                                        </p:attrNameLst>
                                      </p:cBhvr>
                                      <p:tavLst>
                                        <p:tav tm="0">
                                          <p:val>
                                            <p:strVal val="#ppt_x"/>
                                          </p:val>
                                        </p:tav>
                                        <p:tav tm="100000">
                                          <p:val>
                                            <p:strVal val="#ppt_x"/>
                                          </p:val>
                                        </p:tav>
                                      </p:tavLst>
                                    </p:anim>
                                    <p:anim calcmode="lin" valueType="num">
                                      <p:cBhvr>
                                        <p:cTn id="14" dur="500" fill="hold"/>
                                        <p:tgtEl>
                                          <p:spTgt spid="15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7"/>
                                        </p:tgtEl>
                                        <p:attrNameLst>
                                          <p:attrName>style.visibility</p:attrName>
                                        </p:attrNameLst>
                                      </p:cBhvr>
                                      <p:to>
                                        <p:strVal val="visible"/>
                                      </p:to>
                                    </p:set>
                                    <p:animEffect transition="in" filter="fade">
                                      <p:cBhvr>
                                        <p:cTn id="17" dur="500"/>
                                        <p:tgtEl>
                                          <p:spTgt spid="157"/>
                                        </p:tgtEl>
                                      </p:cBhvr>
                                    </p:animEffect>
                                    <p:anim calcmode="lin" valueType="num">
                                      <p:cBhvr>
                                        <p:cTn id="18" dur="500" fill="hold"/>
                                        <p:tgtEl>
                                          <p:spTgt spid="157"/>
                                        </p:tgtEl>
                                        <p:attrNameLst>
                                          <p:attrName>ppt_x</p:attrName>
                                        </p:attrNameLst>
                                      </p:cBhvr>
                                      <p:tavLst>
                                        <p:tav tm="0">
                                          <p:val>
                                            <p:strVal val="#ppt_x"/>
                                          </p:val>
                                        </p:tav>
                                        <p:tav tm="100000">
                                          <p:val>
                                            <p:strVal val="#ppt_x"/>
                                          </p:val>
                                        </p:tav>
                                      </p:tavLst>
                                    </p:anim>
                                    <p:anim calcmode="lin" valueType="num">
                                      <p:cBhvr>
                                        <p:cTn id="19" dur="500" fill="hold"/>
                                        <p:tgtEl>
                                          <p:spTgt spid="157"/>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160"/>
                                        </p:tgtEl>
                                        <p:attrNameLst>
                                          <p:attrName>style.visibility</p:attrName>
                                        </p:attrNameLst>
                                      </p:cBhvr>
                                      <p:to>
                                        <p:strVal val="visible"/>
                                      </p:to>
                                    </p:set>
                                    <p:anim calcmode="lin" valueType="num">
                                      <p:cBhvr>
                                        <p:cTn id="23" dur="500" fill="hold"/>
                                        <p:tgtEl>
                                          <p:spTgt spid="160"/>
                                        </p:tgtEl>
                                        <p:attrNameLst>
                                          <p:attrName>ppt_w</p:attrName>
                                        </p:attrNameLst>
                                      </p:cBhvr>
                                      <p:tavLst>
                                        <p:tav tm="0">
                                          <p:val>
                                            <p:strVal val="#ppt_w*0.70"/>
                                          </p:val>
                                        </p:tav>
                                        <p:tav tm="100000">
                                          <p:val>
                                            <p:strVal val="#ppt_w"/>
                                          </p:val>
                                        </p:tav>
                                      </p:tavLst>
                                    </p:anim>
                                    <p:anim calcmode="lin" valueType="num">
                                      <p:cBhvr>
                                        <p:cTn id="24" dur="500" fill="hold"/>
                                        <p:tgtEl>
                                          <p:spTgt spid="160"/>
                                        </p:tgtEl>
                                        <p:attrNameLst>
                                          <p:attrName>ppt_h</p:attrName>
                                        </p:attrNameLst>
                                      </p:cBhvr>
                                      <p:tavLst>
                                        <p:tav tm="0">
                                          <p:val>
                                            <p:strVal val="#ppt_h"/>
                                          </p:val>
                                        </p:tav>
                                        <p:tav tm="100000">
                                          <p:val>
                                            <p:strVal val="#ppt_h"/>
                                          </p:val>
                                        </p:tav>
                                      </p:tavLst>
                                    </p:anim>
                                    <p:animEffect transition="in" filter="fade">
                                      <p:cBhvr>
                                        <p:cTn id="25" dur="500"/>
                                        <p:tgtEl>
                                          <p:spTgt spid="160"/>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59"/>
                                        </p:tgtEl>
                                        <p:attrNameLst>
                                          <p:attrName>style.visibility</p:attrName>
                                        </p:attrNameLst>
                                      </p:cBhvr>
                                      <p:to>
                                        <p:strVal val="visible"/>
                                      </p:to>
                                    </p:set>
                                    <p:animEffect transition="in" filter="fade">
                                      <p:cBhvr>
                                        <p:cTn id="29" dur="500"/>
                                        <p:tgtEl>
                                          <p:spTgt spid="159"/>
                                        </p:tgtEl>
                                      </p:cBhvr>
                                    </p:animEffect>
                                    <p:anim calcmode="lin" valueType="num">
                                      <p:cBhvr>
                                        <p:cTn id="30" dur="500" fill="hold"/>
                                        <p:tgtEl>
                                          <p:spTgt spid="159"/>
                                        </p:tgtEl>
                                        <p:attrNameLst>
                                          <p:attrName>ppt_x</p:attrName>
                                        </p:attrNameLst>
                                      </p:cBhvr>
                                      <p:tavLst>
                                        <p:tav tm="0">
                                          <p:val>
                                            <p:strVal val="#ppt_x"/>
                                          </p:val>
                                        </p:tav>
                                        <p:tav tm="100000">
                                          <p:val>
                                            <p:strVal val="#ppt_x"/>
                                          </p:val>
                                        </p:tav>
                                      </p:tavLst>
                                    </p:anim>
                                    <p:anim calcmode="lin" valueType="num">
                                      <p:cBhvr>
                                        <p:cTn id="31" dur="500" fill="hold"/>
                                        <p:tgtEl>
                                          <p:spTgt spid="15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55" presetClass="entr" presetSubtype="0" fill="hold" grpId="0" nodeType="afterEffect">
                                  <p:stCondLst>
                                    <p:cond delay="0"/>
                                  </p:stCondLst>
                                  <p:childTnLst>
                                    <p:set>
                                      <p:cBhvr>
                                        <p:cTn id="34" dur="1" fill="hold">
                                          <p:stCondLst>
                                            <p:cond delay="0"/>
                                          </p:stCondLst>
                                        </p:cTn>
                                        <p:tgtEl>
                                          <p:spTgt spid="169"/>
                                        </p:tgtEl>
                                        <p:attrNameLst>
                                          <p:attrName>style.visibility</p:attrName>
                                        </p:attrNameLst>
                                      </p:cBhvr>
                                      <p:to>
                                        <p:strVal val="visible"/>
                                      </p:to>
                                    </p:set>
                                    <p:anim calcmode="lin" valueType="num">
                                      <p:cBhvr>
                                        <p:cTn id="35" dur="500" fill="hold"/>
                                        <p:tgtEl>
                                          <p:spTgt spid="169"/>
                                        </p:tgtEl>
                                        <p:attrNameLst>
                                          <p:attrName>ppt_w</p:attrName>
                                        </p:attrNameLst>
                                      </p:cBhvr>
                                      <p:tavLst>
                                        <p:tav tm="0">
                                          <p:val>
                                            <p:strVal val="#ppt_w*0.70"/>
                                          </p:val>
                                        </p:tav>
                                        <p:tav tm="100000">
                                          <p:val>
                                            <p:strVal val="#ppt_w"/>
                                          </p:val>
                                        </p:tav>
                                      </p:tavLst>
                                    </p:anim>
                                    <p:anim calcmode="lin" valueType="num">
                                      <p:cBhvr>
                                        <p:cTn id="36" dur="500" fill="hold"/>
                                        <p:tgtEl>
                                          <p:spTgt spid="169"/>
                                        </p:tgtEl>
                                        <p:attrNameLst>
                                          <p:attrName>ppt_h</p:attrName>
                                        </p:attrNameLst>
                                      </p:cBhvr>
                                      <p:tavLst>
                                        <p:tav tm="0">
                                          <p:val>
                                            <p:strVal val="#ppt_h"/>
                                          </p:val>
                                        </p:tav>
                                        <p:tav tm="100000">
                                          <p:val>
                                            <p:strVal val="#ppt_h"/>
                                          </p:val>
                                        </p:tav>
                                      </p:tavLst>
                                    </p:anim>
                                    <p:animEffect transition="in" filter="fade">
                                      <p:cBhvr>
                                        <p:cTn id="37" dur="500"/>
                                        <p:tgtEl>
                                          <p:spTgt spid="169"/>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67"/>
                                        </p:tgtEl>
                                        <p:attrNameLst>
                                          <p:attrName>style.visibility</p:attrName>
                                        </p:attrNameLst>
                                      </p:cBhvr>
                                      <p:to>
                                        <p:strVal val="visible"/>
                                      </p:to>
                                    </p:set>
                                    <p:animEffect transition="in" filter="fade">
                                      <p:cBhvr>
                                        <p:cTn id="41" dur="500"/>
                                        <p:tgtEl>
                                          <p:spTgt spid="167"/>
                                        </p:tgtEl>
                                      </p:cBhvr>
                                    </p:animEffect>
                                    <p:anim calcmode="lin" valueType="num">
                                      <p:cBhvr>
                                        <p:cTn id="42" dur="500" fill="hold"/>
                                        <p:tgtEl>
                                          <p:spTgt spid="167"/>
                                        </p:tgtEl>
                                        <p:attrNameLst>
                                          <p:attrName>ppt_x</p:attrName>
                                        </p:attrNameLst>
                                      </p:cBhvr>
                                      <p:tavLst>
                                        <p:tav tm="0">
                                          <p:val>
                                            <p:strVal val="#ppt_x"/>
                                          </p:val>
                                        </p:tav>
                                        <p:tav tm="100000">
                                          <p:val>
                                            <p:strVal val="#ppt_x"/>
                                          </p:val>
                                        </p:tav>
                                      </p:tavLst>
                                    </p:anim>
                                    <p:anim calcmode="lin" valueType="num">
                                      <p:cBhvr>
                                        <p:cTn id="43" dur="500" fill="hold"/>
                                        <p:tgtEl>
                                          <p:spTgt spid="167"/>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55" presetClass="entr" presetSubtype="0" fill="hold" grpId="0" nodeType="afterEffect">
                                  <p:stCondLst>
                                    <p:cond delay="0"/>
                                  </p:stCondLst>
                                  <p:childTnLst>
                                    <p:set>
                                      <p:cBhvr>
                                        <p:cTn id="46" dur="1" fill="hold">
                                          <p:stCondLst>
                                            <p:cond delay="0"/>
                                          </p:stCondLst>
                                        </p:cTn>
                                        <p:tgtEl>
                                          <p:spTgt spid="191"/>
                                        </p:tgtEl>
                                        <p:attrNameLst>
                                          <p:attrName>style.visibility</p:attrName>
                                        </p:attrNameLst>
                                      </p:cBhvr>
                                      <p:to>
                                        <p:strVal val="visible"/>
                                      </p:to>
                                    </p:set>
                                    <p:anim calcmode="lin" valueType="num">
                                      <p:cBhvr>
                                        <p:cTn id="47" dur="500" fill="hold"/>
                                        <p:tgtEl>
                                          <p:spTgt spid="191"/>
                                        </p:tgtEl>
                                        <p:attrNameLst>
                                          <p:attrName>ppt_w</p:attrName>
                                        </p:attrNameLst>
                                      </p:cBhvr>
                                      <p:tavLst>
                                        <p:tav tm="0">
                                          <p:val>
                                            <p:strVal val="#ppt_w*0.70"/>
                                          </p:val>
                                        </p:tav>
                                        <p:tav tm="100000">
                                          <p:val>
                                            <p:strVal val="#ppt_w"/>
                                          </p:val>
                                        </p:tav>
                                      </p:tavLst>
                                    </p:anim>
                                    <p:anim calcmode="lin" valueType="num">
                                      <p:cBhvr>
                                        <p:cTn id="48" dur="500" fill="hold"/>
                                        <p:tgtEl>
                                          <p:spTgt spid="191"/>
                                        </p:tgtEl>
                                        <p:attrNameLst>
                                          <p:attrName>ppt_h</p:attrName>
                                        </p:attrNameLst>
                                      </p:cBhvr>
                                      <p:tavLst>
                                        <p:tav tm="0">
                                          <p:val>
                                            <p:strVal val="#ppt_h"/>
                                          </p:val>
                                        </p:tav>
                                        <p:tav tm="100000">
                                          <p:val>
                                            <p:strVal val="#ppt_h"/>
                                          </p:val>
                                        </p:tav>
                                      </p:tavLst>
                                    </p:anim>
                                    <p:animEffect transition="in" filter="fade">
                                      <p:cBhvr>
                                        <p:cTn id="49" dur="500"/>
                                        <p:tgtEl>
                                          <p:spTgt spid="191"/>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98"/>
                                        </p:tgtEl>
                                        <p:attrNameLst>
                                          <p:attrName>style.visibility</p:attrName>
                                        </p:attrNameLst>
                                      </p:cBhvr>
                                      <p:to>
                                        <p:strVal val="visible"/>
                                      </p:to>
                                    </p:set>
                                    <p:animEffect transition="in" filter="fade">
                                      <p:cBhvr>
                                        <p:cTn id="52" dur="500"/>
                                        <p:tgtEl>
                                          <p:spTgt spid="198"/>
                                        </p:tgtEl>
                                      </p:cBhvr>
                                    </p:animEffect>
                                    <p:anim calcmode="lin" valueType="num">
                                      <p:cBhvr>
                                        <p:cTn id="53" dur="500" fill="hold"/>
                                        <p:tgtEl>
                                          <p:spTgt spid="198"/>
                                        </p:tgtEl>
                                        <p:attrNameLst>
                                          <p:attrName>ppt_x</p:attrName>
                                        </p:attrNameLst>
                                      </p:cBhvr>
                                      <p:tavLst>
                                        <p:tav tm="0">
                                          <p:val>
                                            <p:strVal val="#ppt_x"/>
                                          </p:val>
                                        </p:tav>
                                        <p:tav tm="100000">
                                          <p:val>
                                            <p:strVal val="#ppt_x"/>
                                          </p:val>
                                        </p:tav>
                                      </p:tavLst>
                                    </p:anim>
                                    <p:anim calcmode="lin" valueType="num">
                                      <p:cBhvr>
                                        <p:cTn id="54" dur="500" fill="hold"/>
                                        <p:tgtEl>
                                          <p:spTgt spid="19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5" presetClass="entr" presetSubtype="0" fill="hold" grpId="0" nodeType="afterEffect">
                                  <p:stCondLst>
                                    <p:cond delay="0"/>
                                  </p:stCondLst>
                                  <p:childTnLst>
                                    <p:set>
                                      <p:cBhvr>
                                        <p:cTn id="57" dur="1" fill="hold">
                                          <p:stCondLst>
                                            <p:cond delay="0"/>
                                          </p:stCondLst>
                                        </p:cTn>
                                        <p:tgtEl>
                                          <p:spTgt spid="200"/>
                                        </p:tgtEl>
                                        <p:attrNameLst>
                                          <p:attrName>style.visibility</p:attrName>
                                        </p:attrNameLst>
                                      </p:cBhvr>
                                      <p:to>
                                        <p:strVal val="visible"/>
                                      </p:to>
                                    </p:set>
                                    <p:anim calcmode="lin" valueType="num">
                                      <p:cBhvr>
                                        <p:cTn id="58" dur="500" fill="hold"/>
                                        <p:tgtEl>
                                          <p:spTgt spid="200"/>
                                        </p:tgtEl>
                                        <p:attrNameLst>
                                          <p:attrName>ppt_w</p:attrName>
                                        </p:attrNameLst>
                                      </p:cBhvr>
                                      <p:tavLst>
                                        <p:tav tm="0">
                                          <p:val>
                                            <p:strVal val="#ppt_w*0.70"/>
                                          </p:val>
                                        </p:tav>
                                        <p:tav tm="100000">
                                          <p:val>
                                            <p:strVal val="#ppt_w"/>
                                          </p:val>
                                        </p:tav>
                                      </p:tavLst>
                                    </p:anim>
                                    <p:anim calcmode="lin" valueType="num">
                                      <p:cBhvr>
                                        <p:cTn id="59" dur="500" fill="hold"/>
                                        <p:tgtEl>
                                          <p:spTgt spid="200"/>
                                        </p:tgtEl>
                                        <p:attrNameLst>
                                          <p:attrName>ppt_h</p:attrName>
                                        </p:attrNameLst>
                                      </p:cBhvr>
                                      <p:tavLst>
                                        <p:tav tm="0">
                                          <p:val>
                                            <p:strVal val="#ppt_h"/>
                                          </p:val>
                                        </p:tav>
                                        <p:tav tm="100000">
                                          <p:val>
                                            <p:strVal val="#ppt_h"/>
                                          </p:val>
                                        </p:tav>
                                      </p:tavLst>
                                    </p:anim>
                                    <p:animEffect transition="in" filter="fade">
                                      <p:cBhvr>
                                        <p:cTn id="60" dur="500"/>
                                        <p:tgtEl>
                                          <p:spTgt spid="200"/>
                                        </p:tgtEl>
                                      </p:cBhvr>
                                    </p:animEffect>
                                  </p:childTnLst>
                                </p:cTn>
                              </p:par>
                            </p:childTnLst>
                          </p:cTn>
                        </p:par>
                        <p:par>
                          <p:cTn id="61" fill="hold">
                            <p:stCondLst>
                              <p:cond delay="3500"/>
                            </p:stCondLst>
                            <p:childTnLst>
                              <p:par>
                                <p:cTn id="62" presetID="42" presetClass="entr" presetSubtype="0" fill="hold" nodeType="afterEffect">
                                  <p:stCondLst>
                                    <p:cond delay="0"/>
                                  </p:stCondLst>
                                  <p:childTnLst>
                                    <p:set>
                                      <p:cBhvr>
                                        <p:cTn id="63" dur="1" fill="hold">
                                          <p:stCondLst>
                                            <p:cond delay="0"/>
                                          </p:stCondLst>
                                        </p:cTn>
                                        <p:tgtEl>
                                          <p:spTgt spid="199"/>
                                        </p:tgtEl>
                                        <p:attrNameLst>
                                          <p:attrName>style.visibility</p:attrName>
                                        </p:attrNameLst>
                                      </p:cBhvr>
                                      <p:to>
                                        <p:strVal val="visible"/>
                                      </p:to>
                                    </p:set>
                                    <p:animEffect transition="in" filter="fade">
                                      <p:cBhvr>
                                        <p:cTn id="64" dur="500"/>
                                        <p:tgtEl>
                                          <p:spTgt spid="199"/>
                                        </p:tgtEl>
                                      </p:cBhvr>
                                    </p:animEffect>
                                    <p:anim calcmode="lin" valueType="num">
                                      <p:cBhvr>
                                        <p:cTn id="65" dur="500" fill="hold"/>
                                        <p:tgtEl>
                                          <p:spTgt spid="199"/>
                                        </p:tgtEl>
                                        <p:attrNameLst>
                                          <p:attrName>ppt_x</p:attrName>
                                        </p:attrNameLst>
                                      </p:cBhvr>
                                      <p:tavLst>
                                        <p:tav tm="0">
                                          <p:val>
                                            <p:strVal val="#ppt_x"/>
                                          </p:val>
                                        </p:tav>
                                        <p:tav tm="100000">
                                          <p:val>
                                            <p:strVal val="#ppt_x"/>
                                          </p:val>
                                        </p:tav>
                                      </p:tavLst>
                                    </p:anim>
                                    <p:anim calcmode="lin" valueType="num">
                                      <p:cBhvr>
                                        <p:cTn id="66" dur="500" fill="hold"/>
                                        <p:tgtEl>
                                          <p:spTgt spid="199"/>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55" presetClass="entr" presetSubtype="0" fill="hold" grpId="0" nodeType="afterEffect">
                                  <p:stCondLst>
                                    <p:cond delay="0"/>
                                  </p:stCondLst>
                                  <p:childTnLst>
                                    <p:set>
                                      <p:cBhvr>
                                        <p:cTn id="69" dur="1" fill="hold">
                                          <p:stCondLst>
                                            <p:cond delay="0"/>
                                          </p:stCondLst>
                                        </p:cTn>
                                        <p:tgtEl>
                                          <p:spTgt spid="270"/>
                                        </p:tgtEl>
                                        <p:attrNameLst>
                                          <p:attrName>style.visibility</p:attrName>
                                        </p:attrNameLst>
                                      </p:cBhvr>
                                      <p:to>
                                        <p:strVal val="visible"/>
                                      </p:to>
                                    </p:set>
                                    <p:anim calcmode="lin" valueType="num">
                                      <p:cBhvr>
                                        <p:cTn id="70" dur="500" fill="hold"/>
                                        <p:tgtEl>
                                          <p:spTgt spid="270"/>
                                        </p:tgtEl>
                                        <p:attrNameLst>
                                          <p:attrName>ppt_w</p:attrName>
                                        </p:attrNameLst>
                                      </p:cBhvr>
                                      <p:tavLst>
                                        <p:tav tm="0">
                                          <p:val>
                                            <p:strVal val="#ppt_w*0.70"/>
                                          </p:val>
                                        </p:tav>
                                        <p:tav tm="100000">
                                          <p:val>
                                            <p:strVal val="#ppt_w"/>
                                          </p:val>
                                        </p:tav>
                                      </p:tavLst>
                                    </p:anim>
                                    <p:anim calcmode="lin" valueType="num">
                                      <p:cBhvr>
                                        <p:cTn id="71" dur="500" fill="hold"/>
                                        <p:tgtEl>
                                          <p:spTgt spid="270"/>
                                        </p:tgtEl>
                                        <p:attrNameLst>
                                          <p:attrName>ppt_h</p:attrName>
                                        </p:attrNameLst>
                                      </p:cBhvr>
                                      <p:tavLst>
                                        <p:tav tm="0">
                                          <p:val>
                                            <p:strVal val="#ppt_h"/>
                                          </p:val>
                                        </p:tav>
                                        <p:tav tm="100000">
                                          <p:val>
                                            <p:strVal val="#ppt_h"/>
                                          </p:val>
                                        </p:tav>
                                      </p:tavLst>
                                    </p:anim>
                                    <p:animEffect transition="in" filter="fade">
                                      <p:cBhvr>
                                        <p:cTn id="72" dur="500"/>
                                        <p:tgtEl>
                                          <p:spTgt spid="270"/>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278"/>
                                        </p:tgtEl>
                                        <p:attrNameLst>
                                          <p:attrName>style.visibility</p:attrName>
                                        </p:attrNameLst>
                                      </p:cBhvr>
                                      <p:to>
                                        <p:strVal val="visible"/>
                                      </p:to>
                                    </p:set>
                                    <p:animEffect transition="in" filter="fade">
                                      <p:cBhvr>
                                        <p:cTn id="76" dur="500"/>
                                        <p:tgtEl>
                                          <p:spTgt spid="278"/>
                                        </p:tgtEl>
                                      </p:cBhvr>
                                    </p:animEffect>
                                    <p:anim calcmode="lin" valueType="num">
                                      <p:cBhvr>
                                        <p:cTn id="77" dur="500" fill="hold"/>
                                        <p:tgtEl>
                                          <p:spTgt spid="278"/>
                                        </p:tgtEl>
                                        <p:attrNameLst>
                                          <p:attrName>ppt_x</p:attrName>
                                        </p:attrNameLst>
                                      </p:cBhvr>
                                      <p:tavLst>
                                        <p:tav tm="0">
                                          <p:val>
                                            <p:strVal val="#ppt_x"/>
                                          </p:val>
                                        </p:tav>
                                        <p:tav tm="100000">
                                          <p:val>
                                            <p:strVal val="#ppt_x"/>
                                          </p:val>
                                        </p:tav>
                                      </p:tavLst>
                                    </p:anim>
                                    <p:anim calcmode="lin" valueType="num">
                                      <p:cBhvr>
                                        <p:cTn id="78" dur="500" fill="hold"/>
                                        <p:tgtEl>
                                          <p:spTgt spid="27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7"/>
                                        </p:tgtEl>
                                        <p:attrNameLst>
                                          <p:attrName>style.visibility</p:attrName>
                                        </p:attrNameLst>
                                      </p:cBhvr>
                                      <p:to>
                                        <p:strVal val="visible"/>
                                      </p:to>
                                    </p:set>
                                    <p:animEffect transition="in" filter="fade">
                                      <p:cBhvr>
                                        <p:cTn id="81" dur="500"/>
                                        <p:tgtEl>
                                          <p:spTgt spid="277"/>
                                        </p:tgtEl>
                                      </p:cBhvr>
                                    </p:animEffect>
                                    <p:anim calcmode="lin" valueType="num">
                                      <p:cBhvr>
                                        <p:cTn id="82" dur="500" fill="hold"/>
                                        <p:tgtEl>
                                          <p:spTgt spid="277"/>
                                        </p:tgtEl>
                                        <p:attrNameLst>
                                          <p:attrName>ppt_x</p:attrName>
                                        </p:attrNameLst>
                                      </p:cBhvr>
                                      <p:tavLst>
                                        <p:tav tm="0">
                                          <p:val>
                                            <p:strVal val="#ppt_x"/>
                                          </p:val>
                                        </p:tav>
                                        <p:tav tm="100000">
                                          <p:val>
                                            <p:strVal val="#ppt_x"/>
                                          </p:val>
                                        </p:tav>
                                      </p:tavLst>
                                    </p:anim>
                                    <p:anim calcmode="lin" valueType="num">
                                      <p:cBhvr>
                                        <p:cTn id="83" dur="500" fill="hold"/>
                                        <p:tgtEl>
                                          <p:spTgt spid="27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55" presetClass="entr" presetSubtype="0" fill="hold" grpId="0" nodeType="afterEffect">
                                  <p:stCondLst>
                                    <p:cond delay="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strVal val="#ppt_w*0.70"/>
                                          </p:val>
                                        </p:tav>
                                        <p:tav tm="100000">
                                          <p:val>
                                            <p:strVal val="#ppt_w"/>
                                          </p:val>
                                        </p:tav>
                                      </p:tavLst>
                                    </p:anim>
                                    <p:anim calcmode="lin" valueType="num">
                                      <p:cBhvr>
                                        <p:cTn id="88" dur="500" fill="hold"/>
                                        <p:tgtEl>
                                          <p:spTgt spid="263"/>
                                        </p:tgtEl>
                                        <p:attrNameLst>
                                          <p:attrName>ppt_h</p:attrName>
                                        </p:attrNameLst>
                                      </p:cBhvr>
                                      <p:tavLst>
                                        <p:tav tm="0">
                                          <p:val>
                                            <p:strVal val="#ppt_h"/>
                                          </p:val>
                                        </p:tav>
                                        <p:tav tm="100000">
                                          <p:val>
                                            <p:strVal val="#ppt_h"/>
                                          </p:val>
                                        </p:tav>
                                      </p:tavLst>
                                    </p:anim>
                                    <p:animEffect transition="in" filter="fade">
                                      <p:cBhvr>
                                        <p:cTn id="89" dur="500"/>
                                        <p:tgtEl>
                                          <p:spTgt spid="263"/>
                                        </p:tgtEl>
                                      </p:cBhvr>
                                    </p:animEffect>
                                  </p:childTnLst>
                                </p:cTn>
                              </p:par>
                            </p:childTnLst>
                          </p:cTn>
                        </p:par>
                        <p:par>
                          <p:cTn id="90" fill="hold">
                            <p:stCondLst>
                              <p:cond delay="5500"/>
                            </p:stCondLst>
                            <p:childTnLst>
                              <p:par>
                                <p:cTn id="91" presetID="42" presetClass="entr" presetSubtype="0" fill="hold" grpId="0" nodeType="afterEffect">
                                  <p:stCondLst>
                                    <p:cond delay="0"/>
                                  </p:stCondLst>
                                  <p:childTnLst>
                                    <p:set>
                                      <p:cBhvr>
                                        <p:cTn id="92" dur="1" fill="hold">
                                          <p:stCondLst>
                                            <p:cond delay="0"/>
                                          </p:stCondLst>
                                        </p:cTn>
                                        <p:tgtEl>
                                          <p:spTgt spid="279"/>
                                        </p:tgtEl>
                                        <p:attrNameLst>
                                          <p:attrName>style.visibility</p:attrName>
                                        </p:attrNameLst>
                                      </p:cBhvr>
                                      <p:to>
                                        <p:strVal val="visible"/>
                                      </p:to>
                                    </p:set>
                                    <p:animEffect transition="in" filter="fade">
                                      <p:cBhvr>
                                        <p:cTn id="93" dur="500"/>
                                        <p:tgtEl>
                                          <p:spTgt spid="279"/>
                                        </p:tgtEl>
                                      </p:cBhvr>
                                    </p:animEffect>
                                    <p:anim calcmode="lin" valueType="num">
                                      <p:cBhvr>
                                        <p:cTn id="94" dur="500" fill="hold"/>
                                        <p:tgtEl>
                                          <p:spTgt spid="279"/>
                                        </p:tgtEl>
                                        <p:attrNameLst>
                                          <p:attrName>ppt_x</p:attrName>
                                        </p:attrNameLst>
                                      </p:cBhvr>
                                      <p:tavLst>
                                        <p:tav tm="0">
                                          <p:val>
                                            <p:strVal val="#ppt_x"/>
                                          </p:val>
                                        </p:tav>
                                        <p:tav tm="100000">
                                          <p:val>
                                            <p:strVal val="#ppt_x"/>
                                          </p:val>
                                        </p:tav>
                                      </p:tavLst>
                                    </p:anim>
                                    <p:anim calcmode="lin" valueType="num">
                                      <p:cBhvr>
                                        <p:cTn id="95" dur="500" fill="hold"/>
                                        <p:tgtEl>
                                          <p:spTgt spid="279"/>
                                        </p:tgtEl>
                                        <p:attrNameLst>
                                          <p:attrName>ppt_y</p:attrName>
                                        </p:attrNameLst>
                                      </p:cBhvr>
                                      <p:tavLst>
                                        <p:tav tm="0">
                                          <p:val>
                                            <p:strVal val="#ppt_y+.1"/>
                                          </p:val>
                                        </p:tav>
                                        <p:tav tm="100000">
                                          <p:val>
                                            <p:strVal val="#ppt_y"/>
                                          </p:val>
                                        </p:tav>
                                      </p:tavLst>
                                    </p:anim>
                                  </p:childTnLst>
                                </p:cTn>
                              </p:par>
                            </p:childTnLst>
                          </p:cTn>
                        </p:par>
                        <p:par>
                          <p:cTn id="96" fill="hold">
                            <p:stCondLst>
                              <p:cond delay="6000"/>
                            </p:stCondLst>
                            <p:childTnLst>
                              <p:par>
                                <p:cTn id="97" presetID="55" presetClass="entr" presetSubtype="0" fill="hold" grpId="0" nodeType="afterEffect">
                                  <p:stCondLst>
                                    <p:cond delay="0"/>
                                  </p:stCondLst>
                                  <p:childTnLst>
                                    <p:set>
                                      <p:cBhvr>
                                        <p:cTn id="98" dur="1" fill="hold">
                                          <p:stCondLst>
                                            <p:cond delay="0"/>
                                          </p:stCondLst>
                                        </p:cTn>
                                        <p:tgtEl>
                                          <p:spTgt spid="256"/>
                                        </p:tgtEl>
                                        <p:attrNameLst>
                                          <p:attrName>style.visibility</p:attrName>
                                        </p:attrNameLst>
                                      </p:cBhvr>
                                      <p:to>
                                        <p:strVal val="visible"/>
                                      </p:to>
                                    </p:set>
                                    <p:anim calcmode="lin" valueType="num">
                                      <p:cBhvr>
                                        <p:cTn id="99" dur="500" fill="hold"/>
                                        <p:tgtEl>
                                          <p:spTgt spid="256"/>
                                        </p:tgtEl>
                                        <p:attrNameLst>
                                          <p:attrName>ppt_w</p:attrName>
                                        </p:attrNameLst>
                                      </p:cBhvr>
                                      <p:tavLst>
                                        <p:tav tm="0">
                                          <p:val>
                                            <p:strVal val="#ppt_w*0.70"/>
                                          </p:val>
                                        </p:tav>
                                        <p:tav tm="100000">
                                          <p:val>
                                            <p:strVal val="#ppt_w"/>
                                          </p:val>
                                        </p:tav>
                                      </p:tavLst>
                                    </p:anim>
                                    <p:anim calcmode="lin" valueType="num">
                                      <p:cBhvr>
                                        <p:cTn id="100" dur="500" fill="hold"/>
                                        <p:tgtEl>
                                          <p:spTgt spid="256"/>
                                        </p:tgtEl>
                                        <p:attrNameLst>
                                          <p:attrName>ppt_h</p:attrName>
                                        </p:attrNameLst>
                                      </p:cBhvr>
                                      <p:tavLst>
                                        <p:tav tm="0">
                                          <p:val>
                                            <p:strVal val="#ppt_h"/>
                                          </p:val>
                                        </p:tav>
                                        <p:tav tm="100000">
                                          <p:val>
                                            <p:strVal val="#ppt_h"/>
                                          </p:val>
                                        </p:tav>
                                      </p:tavLst>
                                    </p:anim>
                                    <p:animEffect transition="in" filter="fade">
                                      <p:cBhvr>
                                        <p:cTn id="101" dur="500"/>
                                        <p:tgtEl>
                                          <p:spTgt spid="256"/>
                                        </p:tgtEl>
                                      </p:cBhvr>
                                    </p:animEffect>
                                  </p:childTnLst>
                                </p:cTn>
                              </p:par>
                            </p:childTnLst>
                          </p:cTn>
                        </p:par>
                        <p:par>
                          <p:cTn id="102" fill="hold">
                            <p:stCondLst>
                              <p:cond delay="6500"/>
                            </p:stCondLst>
                            <p:childTnLst>
                              <p:par>
                                <p:cTn id="103" presetID="42" presetClass="entr" presetSubtype="0" fill="hold" nodeType="afterEffect">
                                  <p:stCondLst>
                                    <p:cond delay="0"/>
                                  </p:stCondLst>
                                  <p:childTnLst>
                                    <p:set>
                                      <p:cBhvr>
                                        <p:cTn id="104" dur="1" fill="hold">
                                          <p:stCondLst>
                                            <p:cond delay="0"/>
                                          </p:stCondLst>
                                        </p:cTn>
                                        <p:tgtEl>
                                          <p:spTgt spid="346"/>
                                        </p:tgtEl>
                                        <p:attrNameLst>
                                          <p:attrName>style.visibility</p:attrName>
                                        </p:attrNameLst>
                                      </p:cBhvr>
                                      <p:to>
                                        <p:strVal val="visible"/>
                                      </p:to>
                                    </p:set>
                                    <p:animEffect transition="in" filter="fade">
                                      <p:cBhvr>
                                        <p:cTn id="105" dur="500"/>
                                        <p:tgtEl>
                                          <p:spTgt spid="346"/>
                                        </p:tgtEl>
                                      </p:cBhvr>
                                    </p:animEffect>
                                    <p:anim calcmode="lin" valueType="num">
                                      <p:cBhvr>
                                        <p:cTn id="106" dur="500" fill="hold"/>
                                        <p:tgtEl>
                                          <p:spTgt spid="346"/>
                                        </p:tgtEl>
                                        <p:attrNameLst>
                                          <p:attrName>ppt_x</p:attrName>
                                        </p:attrNameLst>
                                      </p:cBhvr>
                                      <p:tavLst>
                                        <p:tav tm="0">
                                          <p:val>
                                            <p:strVal val="#ppt_x"/>
                                          </p:val>
                                        </p:tav>
                                        <p:tav tm="100000">
                                          <p:val>
                                            <p:strVal val="#ppt_x"/>
                                          </p:val>
                                        </p:tav>
                                      </p:tavLst>
                                    </p:anim>
                                    <p:anim calcmode="lin" valueType="num">
                                      <p:cBhvr>
                                        <p:cTn id="107" dur="500" fill="hold"/>
                                        <p:tgtEl>
                                          <p:spTgt spid="346"/>
                                        </p:tgtEl>
                                        <p:attrNameLst>
                                          <p:attrName>ppt_y</p:attrName>
                                        </p:attrNameLst>
                                      </p:cBhvr>
                                      <p:tavLst>
                                        <p:tav tm="0">
                                          <p:val>
                                            <p:strVal val="#ppt_y+.1"/>
                                          </p:val>
                                        </p:tav>
                                        <p:tav tm="100000">
                                          <p:val>
                                            <p:strVal val="#ppt_y"/>
                                          </p:val>
                                        </p:tav>
                                      </p:tavLst>
                                    </p:anim>
                                  </p:childTnLst>
                                </p:cTn>
                              </p:par>
                            </p:childTnLst>
                          </p:cTn>
                        </p:par>
                        <p:par>
                          <p:cTn id="108" fill="hold">
                            <p:stCondLst>
                              <p:cond delay="7000"/>
                            </p:stCondLst>
                            <p:childTnLst>
                              <p:par>
                                <p:cTn id="109" presetID="55" presetClass="entr" presetSubtype="0" fill="hold" grpId="0" nodeType="afterEffect">
                                  <p:stCondLst>
                                    <p:cond delay="0"/>
                                  </p:stCondLst>
                                  <p:childTnLst>
                                    <p:set>
                                      <p:cBhvr>
                                        <p:cTn id="110" dur="1" fill="hold">
                                          <p:stCondLst>
                                            <p:cond delay="0"/>
                                          </p:stCondLst>
                                        </p:cTn>
                                        <p:tgtEl>
                                          <p:spTgt spid="249"/>
                                        </p:tgtEl>
                                        <p:attrNameLst>
                                          <p:attrName>style.visibility</p:attrName>
                                        </p:attrNameLst>
                                      </p:cBhvr>
                                      <p:to>
                                        <p:strVal val="visible"/>
                                      </p:to>
                                    </p:set>
                                    <p:anim calcmode="lin" valueType="num">
                                      <p:cBhvr>
                                        <p:cTn id="111" dur="500" fill="hold"/>
                                        <p:tgtEl>
                                          <p:spTgt spid="249"/>
                                        </p:tgtEl>
                                        <p:attrNameLst>
                                          <p:attrName>ppt_w</p:attrName>
                                        </p:attrNameLst>
                                      </p:cBhvr>
                                      <p:tavLst>
                                        <p:tav tm="0">
                                          <p:val>
                                            <p:strVal val="#ppt_w*0.70"/>
                                          </p:val>
                                        </p:tav>
                                        <p:tav tm="100000">
                                          <p:val>
                                            <p:strVal val="#ppt_w"/>
                                          </p:val>
                                        </p:tav>
                                      </p:tavLst>
                                    </p:anim>
                                    <p:anim calcmode="lin" valueType="num">
                                      <p:cBhvr>
                                        <p:cTn id="112" dur="500" fill="hold"/>
                                        <p:tgtEl>
                                          <p:spTgt spid="249"/>
                                        </p:tgtEl>
                                        <p:attrNameLst>
                                          <p:attrName>ppt_h</p:attrName>
                                        </p:attrNameLst>
                                      </p:cBhvr>
                                      <p:tavLst>
                                        <p:tav tm="0">
                                          <p:val>
                                            <p:strVal val="#ppt_h"/>
                                          </p:val>
                                        </p:tav>
                                        <p:tav tm="100000">
                                          <p:val>
                                            <p:strVal val="#ppt_h"/>
                                          </p:val>
                                        </p:tav>
                                      </p:tavLst>
                                    </p:anim>
                                    <p:animEffect transition="in" filter="fade">
                                      <p:cBhvr>
                                        <p:cTn id="113" dur="500"/>
                                        <p:tgtEl>
                                          <p:spTgt spid="249"/>
                                        </p:tgtEl>
                                      </p:cBhvr>
                                    </p:animEffect>
                                  </p:childTnLst>
                                </p:cTn>
                              </p:par>
                            </p:childTnLst>
                          </p:cTn>
                        </p:par>
                        <p:par>
                          <p:cTn id="114" fill="hold">
                            <p:stCondLst>
                              <p:cond delay="7500"/>
                            </p:stCondLst>
                            <p:childTnLst>
                              <p:par>
                                <p:cTn id="115" presetID="42" presetClass="entr" presetSubtype="0" fill="hold" nodeType="afterEffect">
                                  <p:stCondLst>
                                    <p:cond delay="0"/>
                                  </p:stCondLst>
                                  <p:childTnLst>
                                    <p:set>
                                      <p:cBhvr>
                                        <p:cTn id="116" dur="1" fill="hold">
                                          <p:stCondLst>
                                            <p:cond delay="0"/>
                                          </p:stCondLst>
                                        </p:cTn>
                                        <p:tgtEl>
                                          <p:spTgt spid="347"/>
                                        </p:tgtEl>
                                        <p:attrNameLst>
                                          <p:attrName>style.visibility</p:attrName>
                                        </p:attrNameLst>
                                      </p:cBhvr>
                                      <p:to>
                                        <p:strVal val="visible"/>
                                      </p:to>
                                    </p:set>
                                    <p:animEffect transition="in" filter="fade">
                                      <p:cBhvr>
                                        <p:cTn id="117" dur="500"/>
                                        <p:tgtEl>
                                          <p:spTgt spid="347"/>
                                        </p:tgtEl>
                                      </p:cBhvr>
                                    </p:animEffect>
                                    <p:anim calcmode="lin" valueType="num">
                                      <p:cBhvr>
                                        <p:cTn id="118" dur="500" fill="hold"/>
                                        <p:tgtEl>
                                          <p:spTgt spid="347"/>
                                        </p:tgtEl>
                                        <p:attrNameLst>
                                          <p:attrName>ppt_x</p:attrName>
                                        </p:attrNameLst>
                                      </p:cBhvr>
                                      <p:tavLst>
                                        <p:tav tm="0">
                                          <p:val>
                                            <p:strVal val="#ppt_x"/>
                                          </p:val>
                                        </p:tav>
                                        <p:tav tm="100000">
                                          <p:val>
                                            <p:strVal val="#ppt_x"/>
                                          </p:val>
                                        </p:tav>
                                      </p:tavLst>
                                    </p:anim>
                                    <p:anim calcmode="lin" valueType="num">
                                      <p:cBhvr>
                                        <p:cTn id="119" dur="500" fill="hold"/>
                                        <p:tgtEl>
                                          <p:spTgt spid="347"/>
                                        </p:tgtEl>
                                        <p:attrNameLst>
                                          <p:attrName>ppt_y</p:attrName>
                                        </p:attrNameLst>
                                      </p:cBhvr>
                                      <p:tavLst>
                                        <p:tav tm="0">
                                          <p:val>
                                            <p:strVal val="#ppt_y+.1"/>
                                          </p:val>
                                        </p:tav>
                                        <p:tav tm="100000">
                                          <p:val>
                                            <p:strVal val="#ppt_y"/>
                                          </p:val>
                                        </p:tav>
                                      </p:tavLst>
                                    </p:anim>
                                  </p:childTnLst>
                                </p:cTn>
                              </p:par>
                            </p:childTnLst>
                          </p:cTn>
                        </p:par>
                        <p:par>
                          <p:cTn id="120" fill="hold">
                            <p:stCondLst>
                              <p:cond delay="8000"/>
                            </p:stCondLst>
                            <p:childTnLst>
                              <p:par>
                                <p:cTn id="121" presetID="55" presetClass="entr" presetSubtype="0" fill="hold" grpId="0" nodeType="afterEffect">
                                  <p:stCondLst>
                                    <p:cond delay="0"/>
                                  </p:stCondLst>
                                  <p:childTnLst>
                                    <p:set>
                                      <p:cBhvr>
                                        <p:cTn id="122" dur="1" fill="hold">
                                          <p:stCondLst>
                                            <p:cond delay="0"/>
                                          </p:stCondLst>
                                        </p:cTn>
                                        <p:tgtEl>
                                          <p:spTgt spid="242"/>
                                        </p:tgtEl>
                                        <p:attrNameLst>
                                          <p:attrName>style.visibility</p:attrName>
                                        </p:attrNameLst>
                                      </p:cBhvr>
                                      <p:to>
                                        <p:strVal val="visible"/>
                                      </p:to>
                                    </p:set>
                                    <p:anim calcmode="lin" valueType="num">
                                      <p:cBhvr>
                                        <p:cTn id="123" dur="500" fill="hold"/>
                                        <p:tgtEl>
                                          <p:spTgt spid="242"/>
                                        </p:tgtEl>
                                        <p:attrNameLst>
                                          <p:attrName>ppt_w</p:attrName>
                                        </p:attrNameLst>
                                      </p:cBhvr>
                                      <p:tavLst>
                                        <p:tav tm="0">
                                          <p:val>
                                            <p:strVal val="#ppt_w*0.70"/>
                                          </p:val>
                                        </p:tav>
                                        <p:tav tm="100000">
                                          <p:val>
                                            <p:strVal val="#ppt_w"/>
                                          </p:val>
                                        </p:tav>
                                      </p:tavLst>
                                    </p:anim>
                                    <p:anim calcmode="lin" valueType="num">
                                      <p:cBhvr>
                                        <p:cTn id="124" dur="500" fill="hold"/>
                                        <p:tgtEl>
                                          <p:spTgt spid="242"/>
                                        </p:tgtEl>
                                        <p:attrNameLst>
                                          <p:attrName>ppt_h</p:attrName>
                                        </p:attrNameLst>
                                      </p:cBhvr>
                                      <p:tavLst>
                                        <p:tav tm="0">
                                          <p:val>
                                            <p:strVal val="#ppt_h"/>
                                          </p:val>
                                        </p:tav>
                                        <p:tav tm="100000">
                                          <p:val>
                                            <p:strVal val="#ppt_h"/>
                                          </p:val>
                                        </p:tav>
                                      </p:tavLst>
                                    </p:anim>
                                    <p:animEffect transition="in" filter="fade">
                                      <p:cBhvr>
                                        <p:cTn id="125" dur="500"/>
                                        <p:tgtEl>
                                          <p:spTgt spid="242"/>
                                        </p:tgtEl>
                                      </p:cBhvr>
                                    </p:animEffect>
                                  </p:childTnLst>
                                </p:cTn>
                              </p:par>
                            </p:childTnLst>
                          </p:cTn>
                        </p:par>
                        <p:par>
                          <p:cTn id="126" fill="hold">
                            <p:stCondLst>
                              <p:cond delay="8500"/>
                            </p:stCondLst>
                            <p:childTnLst>
                              <p:par>
                                <p:cTn id="127" presetID="42" presetClass="entr" presetSubtype="0" fill="hold" nodeType="afterEffect">
                                  <p:stCondLst>
                                    <p:cond delay="0"/>
                                  </p:stCondLst>
                                  <p:childTnLst>
                                    <p:set>
                                      <p:cBhvr>
                                        <p:cTn id="128" dur="1" fill="hold">
                                          <p:stCondLst>
                                            <p:cond delay="0"/>
                                          </p:stCondLst>
                                        </p:cTn>
                                        <p:tgtEl>
                                          <p:spTgt spid="349"/>
                                        </p:tgtEl>
                                        <p:attrNameLst>
                                          <p:attrName>style.visibility</p:attrName>
                                        </p:attrNameLst>
                                      </p:cBhvr>
                                      <p:to>
                                        <p:strVal val="visible"/>
                                      </p:to>
                                    </p:set>
                                    <p:animEffect transition="in" filter="fade">
                                      <p:cBhvr>
                                        <p:cTn id="129" dur="500"/>
                                        <p:tgtEl>
                                          <p:spTgt spid="349"/>
                                        </p:tgtEl>
                                      </p:cBhvr>
                                    </p:animEffect>
                                    <p:anim calcmode="lin" valueType="num">
                                      <p:cBhvr>
                                        <p:cTn id="130" dur="500" fill="hold"/>
                                        <p:tgtEl>
                                          <p:spTgt spid="349"/>
                                        </p:tgtEl>
                                        <p:attrNameLst>
                                          <p:attrName>ppt_x</p:attrName>
                                        </p:attrNameLst>
                                      </p:cBhvr>
                                      <p:tavLst>
                                        <p:tav tm="0">
                                          <p:val>
                                            <p:strVal val="#ppt_x"/>
                                          </p:val>
                                        </p:tav>
                                        <p:tav tm="100000">
                                          <p:val>
                                            <p:strVal val="#ppt_x"/>
                                          </p:val>
                                        </p:tav>
                                      </p:tavLst>
                                    </p:anim>
                                    <p:anim calcmode="lin" valueType="num">
                                      <p:cBhvr>
                                        <p:cTn id="131" dur="500" fill="hold"/>
                                        <p:tgtEl>
                                          <p:spTgt spid="349"/>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48"/>
                                        </p:tgtEl>
                                        <p:attrNameLst>
                                          <p:attrName>style.visibility</p:attrName>
                                        </p:attrNameLst>
                                      </p:cBhvr>
                                      <p:to>
                                        <p:strVal val="visible"/>
                                      </p:to>
                                    </p:set>
                                    <p:animEffect transition="in" filter="fade">
                                      <p:cBhvr>
                                        <p:cTn id="134" dur="500"/>
                                        <p:tgtEl>
                                          <p:spTgt spid="348"/>
                                        </p:tgtEl>
                                      </p:cBhvr>
                                    </p:animEffect>
                                    <p:anim calcmode="lin" valueType="num">
                                      <p:cBhvr>
                                        <p:cTn id="135" dur="500" fill="hold"/>
                                        <p:tgtEl>
                                          <p:spTgt spid="348"/>
                                        </p:tgtEl>
                                        <p:attrNameLst>
                                          <p:attrName>ppt_x</p:attrName>
                                        </p:attrNameLst>
                                      </p:cBhvr>
                                      <p:tavLst>
                                        <p:tav tm="0">
                                          <p:val>
                                            <p:strVal val="#ppt_x"/>
                                          </p:val>
                                        </p:tav>
                                        <p:tav tm="100000">
                                          <p:val>
                                            <p:strVal val="#ppt_x"/>
                                          </p:val>
                                        </p:tav>
                                      </p:tavLst>
                                    </p:anim>
                                    <p:anim calcmode="lin" valueType="num">
                                      <p:cBhvr>
                                        <p:cTn id="136" dur="500" fill="hold"/>
                                        <p:tgtEl>
                                          <p:spTgt spid="348"/>
                                        </p:tgtEl>
                                        <p:attrNameLst>
                                          <p:attrName>ppt_y</p:attrName>
                                        </p:attrNameLst>
                                      </p:cBhvr>
                                      <p:tavLst>
                                        <p:tav tm="0">
                                          <p:val>
                                            <p:strVal val="#ppt_y+.1"/>
                                          </p:val>
                                        </p:tav>
                                        <p:tav tm="100000">
                                          <p:val>
                                            <p:strVal val="#ppt_y"/>
                                          </p:val>
                                        </p:tav>
                                      </p:tavLst>
                                    </p:anim>
                                  </p:childTnLst>
                                </p:cTn>
                              </p:par>
                            </p:childTnLst>
                          </p:cTn>
                        </p:par>
                        <p:par>
                          <p:cTn id="137" fill="hold">
                            <p:stCondLst>
                              <p:cond delay="9000"/>
                            </p:stCondLst>
                            <p:childTnLst>
                              <p:par>
                                <p:cTn id="138" presetID="55" presetClass="entr" presetSubtype="0" fill="hold" grpId="0" nodeType="afterEffect">
                                  <p:stCondLst>
                                    <p:cond delay="0"/>
                                  </p:stCondLst>
                                  <p:childTnLst>
                                    <p:set>
                                      <p:cBhvr>
                                        <p:cTn id="139" dur="1" fill="hold">
                                          <p:stCondLst>
                                            <p:cond delay="0"/>
                                          </p:stCondLst>
                                        </p:cTn>
                                        <p:tgtEl>
                                          <p:spTgt spid="350"/>
                                        </p:tgtEl>
                                        <p:attrNameLst>
                                          <p:attrName>style.visibility</p:attrName>
                                        </p:attrNameLst>
                                      </p:cBhvr>
                                      <p:to>
                                        <p:strVal val="visible"/>
                                      </p:to>
                                    </p:set>
                                    <p:anim calcmode="lin" valueType="num">
                                      <p:cBhvr>
                                        <p:cTn id="140" dur="500" fill="hold"/>
                                        <p:tgtEl>
                                          <p:spTgt spid="350"/>
                                        </p:tgtEl>
                                        <p:attrNameLst>
                                          <p:attrName>ppt_w</p:attrName>
                                        </p:attrNameLst>
                                      </p:cBhvr>
                                      <p:tavLst>
                                        <p:tav tm="0">
                                          <p:val>
                                            <p:strVal val="#ppt_w*0.70"/>
                                          </p:val>
                                        </p:tav>
                                        <p:tav tm="100000">
                                          <p:val>
                                            <p:strVal val="#ppt_w"/>
                                          </p:val>
                                        </p:tav>
                                      </p:tavLst>
                                    </p:anim>
                                    <p:anim calcmode="lin" valueType="num">
                                      <p:cBhvr>
                                        <p:cTn id="141" dur="500" fill="hold"/>
                                        <p:tgtEl>
                                          <p:spTgt spid="350"/>
                                        </p:tgtEl>
                                        <p:attrNameLst>
                                          <p:attrName>ppt_h</p:attrName>
                                        </p:attrNameLst>
                                      </p:cBhvr>
                                      <p:tavLst>
                                        <p:tav tm="0">
                                          <p:val>
                                            <p:strVal val="#ppt_h"/>
                                          </p:val>
                                        </p:tav>
                                        <p:tav tm="100000">
                                          <p:val>
                                            <p:strVal val="#ppt_h"/>
                                          </p:val>
                                        </p:tav>
                                      </p:tavLst>
                                    </p:anim>
                                    <p:animEffect transition="in" filter="fade">
                                      <p:cBhvr>
                                        <p:cTn id="142" dur="500"/>
                                        <p:tgtEl>
                                          <p:spTgt spid="350"/>
                                        </p:tgtEl>
                                      </p:cBhvr>
                                    </p:animEffect>
                                  </p:childTnLst>
                                </p:cTn>
                              </p:par>
                            </p:childTnLst>
                          </p:cTn>
                        </p:par>
                        <p:par>
                          <p:cTn id="143" fill="hold">
                            <p:stCondLst>
                              <p:cond delay="9500"/>
                            </p:stCondLst>
                            <p:childTnLst>
                              <p:par>
                                <p:cTn id="144" presetID="42" presetClass="entr" presetSubtype="0" fill="hold" nodeType="afterEffect">
                                  <p:stCondLst>
                                    <p:cond delay="0"/>
                                  </p:stCondLst>
                                  <p:childTnLst>
                                    <p:set>
                                      <p:cBhvr>
                                        <p:cTn id="145" dur="1" fill="hold">
                                          <p:stCondLst>
                                            <p:cond delay="0"/>
                                          </p:stCondLst>
                                        </p:cTn>
                                        <p:tgtEl>
                                          <p:spTgt spid="385"/>
                                        </p:tgtEl>
                                        <p:attrNameLst>
                                          <p:attrName>style.visibility</p:attrName>
                                        </p:attrNameLst>
                                      </p:cBhvr>
                                      <p:to>
                                        <p:strVal val="visible"/>
                                      </p:to>
                                    </p:set>
                                    <p:animEffect transition="in" filter="fade">
                                      <p:cBhvr>
                                        <p:cTn id="146" dur="500"/>
                                        <p:tgtEl>
                                          <p:spTgt spid="385"/>
                                        </p:tgtEl>
                                      </p:cBhvr>
                                    </p:animEffect>
                                    <p:anim calcmode="lin" valueType="num">
                                      <p:cBhvr>
                                        <p:cTn id="147" dur="500" fill="hold"/>
                                        <p:tgtEl>
                                          <p:spTgt spid="385"/>
                                        </p:tgtEl>
                                        <p:attrNameLst>
                                          <p:attrName>ppt_x</p:attrName>
                                        </p:attrNameLst>
                                      </p:cBhvr>
                                      <p:tavLst>
                                        <p:tav tm="0">
                                          <p:val>
                                            <p:strVal val="#ppt_x"/>
                                          </p:val>
                                        </p:tav>
                                        <p:tav tm="100000">
                                          <p:val>
                                            <p:strVal val="#ppt_x"/>
                                          </p:val>
                                        </p:tav>
                                      </p:tavLst>
                                    </p:anim>
                                    <p:anim calcmode="lin" valueType="num">
                                      <p:cBhvr>
                                        <p:cTn id="148" dur="500" fill="hold"/>
                                        <p:tgtEl>
                                          <p:spTgt spid="385"/>
                                        </p:tgtEl>
                                        <p:attrNameLst>
                                          <p:attrName>ppt_y</p:attrName>
                                        </p:attrNameLst>
                                      </p:cBhvr>
                                      <p:tavLst>
                                        <p:tav tm="0">
                                          <p:val>
                                            <p:strVal val="#ppt_y+.1"/>
                                          </p:val>
                                        </p:tav>
                                        <p:tav tm="100000">
                                          <p:val>
                                            <p:strVal val="#ppt_y"/>
                                          </p:val>
                                        </p:tav>
                                      </p:tavLst>
                                    </p:anim>
                                  </p:childTnLst>
                                </p:cTn>
                              </p:par>
                            </p:childTnLst>
                          </p:cTn>
                        </p:par>
                        <p:par>
                          <p:cTn id="149" fill="hold">
                            <p:stCondLst>
                              <p:cond delay="10000"/>
                            </p:stCondLst>
                            <p:childTnLst>
                              <p:par>
                                <p:cTn id="150" presetID="55" presetClass="entr" presetSubtype="0" fill="hold" grpId="0" nodeType="afterEffect">
                                  <p:stCondLst>
                                    <p:cond delay="0"/>
                                  </p:stCondLst>
                                  <p:childTnLst>
                                    <p:set>
                                      <p:cBhvr>
                                        <p:cTn id="151" dur="1" fill="hold">
                                          <p:stCondLst>
                                            <p:cond delay="0"/>
                                          </p:stCondLst>
                                        </p:cTn>
                                        <p:tgtEl>
                                          <p:spTgt spid="357"/>
                                        </p:tgtEl>
                                        <p:attrNameLst>
                                          <p:attrName>style.visibility</p:attrName>
                                        </p:attrNameLst>
                                      </p:cBhvr>
                                      <p:to>
                                        <p:strVal val="visible"/>
                                      </p:to>
                                    </p:set>
                                    <p:anim calcmode="lin" valueType="num">
                                      <p:cBhvr>
                                        <p:cTn id="152" dur="500" fill="hold"/>
                                        <p:tgtEl>
                                          <p:spTgt spid="357"/>
                                        </p:tgtEl>
                                        <p:attrNameLst>
                                          <p:attrName>ppt_w</p:attrName>
                                        </p:attrNameLst>
                                      </p:cBhvr>
                                      <p:tavLst>
                                        <p:tav tm="0">
                                          <p:val>
                                            <p:strVal val="#ppt_w*0.70"/>
                                          </p:val>
                                        </p:tav>
                                        <p:tav tm="100000">
                                          <p:val>
                                            <p:strVal val="#ppt_w"/>
                                          </p:val>
                                        </p:tav>
                                      </p:tavLst>
                                    </p:anim>
                                    <p:anim calcmode="lin" valueType="num">
                                      <p:cBhvr>
                                        <p:cTn id="153" dur="500" fill="hold"/>
                                        <p:tgtEl>
                                          <p:spTgt spid="357"/>
                                        </p:tgtEl>
                                        <p:attrNameLst>
                                          <p:attrName>ppt_h</p:attrName>
                                        </p:attrNameLst>
                                      </p:cBhvr>
                                      <p:tavLst>
                                        <p:tav tm="0">
                                          <p:val>
                                            <p:strVal val="#ppt_h"/>
                                          </p:val>
                                        </p:tav>
                                        <p:tav tm="100000">
                                          <p:val>
                                            <p:strVal val="#ppt_h"/>
                                          </p:val>
                                        </p:tav>
                                      </p:tavLst>
                                    </p:anim>
                                    <p:animEffect transition="in" filter="fade">
                                      <p:cBhvr>
                                        <p:cTn id="154" dur="500"/>
                                        <p:tgtEl>
                                          <p:spTgt spid="357"/>
                                        </p:tgtEl>
                                      </p:cBhvr>
                                    </p:animEffect>
                                  </p:childTnLst>
                                </p:cTn>
                              </p:par>
                              <p:par>
                                <p:cTn id="155" presetID="42" presetClass="entr" presetSubtype="0" fill="hold" grpId="0" nodeType="withEffect">
                                  <p:stCondLst>
                                    <p:cond delay="0"/>
                                  </p:stCondLst>
                                  <p:childTnLst>
                                    <p:set>
                                      <p:cBhvr>
                                        <p:cTn id="156" dur="1" fill="hold">
                                          <p:stCondLst>
                                            <p:cond delay="0"/>
                                          </p:stCondLst>
                                        </p:cTn>
                                        <p:tgtEl>
                                          <p:spTgt spid="386"/>
                                        </p:tgtEl>
                                        <p:attrNameLst>
                                          <p:attrName>style.visibility</p:attrName>
                                        </p:attrNameLst>
                                      </p:cBhvr>
                                      <p:to>
                                        <p:strVal val="visible"/>
                                      </p:to>
                                    </p:set>
                                    <p:animEffect transition="in" filter="fade">
                                      <p:cBhvr>
                                        <p:cTn id="157" dur="500"/>
                                        <p:tgtEl>
                                          <p:spTgt spid="386"/>
                                        </p:tgtEl>
                                      </p:cBhvr>
                                    </p:animEffect>
                                    <p:anim calcmode="lin" valueType="num">
                                      <p:cBhvr>
                                        <p:cTn id="158" dur="500" fill="hold"/>
                                        <p:tgtEl>
                                          <p:spTgt spid="386"/>
                                        </p:tgtEl>
                                        <p:attrNameLst>
                                          <p:attrName>ppt_x</p:attrName>
                                        </p:attrNameLst>
                                      </p:cBhvr>
                                      <p:tavLst>
                                        <p:tav tm="0">
                                          <p:val>
                                            <p:strVal val="#ppt_x"/>
                                          </p:val>
                                        </p:tav>
                                        <p:tav tm="100000">
                                          <p:val>
                                            <p:strVal val="#ppt_x"/>
                                          </p:val>
                                        </p:tav>
                                      </p:tavLst>
                                    </p:anim>
                                    <p:anim calcmode="lin" valueType="num">
                                      <p:cBhvr>
                                        <p:cTn id="159" dur="500" fill="hold"/>
                                        <p:tgtEl>
                                          <p:spTgt spid="386"/>
                                        </p:tgtEl>
                                        <p:attrNameLst>
                                          <p:attrName>ppt_y</p:attrName>
                                        </p:attrNameLst>
                                      </p:cBhvr>
                                      <p:tavLst>
                                        <p:tav tm="0">
                                          <p:val>
                                            <p:strVal val="#ppt_y+.1"/>
                                          </p:val>
                                        </p:tav>
                                        <p:tav tm="100000">
                                          <p:val>
                                            <p:strVal val="#ppt_y"/>
                                          </p:val>
                                        </p:tav>
                                      </p:tavLst>
                                    </p:anim>
                                  </p:childTnLst>
                                </p:cTn>
                              </p:par>
                            </p:childTnLst>
                          </p:cTn>
                        </p:par>
                        <p:par>
                          <p:cTn id="160" fill="hold">
                            <p:stCondLst>
                              <p:cond delay="10500"/>
                            </p:stCondLst>
                            <p:childTnLst>
                              <p:par>
                                <p:cTn id="161" presetID="55" presetClass="entr" presetSubtype="0" fill="hold" grpId="0" nodeType="afterEffect">
                                  <p:stCondLst>
                                    <p:cond delay="0"/>
                                  </p:stCondLst>
                                  <p:childTnLst>
                                    <p:set>
                                      <p:cBhvr>
                                        <p:cTn id="162" dur="1" fill="hold">
                                          <p:stCondLst>
                                            <p:cond delay="0"/>
                                          </p:stCondLst>
                                        </p:cTn>
                                        <p:tgtEl>
                                          <p:spTgt spid="364"/>
                                        </p:tgtEl>
                                        <p:attrNameLst>
                                          <p:attrName>style.visibility</p:attrName>
                                        </p:attrNameLst>
                                      </p:cBhvr>
                                      <p:to>
                                        <p:strVal val="visible"/>
                                      </p:to>
                                    </p:set>
                                    <p:anim calcmode="lin" valueType="num">
                                      <p:cBhvr>
                                        <p:cTn id="163" dur="500" fill="hold"/>
                                        <p:tgtEl>
                                          <p:spTgt spid="364"/>
                                        </p:tgtEl>
                                        <p:attrNameLst>
                                          <p:attrName>ppt_w</p:attrName>
                                        </p:attrNameLst>
                                      </p:cBhvr>
                                      <p:tavLst>
                                        <p:tav tm="0">
                                          <p:val>
                                            <p:strVal val="#ppt_w*0.70"/>
                                          </p:val>
                                        </p:tav>
                                        <p:tav tm="100000">
                                          <p:val>
                                            <p:strVal val="#ppt_w"/>
                                          </p:val>
                                        </p:tav>
                                      </p:tavLst>
                                    </p:anim>
                                    <p:anim calcmode="lin" valueType="num">
                                      <p:cBhvr>
                                        <p:cTn id="164" dur="500" fill="hold"/>
                                        <p:tgtEl>
                                          <p:spTgt spid="364"/>
                                        </p:tgtEl>
                                        <p:attrNameLst>
                                          <p:attrName>ppt_h</p:attrName>
                                        </p:attrNameLst>
                                      </p:cBhvr>
                                      <p:tavLst>
                                        <p:tav tm="0">
                                          <p:val>
                                            <p:strVal val="#ppt_h"/>
                                          </p:val>
                                        </p:tav>
                                        <p:tav tm="100000">
                                          <p:val>
                                            <p:strVal val="#ppt_h"/>
                                          </p:val>
                                        </p:tav>
                                      </p:tavLst>
                                    </p:anim>
                                    <p:animEffect transition="in" filter="fade">
                                      <p:cBhvr>
                                        <p:cTn id="165" dur="500"/>
                                        <p:tgtEl>
                                          <p:spTgt spid="364"/>
                                        </p:tgtEl>
                                      </p:cBhvr>
                                    </p:animEffect>
                                  </p:childTnLst>
                                </p:cTn>
                              </p:par>
                              <p:par>
                                <p:cTn id="166" presetID="42" presetClass="entr" presetSubtype="0" fill="hold" nodeType="withEffect">
                                  <p:stCondLst>
                                    <p:cond delay="0"/>
                                  </p:stCondLst>
                                  <p:childTnLst>
                                    <p:set>
                                      <p:cBhvr>
                                        <p:cTn id="167" dur="1" fill="hold">
                                          <p:stCondLst>
                                            <p:cond delay="0"/>
                                          </p:stCondLst>
                                        </p:cTn>
                                        <p:tgtEl>
                                          <p:spTgt spid="2"/>
                                        </p:tgtEl>
                                        <p:attrNameLst>
                                          <p:attrName>style.visibility</p:attrName>
                                        </p:attrNameLst>
                                      </p:cBhvr>
                                      <p:to>
                                        <p:strVal val="visible"/>
                                      </p:to>
                                    </p:set>
                                    <p:animEffect transition="in" filter="fade">
                                      <p:cBhvr>
                                        <p:cTn id="168" dur="500"/>
                                        <p:tgtEl>
                                          <p:spTgt spid="2"/>
                                        </p:tgtEl>
                                      </p:cBhvr>
                                    </p:animEffect>
                                    <p:anim calcmode="lin" valueType="num">
                                      <p:cBhvr>
                                        <p:cTn id="169" dur="500" fill="hold"/>
                                        <p:tgtEl>
                                          <p:spTgt spid="2"/>
                                        </p:tgtEl>
                                        <p:attrNameLst>
                                          <p:attrName>ppt_x</p:attrName>
                                        </p:attrNameLst>
                                      </p:cBhvr>
                                      <p:tavLst>
                                        <p:tav tm="0">
                                          <p:val>
                                            <p:strVal val="#ppt_x"/>
                                          </p:val>
                                        </p:tav>
                                        <p:tav tm="100000">
                                          <p:val>
                                            <p:strVal val="#ppt_x"/>
                                          </p:val>
                                        </p:tav>
                                      </p:tavLst>
                                    </p:anim>
                                    <p:anim calcmode="lin" valueType="num">
                                      <p:cBhvr>
                                        <p:cTn id="170" dur="500" fill="hold"/>
                                        <p:tgtEl>
                                          <p:spTgt spid="2"/>
                                        </p:tgtEl>
                                        <p:attrNameLst>
                                          <p:attrName>ppt_y</p:attrName>
                                        </p:attrNameLst>
                                      </p:cBhvr>
                                      <p:tavLst>
                                        <p:tav tm="0">
                                          <p:val>
                                            <p:strVal val="#ppt_y+.1"/>
                                          </p:val>
                                        </p:tav>
                                        <p:tav tm="100000">
                                          <p:val>
                                            <p:strVal val="#ppt_y"/>
                                          </p:val>
                                        </p:tav>
                                      </p:tavLst>
                                    </p:anim>
                                  </p:childTnLst>
                                </p:cTn>
                              </p:par>
                            </p:childTnLst>
                          </p:cTn>
                        </p:par>
                        <p:par>
                          <p:cTn id="171" fill="hold">
                            <p:stCondLst>
                              <p:cond delay="11000"/>
                            </p:stCondLst>
                            <p:childTnLst>
                              <p:par>
                                <p:cTn id="172" presetID="55" presetClass="entr" presetSubtype="0" fill="hold" grpId="0" nodeType="afterEffect">
                                  <p:stCondLst>
                                    <p:cond delay="0"/>
                                  </p:stCondLst>
                                  <p:childTnLst>
                                    <p:set>
                                      <p:cBhvr>
                                        <p:cTn id="173" dur="1" fill="hold">
                                          <p:stCondLst>
                                            <p:cond delay="0"/>
                                          </p:stCondLst>
                                        </p:cTn>
                                        <p:tgtEl>
                                          <p:spTgt spid="371"/>
                                        </p:tgtEl>
                                        <p:attrNameLst>
                                          <p:attrName>style.visibility</p:attrName>
                                        </p:attrNameLst>
                                      </p:cBhvr>
                                      <p:to>
                                        <p:strVal val="visible"/>
                                      </p:to>
                                    </p:set>
                                    <p:anim calcmode="lin" valueType="num">
                                      <p:cBhvr>
                                        <p:cTn id="174" dur="500" fill="hold"/>
                                        <p:tgtEl>
                                          <p:spTgt spid="371"/>
                                        </p:tgtEl>
                                        <p:attrNameLst>
                                          <p:attrName>ppt_w</p:attrName>
                                        </p:attrNameLst>
                                      </p:cBhvr>
                                      <p:tavLst>
                                        <p:tav tm="0">
                                          <p:val>
                                            <p:strVal val="#ppt_w*0.70"/>
                                          </p:val>
                                        </p:tav>
                                        <p:tav tm="100000">
                                          <p:val>
                                            <p:strVal val="#ppt_w"/>
                                          </p:val>
                                        </p:tav>
                                      </p:tavLst>
                                    </p:anim>
                                    <p:anim calcmode="lin" valueType="num">
                                      <p:cBhvr>
                                        <p:cTn id="175" dur="500" fill="hold"/>
                                        <p:tgtEl>
                                          <p:spTgt spid="371"/>
                                        </p:tgtEl>
                                        <p:attrNameLst>
                                          <p:attrName>ppt_h</p:attrName>
                                        </p:attrNameLst>
                                      </p:cBhvr>
                                      <p:tavLst>
                                        <p:tav tm="0">
                                          <p:val>
                                            <p:strVal val="#ppt_h"/>
                                          </p:val>
                                        </p:tav>
                                        <p:tav tm="100000">
                                          <p:val>
                                            <p:strVal val="#ppt_h"/>
                                          </p:val>
                                        </p:tav>
                                      </p:tavLst>
                                    </p:anim>
                                    <p:animEffect transition="in" filter="fade">
                                      <p:cBhvr>
                                        <p:cTn id="176" dur="500"/>
                                        <p:tgtEl>
                                          <p:spTgt spid="371"/>
                                        </p:tgtEl>
                                      </p:cBhvr>
                                    </p:animEffect>
                                  </p:childTnLst>
                                </p:cTn>
                              </p:par>
                            </p:childTnLst>
                          </p:cTn>
                        </p:par>
                        <p:par>
                          <p:cTn id="177" fill="hold">
                            <p:stCondLst>
                              <p:cond delay="11500"/>
                            </p:stCondLst>
                            <p:childTnLst>
                              <p:par>
                                <p:cTn id="178" presetID="42" presetClass="entr" presetSubtype="0" fill="hold" grpId="0" nodeType="afterEffect">
                                  <p:stCondLst>
                                    <p:cond delay="0"/>
                                  </p:stCondLst>
                                  <p:childTnLst>
                                    <p:set>
                                      <p:cBhvr>
                                        <p:cTn id="179" dur="1" fill="hold">
                                          <p:stCondLst>
                                            <p:cond delay="0"/>
                                          </p:stCondLst>
                                        </p:cTn>
                                        <p:tgtEl>
                                          <p:spTgt spid="388"/>
                                        </p:tgtEl>
                                        <p:attrNameLst>
                                          <p:attrName>style.visibility</p:attrName>
                                        </p:attrNameLst>
                                      </p:cBhvr>
                                      <p:to>
                                        <p:strVal val="visible"/>
                                      </p:to>
                                    </p:set>
                                    <p:animEffect transition="in" filter="fade">
                                      <p:cBhvr>
                                        <p:cTn id="180" dur="500"/>
                                        <p:tgtEl>
                                          <p:spTgt spid="388"/>
                                        </p:tgtEl>
                                      </p:cBhvr>
                                    </p:animEffect>
                                    <p:anim calcmode="lin" valueType="num">
                                      <p:cBhvr>
                                        <p:cTn id="181" dur="500" fill="hold"/>
                                        <p:tgtEl>
                                          <p:spTgt spid="388"/>
                                        </p:tgtEl>
                                        <p:attrNameLst>
                                          <p:attrName>ppt_x</p:attrName>
                                        </p:attrNameLst>
                                      </p:cBhvr>
                                      <p:tavLst>
                                        <p:tav tm="0">
                                          <p:val>
                                            <p:strVal val="#ppt_x"/>
                                          </p:val>
                                        </p:tav>
                                        <p:tav tm="100000">
                                          <p:val>
                                            <p:strVal val="#ppt_x"/>
                                          </p:val>
                                        </p:tav>
                                      </p:tavLst>
                                    </p:anim>
                                    <p:anim calcmode="lin" valueType="num">
                                      <p:cBhvr>
                                        <p:cTn id="182" dur="500" fill="hold"/>
                                        <p:tgtEl>
                                          <p:spTgt spid="388"/>
                                        </p:tgtEl>
                                        <p:attrNameLst>
                                          <p:attrName>ppt_y</p:attrName>
                                        </p:attrNameLst>
                                      </p:cBhvr>
                                      <p:tavLst>
                                        <p:tav tm="0">
                                          <p:val>
                                            <p:strVal val="#ppt_y+.1"/>
                                          </p:val>
                                        </p:tav>
                                        <p:tav tm="100000">
                                          <p:val>
                                            <p:strVal val="#ppt_y"/>
                                          </p:val>
                                        </p:tav>
                                      </p:tavLst>
                                    </p:anim>
                                  </p:childTnLst>
                                </p:cTn>
                              </p:par>
                            </p:childTnLst>
                          </p:cTn>
                        </p:par>
                        <p:par>
                          <p:cTn id="183" fill="hold">
                            <p:stCondLst>
                              <p:cond delay="12000"/>
                            </p:stCondLst>
                            <p:childTnLst>
                              <p:par>
                                <p:cTn id="184" presetID="55" presetClass="entr" presetSubtype="0" fill="hold" grpId="0" nodeType="afterEffect">
                                  <p:stCondLst>
                                    <p:cond delay="0"/>
                                  </p:stCondLst>
                                  <p:childTnLst>
                                    <p:set>
                                      <p:cBhvr>
                                        <p:cTn id="185" dur="1" fill="hold">
                                          <p:stCondLst>
                                            <p:cond delay="0"/>
                                          </p:stCondLst>
                                        </p:cTn>
                                        <p:tgtEl>
                                          <p:spTgt spid="378"/>
                                        </p:tgtEl>
                                        <p:attrNameLst>
                                          <p:attrName>style.visibility</p:attrName>
                                        </p:attrNameLst>
                                      </p:cBhvr>
                                      <p:to>
                                        <p:strVal val="visible"/>
                                      </p:to>
                                    </p:set>
                                    <p:anim calcmode="lin" valueType="num">
                                      <p:cBhvr>
                                        <p:cTn id="186" dur="500" fill="hold"/>
                                        <p:tgtEl>
                                          <p:spTgt spid="378"/>
                                        </p:tgtEl>
                                        <p:attrNameLst>
                                          <p:attrName>ppt_w</p:attrName>
                                        </p:attrNameLst>
                                      </p:cBhvr>
                                      <p:tavLst>
                                        <p:tav tm="0">
                                          <p:val>
                                            <p:strVal val="#ppt_w*0.70"/>
                                          </p:val>
                                        </p:tav>
                                        <p:tav tm="100000">
                                          <p:val>
                                            <p:strVal val="#ppt_w"/>
                                          </p:val>
                                        </p:tav>
                                      </p:tavLst>
                                    </p:anim>
                                    <p:anim calcmode="lin" valueType="num">
                                      <p:cBhvr>
                                        <p:cTn id="187" dur="500" fill="hold"/>
                                        <p:tgtEl>
                                          <p:spTgt spid="378"/>
                                        </p:tgtEl>
                                        <p:attrNameLst>
                                          <p:attrName>ppt_h</p:attrName>
                                        </p:attrNameLst>
                                      </p:cBhvr>
                                      <p:tavLst>
                                        <p:tav tm="0">
                                          <p:val>
                                            <p:strVal val="#ppt_h"/>
                                          </p:val>
                                        </p:tav>
                                        <p:tav tm="100000">
                                          <p:val>
                                            <p:strVal val="#ppt_h"/>
                                          </p:val>
                                        </p:tav>
                                      </p:tavLst>
                                    </p:anim>
                                    <p:animEffect transition="in" filter="fade">
                                      <p:cBhvr>
                                        <p:cTn id="188" dur="500"/>
                                        <p:tgtEl>
                                          <p:spTgt spid="378"/>
                                        </p:tgtEl>
                                      </p:cBhvr>
                                    </p:animEffect>
                                  </p:childTnLst>
                                </p:cTn>
                              </p:par>
                            </p:childTnLst>
                          </p:cTn>
                        </p:par>
                        <p:par>
                          <p:cTn id="189" fill="hold">
                            <p:stCondLst>
                              <p:cond delay="12500"/>
                            </p:stCondLst>
                            <p:childTnLst>
                              <p:par>
                                <p:cTn id="190" presetID="42" presetClass="entr" presetSubtype="0" fill="hold" nodeType="afterEffect">
                                  <p:stCondLst>
                                    <p:cond delay="0"/>
                                  </p:stCondLst>
                                  <p:childTnLst>
                                    <p:set>
                                      <p:cBhvr>
                                        <p:cTn id="191" dur="1" fill="hold">
                                          <p:stCondLst>
                                            <p:cond delay="0"/>
                                          </p:stCondLst>
                                        </p:cTn>
                                        <p:tgtEl>
                                          <p:spTgt spid="465"/>
                                        </p:tgtEl>
                                        <p:attrNameLst>
                                          <p:attrName>style.visibility</p:attrName>
                                        </p:attrNameLst>
                                      </p:cBhvr>
                                      <p:to>
                                        <p:strVal val="visible"/>
                                      </p:to>
                                    </p:set>
                                    <p:animEffect transition="in" filter="fade">
                                      <p:cBhvr>
                                        <p:cTn id="192" dur="500"/>
                                        <p:tgtEl>
                                          <p:spTgt spid="465"/>
                                        </p:tgtEl>
                                      </p:cBhvr>
                                    </p:animEffect>
                                    <p:anim calcmode="lin" valueType="num">
                                      <p:cBhvr>
                                        <p:cTn id="193" dur="500" fill="hold"/>
                                        <p:tgtEl>
                                          <p:spTgt spid="465"/>
                                        </p:tgtEl>
                                        <p:attrNameLst>
                                          <p:attrName>ppt_x</p:attrName>
                                        </p:attrNameLst>
                                      </p:cBhvr>
                                      <p:tavLst>
                                        <p:tav tm="0">
                                          <p:val>
                                            <p:strVal val="#ppt_x"/>
                                          </p:val>
                                        </p:tav>
                                        <p:tav tm="100000">
                                          <p:val>
                                            <p:strVal val="#ppt_x"/>
                                          </p:val>
                                        </p:tav>
                                      </p:tavLst>
                                    </p:anim>
                                    <p:anim calcmode="lin" valueType="num">
                                      <p:cBhvr>
                                        <p:cTn id="194" dur="500" fill="hold"/>
                                        <p:tgtEl>
                                          <p:spTgt spid="465"/>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464"/>
                                        </p:tgtEl>
                                        <p:attrNameLst>
                                          <p:attrName>style.visibility</p:attrName>
                                        </p:attrNameLst>
                                      </p:cBhvr>
                                      <p:to>
                                        <p:strVal val="visible"/>
                                      </p:to>
                                    </p:set>
                                    <p:animEffect transition="in" filter="fade">
                                      <p:cBhvr>
                                        <p:cTn id="197" dur="500"/>
                                        <p:tgtEl>
                                          <p:spTgt spid="464"/>
                                        </p:tgtEl>
                                      </p:cBhvr>
                                    </p:animEffect>
                                    <p:anim calcmode="lin" valueType="num">
                                      <p:cBhvr>
                                        <p:cTn id="198" dur="500" fill="hold"/>
                                        <p:tgtEl>
                                          <p:spTgt spid="464"/>
                                        </p:tgtEl>
                                        <p:attrNameLst>
                                          <p:attrName>ppt_x</p:attrName>
                                        </p:attrNameLst>
                                      </p:cBhvr>
                                      <p:tavLst>
                                        <p:tav tm="0">
                                          <p:val>
                                            <p:strVal val="#ppt_x"/>
                                          </p:val>
                                        </p:tav>
                                        <p:tav tm="100000">
                                          <p:val>
                                            <p:strVal val="#ppt_x"/>
                                          </p:val>
                                        </p:tav>
                                      </p:tavLst>
                                    </p:anim>
                                    <p:anim calcmode="lin" valueType="num">
                                      <p:cBhvr>
                                        <p:cTn id="199" dur="500" fill="hold"/>
                                        <p:tgtEl>
                                          <p:spTgt spid="464"/>
                                        </p:tgtEl>
                                        <p:attrNameLst>
                                          <p:attrName>ppt_y</p:attrName>
                                        </p:attrNameLst>
                                      </p:cBhvr>
                                      <p:tavLst>
                                        <p:tav tm="0">
                                          <p:val>
                                            <p:strVal val="#ppt_y+.1"/>
                                          </p:val>
                                        </p:tav>
                                        <p:tav tm="100000">
                                          <p:val>
                                            <p:strVal val="#ppt_y"/>
                                          </p:val>
                                        </p:tav>
                                      </p:tavLst>
                                    </p:anim>
                                  </p:childTnLst>
                                </p:cTn>
                              </p:par>
                              <p:par>
                                <p:cTn id="200" presetID="42" presetClass="entr" presetSubtype="0" fill="hold" nodeType="withEffect">
                                  <p:stCondLst>
                                    <p:cond delay="0"/>
                                  </p:stCondLst>
                                  <p:childTnLst>
                                    <p:set>
                                      <p:cBhvr>
                                        <p:cTn id="201" dur="1" fill="hold">
                                          <p:stCondLst>
                                            <p:cond delay="0"/>
                                          </p:stCondLst>
                                        </p:cTn>
                                        <p:tgtEl>
                                          <p:spTgt spid="463"/>
                                        </p:tgtEl>
                                        <p:attrNameLst>
                                          <p:attrName>style.visibility</p:attrName>
                                        </p:attrNameLst>
                                      </p:cBhvr>
                                      <p:to>
                                        <p:strVal val="visible"/>
                                      </p:to>
                                    </p:set>
                                    <p:animEffect transition="in" filter="fade">
                                      <p:cBhvr>
                                        <p:cTn id="202" dur="500"/>
                                        <p:tgtEl>
                                          <p:spTgt spid="463"/>
                                        </p:tgtEl>
                                      </p:cBhvr>
                                    </p:animEffect>
                                    <p:anim calcmode="lin" valueType="num">
                                      <p:cBhvr>
                                        <p:cTn id="203" dur="500" fill="hold"/>
                                        <p:tgtEl>
                                          <p:spTgt spid="463"/>
                                        </p:tgtEl>
                                        <p:attrNameLst>
                                          <p:attrName>ppt_x</p:attrName>
                                        </p:attrNameLst>
                                      </p:cBhvr>
                                      <p:tavLst>
                                        <p:tav tm="0">
                                          <p:val>
                                            <p:strVal val="#ppt_x"/>
                                          </p:val>
                                        </p:tav>
                                        <p:tav tm="100000">
                                          <p:val>
                                            <p:strVal val="#ppt_x"/>
                                          </p:val>
                                        </p:tav>
                                      </p:tavLst>
                                    </p:anim>
                                    <p:anim calcmode="lin" valueType="num">
                                      <p:cBhvr>
                                        <p:cTn id="204" dur="500" fill="hold"/>
                                        <p:tgtEl>
                                          <p:spTgt spid="463"/>
                                        </p:tgtEl>
                                        <p:attrNameLst>
                                          <p:attrName>ppt_y</p:attrName>
                                        </p:attrNameLst>
                                      </p:cBhvr>
                                      <p:tavLst>
                                        <p:tav tm="0">
                                          <p:val>
                                            <p:strVal val="#ppt_y+.1"/>
                                          </p:val>
                                        </p:tav>
                                        <p:tav tm="100000">
                                          <p:val>
                                            <p:strVal val="#ppt_y"/>
                                          </p:val>
                                        </p:tav>
                                      </p:tavLst>
                                    </p:anim>
                                  </p:childTnLst>
                                </p:cTn>
                              </p:par>
                            </p:childTnLst>
                          </p:cTn>
                        </p:par>
                        <p:par>
                          <p:cTn id="205" fill="hold">
                            <p:stCondLst>
                              <p:cond delay="13000"/>
                            </p:stCondLst>
                            <p:childTnLst>
                              <p:par>
                                <p:cTn id="206" presetID="55" presetClass="entr" presetSubtype="0" fill="hold" grpId="0" nodeType="afterEffect">
                                  <p:stCondLst>
                                    <p:cond delay="0"/>
                                  </p:stCondLst>
                                  <p:childTnLst>
                                    <p:set>
                                      <p:cBhvr>
                                        <p:cTn id="207" dur="1" fill="hold">
                                          <p:stCondLst>
                                            <p:cond delay="0"/>
                                          </p:stCondLst>
                                        </p:cTn>
                                        <p:tgtEl>
                                          <p:spTgt spid="494"/>
                                        </p:tgtEl>
                                        <p:attrNameLst>
                                          <p:attrName>style.visibility</p:attrName>
                                        </p:attrNameLst>
                                      </p:cBhvr>
                                      <p:to>
                                        <p:strVal val="visible"/>
                                      </p:to>
                                    </p:set>
                                    <p:anim calcmode="lin" valueType="num">
                                      <p:cBhvr>
                                        <p:cTn id="208" dur="500" fill="hold"/>
                                        <p:tgtEl>
                                          <p:spTgt spid="494"/>
                                        </p:tgtEl>
                                        <p:attrNameLst>
                                          <p:attrName>ppt_w</p:attrName>
                                        </p:attrNameLst>
                                      </p:cBhvr>
                                      <p:tavLst>
                                        <p:tav tm="0">
                                          <p:val>
                                            <p:strVal val="#ppt_w*0.70"/>
                                          </p:val>
                                        </p:tav>
                                        <p:tav tm="100000">
                                          <p:val>
                                            <p:strVal val="#ppt_w"/>
                                          </p:val>
                                        </p:tav>
                                      </p:tavLst>
                                    </p:anim>
                                    <p:anim calcmode="lin" valueType="num">
                                      <p:cBhvr>
                                        <p:cTn id="209" dur="500" fill="hold"/>
                                        <p:tgtEl>
                                          <p:spTgt spid="494"/>
                                        </p:tgtEl>
                                        <p:attrNameLst>
                                          <p:attrName>ppt_h</p:attrName>
                                        </p:attrNameLst>
                                      </p:cBhvr>
                                      <p:tavLst>
                                        <p:tav tm="0">
                                          <p:val>
                                            <p:strVal val="#ppt_h"/>
                                          </p:val>
                                        </p:tav>
                                        <p:tav tm="100000">
                                          <p:val>
                                            <p:strVal val="#ppt_h"/>
                                          </p:val>
                                        </p:tav>
                                      </p:tavLst>
                                    </p:anim>
                                    <p:animEffect transition="in" filter="fade">
                                      <p:cBhvr>
                                        <p:cTn id="210" dur="500"/>
                                        <p:tgtEl>
                                          <p:spTgt spid="494"/>
                                        </p:tgtEl>
                                      </p:cBhvr>
                                    </p:animEffect>
                                  </p:childTnLst>
                                </p:cTn>
                              </p:par>
                            </p:childTnLst>
                          </p:cTn>
                        </p:par>
                        <p:par>
                          <p:cTn id="211" fill="hold">
                            <p:stCondLst>
                              <p:cond delay="13500"/>
                            </p:stCondLst>
                            <p:childTnLst>
                              <p:par>
                                <p:cTn id="212" presetID="42" presetClass="entr" presetSubtype="0" fill="hold" nodeType="afterEffect">
                                  <p:stCondLst>
                                    <p:cond delay="0"/>
                                  </p:stCondLst>
                                  <p:childTnLst>
                                    <p:set>
                                      <p:cBhvr>
                                        <p:cTn id="213" dur="1" fill="hold">
                                          <p:stCondLst>
                                            <p:cond delay="0"/>
                                          </p:stCondLst>
                                        </p:cTn>
                                        <p:tgtEl>
                                          <p:spTgt spid="502"/>
                                        </p:tgtEl>
                                        <p:attrNameLst>
                                          <p:attrName>style.visibility</p:attrName>
                                        </p:attrNameLst>
                                      </p:cBhvr>
                                      <p:to>
                                        <p:strVal val="visible"/>
                                      </p:to>
                                    </p:set>
                                    <p:animEffect transition="in" filter="fade">
                                      <p:cBhvr>
                                        <p:cTn id="214" dur="500"/>
                                        <p:tgtEl>
                                          <p:spTgt spid="502"/>
                                        </p:tgtEl>
                                      </p:cBhvr>
                                    </p:animEffect>
                                    <p:anim calcmode="lin" valueType="num">
                                      <p:cBhvr>
                                        <p:cTn id="215" dur="500" fill="hold"/>
                                        <p:tgtEl>
                                          <p:spTgt spid="502"/>
                                        </p:tgtEl>
                                        <p:attrNameLst>
                                          <p:attrName>ppt_x</p:attrName>
                                        </p:attrNameLst>
                                      </p:cBhvr>
                                      <p:tavLst>
                                        <p:tav tm="0">
                                          <p:val>
                                            <p:strVal val="#ppt_x"/>
                                          </p:val>
                                        </p:tav>
                                        <p:tav tm="100000">
                                          <p:val>
                                            <p:strVal val="#ppt_x"/>
                                          </p:val>
                                        </p:tav>
                                      </p:tavLst>
                                    </p:anim>
                                    <p:anim calcmode="lin" valueType="num">
                                      <p:cBhvr>
                                        <p:cTn id="216" dur="500" fill="hold"/>
                                        <p:tgtEl>
                                          <p:spTgt spid="502"/>
                                        </p:tgtEl>
                                        <p:attrNameLst>
                                          <p:attrName>ppt_y</p:attrName>
                                        </p:attrNameLst>
                                      </p:cBhvr>
                                      <p:tavLst>
                                        <p:tav tm="0">
                                          <p:val>
                                            <p:strVal val="#ppt_y+.1"/>
                                          </p:val>
                                        </p:tav>
                                        <p:tav tm="100000">
                                          <p:val>
                                            <p:strVal val="#ppt_y"/>
                                          </p:val>
                                        </p:tav>
                                      </p:tavLst>
                                    </p:anim>
                                  </p:childTnLst>
                                </p:cTn>
                              </p:par>
                            </p:childTnLst>
                          </p:cTn>
                        </p:par>
                        <p:par>
                          <p:cTn id="217" fill="hold">
                            <p:stCondLst>
                              <p:cond delay="14000"/>
                            </p:stCondLst>
                            <p:childTnLst>
                              <p:par>
                                <p:cTn id="218" presetID="55" presetClass="entr" presetSubtype="0" fill="hold" grpId="0" nodeType="afterEffect">
                                  <p:stCondLst>
                                    <p:cond delay="0"/>
                                  </p:stCondLst>
                                  <p:childTnLst>
                                    <p:set>
                                      <p:cBhvr>
                                        <p:cTn id="219" dur="1" fill="hold">
                                          <p:stCondLst>
                                            <p:cond delay="0"/>
                                          </p:stCondLst>
                                        </p:cTn>
                                        <p:tgtEl>
                                          <p:spTgt spid="487"/>
                                        </p:tgtEl>
                                        <p:attrNameLst>
                                          <p:attrName>style.visibility</p:attrName>
                                        </p:attrNameLst>
                                      </p:cBhvr>
                                      <p:to>
                                        <p:strVal val="visible"/>
                                      </p:to>
                                    </p:set>
                                    <p:anim calcmode="lin" valueType="num">
                                      <p:cBhvr>
                                        <p:cTn id="220" dur="500" fill="hold"/>
                                        <p:tgtEl>
                                          <p:spTgt spid="487"/>
                                        </p:tgtEl>
                                        <p:attrNameLst>
                                          <p:attrName>ppt_w</p:attrName>
                                        </p:attrNameLst>
                                      </p:cBhvr>
                                      <p:tavLst>
                                        <p:tav tm="0">
                                          <p:val>
                                            <p:strVal val="#ppt_w*0.70"/>
                                          </p:val>
                                        </p:tav>
                                        <p:tav tm="100000">
                                          <p:val>
                                            <p:strVal val="#ppt_w"/>
                                          </p:val>
                                        </p:tav>
                                      </p:tavLst>
                                    </p:anim>
                                    <p:anim calcmode="lin" valueType="num">
                                      <p:cBhvr>
                                        <p:cTn id="221" dur="500" fill="hold"/>
                                        <p:tgtEl>
                                          <p:spTgt spid="487"/>
                                        </p:tgtEl>
                                        <p:attrNameLst>
                                          <p:attrName>ppt_h</p:attrName>
                                        </p:attrNameLst>
                                      </p:cBhvr>
                                      <p:tavLst>
                                        <p:tav tm="0">
                                          <p:val>
                                            <p:strVal val="#ppt_h"/>
                                          </p:val>
                                        </p:tav>
                                        <p:tav tm="100000">
                                          <p:val>
                                            <p:strVal val="#ppt_h"/>
                                          </p:val>
                                        </p:tav>
                                      </p:tavLst>
                                    </p:anim>
                                    <p:animEffect transition="in" filter="fade">
                                      <p:cBhvr>
                                        <p:cTn id="222" dur="500"/>
                                        <p:tgtEl>
                                          <p:spTgt spid="487"/>
                                        </p:tgtEl>
                                      </p:cBhvr>
                                    </p:animEffect>
                                  </p:childTnLst>
                                </p:cTn>
                              </p:par>
                            </p:childTnLst>
                          </p:cTn>
                        </p:par>
                        <p:par>
                          <p:cTn id="223" fill="hold">
                            <p:stCondLst>
                              <p:cond delay="14500"/>
                            </p:stCondLst>
                            <p:childTnLst>
                              <p:par>
                                <p:cTn id="224" presetID="42" presetClass="entr" presetSubtype="0" fill="hold" grpId="0" nodeType="afterEffect">
                                  <p:stCondLst>
                                    <p:cond delay="0"/>
                                  </p:stCondLst>
                                  <p:childTnLst>
                                    <p:set>
                                      <p:cBhvr>
                                        <p:cTn id="225" dur="1" fill="hold">
                                          <p:stCondLst>
                                            <p:cond delay="0"/>
                                          </p:stCondLst>
                                        </p:cTn>
                                        <p:tgtEl>
                                          <p:spTgt spid="504"/>
                                        </p:tgtEl>
                                        <p:attrNameLst>
                                          <p:attrName>style.visibility</p:attrName>
                                        </p:attrNameLst>
                                      </p:cBhvr>
                                      <p:to>
                                        <p:strVal val="visible"/>
                                      </p:to>
                                    </p:set>
                                    <p:animEffect transition="in" filter="fade">
                                      <p:cBhvr>
                                        <p:cTn id="226" dur="500"/>
                                        <p:tgtEl>
                                          <p:spTgt spid="504"/>
                                        </p:tgtEl>
                                      </p:cBhvr>
                                    </p:animEffect>
                                    <p:anim calcmode="lin" valueType="num">
                                      <p:cBhvr>
                                        <p:cTn id="227" dur="500" fill="hold"/>
                                        <p:tgtEl>
                                          <p:spTgt spid="504"/>
                                        </p:tgtEl>
                                        <p:attrNameLst>
                                          <p:attrName>ppt_x</p:attrName>
                                        </p:attrNameLst>
                                      </p:cBhvr>
                                      <p:tavLst>
                                        <p:tav tm="0">
                                          <p:val>
                                            <p:strVal val="#ppt_x"/>
                                          </p:val>
                                        </p:tav>
                                        <p:tav tm="100000">
                                          <p:val>
                                            <p:strVal val="#ppt_x"/>
                                          </p:val>
                                        </p:tav>
                                      </p:tavLst>
                                    </p:anim>
                                    <p:anim calcmode="lin" valueType="num">
                                      <p:cBhvr>
                                        <p:cTn id="228" dur="500" fill="hold"/>
                                        <p:tgtEl>
                                          <p:spTgt spid="504"/>
                                        </p:tgtEl>
                                        <p:attrNameLst>
                                          <p:attrName>ppt_y</p:attrName>
                                        </p:attrNameLst>
                                      </p:cBhvr>
                                      <p:tavLst>
                                        <p:tav tm="0">
                                          <p:val>
                                            <p:strVal val="#ppt_y+.1"/>
                                          </p:val>
                                        </p:tav>
                                        <p:tav tm="100000">
                                          <p:val>
                                            <p:strVal val="#ppt_y"/>
                                          </p:val>
                                        </p:tav>
                                      </p:tavLst>
                                    </p:anim>
                                  </p:childTnLst>
                                </p:cTn>
                              </p:par>
                            </p:childTnLst>
                          </p:cTn>
                        </p:par>
                        <p:par>
                          <p:cTn id="229" fill="hold">
                            <p:stCondLst>
                              <p:cond delay="15000"/>
                            </p:stCondLst>
                            <p:childTnLst>
                              <p:par>
                                <p:cTn id="230" presetID="42" presetClass="entr" presetSubtype="0" fill="hold" nodeType="afterEffect">
                                  <p:stCondLst>
                                    <p:cond delay="0"/>
                                  </p:stCondLst>
                                  <p:childTnLst>
                                    <p:set>
                                      <p:cBhvr>
                                        <p:cTn id="231" dur="1" fill="hold">
                                          <p:stCondLst>
                                            <p:cond delay="0"/>
                                          </p:stCondLst>
                                        </p:cTn>
                                        <p:tgtEl>
                                          <p:spTgt spid="5"/>
                                        </p:tgtEl>
                                        <p:attrNameLst>
                                          <p:attrName>style.visibility</p:attrName>
                                        </p:attrNameLst>
                                      </p:cBhvr>
                                      <p:to>
                                        <p:strVal val="visible"/>
                                      </p:to>
                                    </p:set>
                                    <p:animEffect transition="in" filter="fade">
                                      <p:cBhvr>
                                        <p:cTn id="232" dur="500"/>
                                        <p:tgtEl>
                                          <p:spTgt spid="5"/>
                                        </p:tgtEl>
                                      </p:cBhvr>
                                    </p:animEffect>
                                    <p:anim calcmode="lin" valueType="num">
                                      <p:cBhvr>
                                        <p:cTn id="233" dur="500" fill="hold"/>
                                        <p:tgtEl>
                                          <p:spTgt spid="5"/>
                                        </p:tgtEl>
                                        <p:attrNameLst>
                                          <p:attrName>ppt_x</p:attrName>
                                        </p:attrNameLst>
                                      </p:cBhvr>
                                      <p:tavLst>
                                        <p:tav tm="0">
                                          <p:val>
                                            <p:strVal val="#ppt_x"/>
                                          </p:val>
                                        </p:tav>
                                        <p:tav tm="100000">
                                          <p:val>
                                            <p:strVal val="#ppt_x"/>
                                          </p:val>
                                        </p:tav>
                                      </p:tavLst>
                                    </p:anim>
                                    <p:anim calcmode="lin" valueType="num">
                                      <p:cBhvr>
                                        <p:cTn id="234" dur="500" fill="hold"/>
                                        <p:tgtEl>
                                          <p:spTgt spid="5"/>
                                        </p:tgtEl>
                                        <p:attrNameLst>
                                          <p:attrName>ppt_y</p:attrName>
                                        </p:attrNameLst>
                                      </p:cBhvr>
                                      <p:tavLst>
                                        <p:tav tm="0">
                                          <p:val>
                                            <p:strVal val="#ppt_y+.1"/>
                                          </p:val>
                                        </p:tav>
                                        <p:tav tm="100000">
                                          <p:val>
                                            <p:strVal val="#ppt_y"/>
                                          </p:val>
                                        </p:tav>
                                      </p:tavLst>
                                    </p:anim>
                                  </p:childTnLst>
                                </p:cTn>
                              </p:par>
                              <p:par>
                                <p:cTn id="235" presetID="42" presetClass="entr" presetSubtype="0" fill="hold" nodeType="withEffect">
                                  <p:stCondLst>
                                    <p:cond delay="0"/>
                                  </p:stCondLst>
                                  <p:childTnLst>
                                    <p:set>
                                      <p:cBhvr>
                                        <p:cTn id="236" dur="1" fill="hold">
                                          <p:stCondLst>
                                            <p:cond delay="0"/>
                                          </p:stCondLst>
                                        </p:cTn>
                                        <p:tgtEl>
                                          <p:spTgt spid="505"/>
                                        </p:tgtEl>
                                        <p:attrNameLst>
                                          <p:attrName>style.visibility</p:attrName>
                                        </p:attrNameLst>
                                      </p:cBhvr>
                                      <p:to>
                                        <p:strVal val="visible"/>
                                      </p:to>
                                    </p:set>
                                    <p:animEffect transition="in" filter="fade">
                                      <p:cBhvr>
                                        <p:cTn id="237" dur="500"/>
                                        <p:tgtEl>
                                          <p:spTgt spid="505"/>
                                        </p:tgtEl>
                                      </p:cBhvr>
                                    </p:animEffect>
                                    <p:anim calcmode="lin" valueType="num">
                                      <p:cBhvr>
                                        <p:cTn id="238" dur="500" fill="hold"/>
                                        <p:tgtEl>
                                          <p:spTgt spid="505"/>
                                        </p:tgtEl>
                                        <p:attrNameLst>
                                          <p:attrName>ppt_x</p:attrName>
                                        </p:attrNameLst>
                                      </p:cBhvr>
                                      <p:tavLst>
                                        <p:tav tm="0">
                                          <p:val>
                                            <p:strVal val="#ppt_x"/>
                                          </p:val>
                                        </p:tav>
                                        <p:tav tm="100000">
                                          <p:val>
                                            <p:strVal val="#ppt_x"/>
                                          </p:val>
                                        </p:tav>
                                      </p:tavLst>
                                    </p:anim>
                                    <p:anim calcmode="lin" valueType="num">
                                      <p:cBhvr>
                                        <p:cTn id="239" dur="500" fill="hold"/>
                                        <p:tgtEl>
                                          <p:spTgt spid="505"/>
                                        </p:tgtEl>
                                        <p:attrNameLst>
                                          <p:attrName>ppt_y</p:attrName>
                                        </p:attrNameLst>
                                      </p:cBhvr>
                                      <p:tavLst>
                                        <p:tav tm="0">
                                          <p:val>
                                            <p:strVal val="#ppt_y+.1"/>
                                          </p:val>
                                        </p:tav>
                                        <p:tav tm="100000">
                                          <p:val>
                                            <p:strVal val="#ppt_y"/>
                                          </p:val>
                                        </p:tav>
                                      </p:tavLst>
                                    </p:anim>
                                  </p:childTnLst>
                                </p:cTn>
                              </p:par>
                            </p:childTnLst>
                          </p:cTn>
                        </p:par>
                        <p:par>
                          <p:cTn id="240" fill="hold">
                            <p:stCondLst>
                              <p:cond delay="15500"/>
                            </p:stCondLst>
                            <p:childTnLst>
                              <p:par>
                                <p:cTn id="241" presetID="55" presetClass="entr" presetSubtype="0" fill="hold" grpId="0" nodeType="afterEffect">
                                  <p:stCondLst>
                                    <p:cond delay="0"/>
                                  </p:stCondLst>
                                  <p:childTnLst>
                                    <p:set>
                                      <p:cBhvr>
                                        <p:cTn id="242" dur="1" fill="hold">
                                          <p:stCondLst>
                                            <p:cond delay="0"/>
                                          </p:stCondLst>
                                        </p:cTn>
                                        <p:tgtEl>
                                          <p:spTgt spid="480"/>
                                        </p:tgtEl>
                                        <p:attrNameLst>
                                          <p:attrName>style.visibility</p:attrName>
                                        </p:attrNameLst>
                                      </p:cBhvr>
                                      <p:to>
                                        <p:strVal val="visible"/>
                                      </p:to>
                                    </p:set>
                                    <p:anim calcmode="lin" valueType="num">
                                      <p:cBhvr>
                                        <p:cTn id="243" dur="500" fill="hold"/>
                                        <p:tgtEl>
                                          <p:spTgt spid="480"/>
                                        </p:tgtEl>
                                        <p:attrNameLst>
                                          <p:attrName>ppt_w</p:attrName>
                                        </p:attrNameLst>
                                      </p:cBhvr>
                                      <p:tavLst>
                                        <p:tav tm="0">
                                          <p:val>
                                            <p:strVal val="#ppt_w*0.70"/>
                                          </p:val>
                                        </p:tav>
                                        <p:tav tm="100000">
                                          <p:val>
                                            <p:strVal val="#ppt_w"/>
                                          </p:val>
                                        </p:tav>
                                      </p:tavLst>
                                    </p:anim>
                                    <p:anim calcmode="lin" valueType="num">
                                      <p:cBhvr>
                                        <p:cTn id="244" dur="500" fill="hold"/>
                                        <p:tgtEl>
                                          <p:spTgt spid="480"/>
                                        </p:tgtEl>
                                        <p:attrNameLst>
                                          <p:attrName>ppt_h</p:attrName>
                                        </p:attrNameLst>
                                      </p:cBhvr>
                                      <p:tavLst>
                                        <p:tav tm="0">
                                          <p:val>
                                            <p:strVal val="#ppt_h"/>
                                          </p:val>
                                        </p:tav>
                                        <p:tav tm="100000">
                                          <p:val>
                                            <p:strVal val="#ppt_h"/>
                                          </p:val>
                                        </p:tav>
                                      </p:tavLst>
                                    </p:anim>
                                    <p:animEffect transition="in" filter="fade">
                                      <p:cBhvr>
                                        <p:cTn id="245" dur="500"/>
                                        <p:tgtEl>
                                          <p:spTgt spid="480"/>
                                        </p:tgtEl>
                                      </p:cBhvr>
                                    </p:animEffect>
                                  </p:childTnLst>
                                </p:cTn>
                              </p:par>
                              <p:par>
                                <p:cTn id="246" presetID="42" presetClass="entr" presetSubtype="0" fill="hold" nodeType="withEffect">
                                  <p:stCondLst>
                                    <p:cond delay="0"/>
                                  </p:stCondLst>
                                  <p:childTnLst>
                                    <p:set>
                                      <p:cBhvr>
                                        <p:cTn id="247" dur="1" fill="hold">
                                          <p:stCondLst>
                                            <p:cond delay="0"/>
                                          </p:stCondLst>
                                        </p:cTn>
                                        <p:tgtEl>
                                          <p:spTgt spid="507"/>
                                        </p:tgtEl>
                                        <p:attrNameLst>
                                          <p:attrName>style.visibility</p:attrName>
                                        </p:attrNameLst>
                                      </p:cBhvr>
                                      <p:to>
                                        <p:strVal val="visible"/>
                                      </p:to>
                                    </p:set>
                                    <p:animEffect transition="in" filter="fade">
                                      <p:cBhvr>
                                        <p:cTn id="248" dur="500"/>
                                        <p:tgtEl>
                                          <p:spTgt spid="507"/>
                                        </p:tgtEl>
                                      </p:cBhvr>
                                    </p:animEffect>
                                    <p:anim calcmode="lin" valueType="num">
                                      <p:cBhvr>
                                        <p:cTn id="249" dur="500" fill="hold"/>
                                        <p:tgtEl>
                                          <p:spTgt spid="507"/>
                                        </p:tgtEl>
                                        <p:attrNameLst>
                                          <p:attrName>ppt_x</p:attrName>
                                        </p:attrNameLst>
                                      </p:cBhvr>
                                      <p:tavLst>
                                        <p:tav tm="0">
                                          <p:val>
                                            <p:strVal val="#ppt_x"/>
                                          </p:val>
                                        </p:tav>
                                        <p:tav tm="100000">
                                          <p:val>
                                            <p:strVal val="#ppt_x"/>
                                          </p:val>
                                        </p:tav>
                                      </p:tavLst>
                                    </p:anim>
                                    <p:anim calcmode="lin" valueType="num">
                                      <p:cBhvr>
                                        <p:cTn id="250" dur="500" fill="hold"/>
                                        <p:tgtEl>
                                          <p:spTgt spid="507"/>
                                        </p:tgtEl>
                                        <p:attrNameLst>
                                          <p:attrName>ppt_y</p:attrName>
                                        </p:attrNameLst>
                                      </p:cBhvr>
                                      <p:tavLst>
                                        <p:tav tm="0">
                                          <p:val>
                                            <p:strVal val="#ppt_y+.1"/>
                                          </p:val>
                                        </p:tav>
                                        <p:tav tm="100000">
                                          <p:val>
                                            <p:strVal val="#ppt_y"/>
                                          </p:val>
                                        </p:tav>
                                      </p:tavLst>
                                    </p:anim>
                                  </p:childTnLst>
                                </p:cTn>
                              </p:par>
                            </p:childTnLst>
                          </p:cTn>
                        </p:par>
                        <p:par>
                          <p:cTn id="251" fill="hold">
                            <p:stCondLst>
                              <p:cond delay="16000"/>
                            </p:stCondLst>
                            <p:childTnLst>
                              <p:par>
                                <p:cTn id="252" presetID="55" presetClass="entr" presetSubtype="0" fill="hold" grpId="0" nodeType="afterEffect">
                                  <p:stCondLst>
                                    <p:cond delay="0"/>
                                  </p:stCondLst>
                                  <p:childTnLst>
                                    <p:set>
                                      <p:cBhvr>
                                        <p:cTn id="253" dur="1" fill="hold">
                                          <p:stCondLst>
                                            <p:cond delay="0"/>
                                          </p:stCondLst>
                                        </p:cTn>
                                        <p:tgtEl>
                                          <p:spTgt spid="473"/>
                                        </p:tgtEl>
                                        <p:attrNameLst>
                                          <p:attrName>style.visibility</p:attrName>
                                        </p:attrNameLst>
                                      </p:cBhvr>
                                      <p:to>
                                        <p:strVal val="visible"/>
                                      </p:to>
                                    </p:set>
                                    <p:anim calcmode="lin" valueType="num">
                                      <p:cBhvr>
                                        <p:cTn id="254" dur="500" fill="hold"/>
                                        <p:tgtEl>
                                          <p:spTgt spid="473"/>
                                        </p:tgtEl>
                                        <p:attrNameLst>
                                          <p:attrName>ppt_w</p:attrName>
                                        </p:attrNameLst>
                                      </p:cBhvr>
                                      <p:tavLst>
                                        <p:tav tm="0">
                                          <p:val>
                                            <p:strVal val="#ppt_w*0.70"/>
                                          </p:val>
                                        </p:tav>
                                        <p:tav tm="100000">
                                          <p:val>
                                            <p:strVal val="#ppt_w"/>
                                          </p:val>
                                        </p:tav>
                                      </p:tavLst>
                                    </p:anim>
                                    <p:anim calcmode="lin" valueType="num">
                                      <p:cBhvr>
                                        <p:cTn id="255" dur="500" fill="hold"/>
                                        <p:tgtEl>
                                          <p:spTgt spid="473"/>
                                        </p:tgtEl>
                                        <p:attrNameLst>
                                          <p:attrName>ppt_h</p:attrName>
                                        </p:attrNameLst>
                                      </p:cBhvr>
                                      <p:tavLst>
                                        <p:tav tm="0">
                                          <p:val>
                                            <p:strVal val="#ppt_h"/>
                                          </p:val>
                                        </p:tav>
                                        <p:tav tm="100000">
                                          <p:val>
                                            <p:strVal val="#ppt_h"/>
                                          </p:val>
                                        </p:tav>
                                      </p:tavLst>
                                    </p:anim>
                                    <p:animEffect transition="in" filter="fade">
                                      <p:cBhvr>
                                        <p:cTn id="256" dur="500"/>
                                        <p:tgtEl>
                                          <p:spTgt spid="473"/>
                                        </p:tgtEl>
                                      </p:cBhvr>
                                    </p:animEffect>
                                  </p:childTnLst>
                                </p:cTn>
                              </p:par>
                            </p:childTnLst>
                          </p:cTn>
                        </p:par>
                        <p:par>
                          <p:cTn id="257" fill="hold">
                            <p:stCondLst>
                              <p:cond delay="16500"/>
                            </p:stCondLst>
                            <p:childTnLst>
                              <p:par>
                                <p:cTn id="258" presetID="42" presetClass="entr" presetSubtype="0" fill="hold" nodeType="afterEffect">
                                  <p:stCondLst>
                                    <p:cond delay="0"/>
                                  </p:stCondLst>
                                  <p:childTnLst>
                                    <p:set>
                                      <p:cBhvr>
                                        <p:cTn id="259" dur="1" fill="hold">
                                          <p:stCondLst>
                                            <p:cond delay="0"/>
                                          </p:stCondLst>
                                        </p:cTn>
                                        <p:tgtEl>
                                          <p:spTgt spid="513"/>
                                        </p:tgtEl>
                                        <p:attrNameLst>
                                          <p:attrName>style.visibility</p:attrName>
                                        </p:attrNameLst>
                                      </p:cBhvr>
                                      <p:to>
                                        <p:strVal val="visible"/>
                                      </p:to>
                                    </p:set>
                                    <p:animEffect transition="in" filter="fade">
                                      <p:cBhvr>
                                        <p:cTn id="260" dur="500"/>
                                        <p:tgtEl>
                                          <p:spTgt spid="513"/>
                                        </p:tgtEl>
                                      </p:cBhvr>
                                    </p:animEffect>
                                    <p:anim calcmode="lin" valueType="num">
                                      <p:cBhvr>
                                        <p:cTn id="261" dur="500" fill="hold"/>
                                        <p:tgtEl>
                                          <p:spTgt spid="513"/>
                                        </p:tgtEl>
                                        <p:attrNameLst>
                                          <p:attrName>ppt_x</p:attrName>
                                        </p:attrNameLst>
                                      </p:cBhvr>
                                      <p:tavLst>
                                        <p:tav tm="0">
                                          <p:val>
                                            <p:strVal val="#ppt_x"/>
                                          </p:val>
                                        </p:tav>
                                        <p:tav tm="100000">
                                          <p:val>
                                            <p:strVal val="#ppt_x"/>
                                          </p:val>
                                        </p:tav>
                                      </p:tavLst>
                                    </p:anim>
                                    <p:anim calcmode="lin" valueType="num">
                                      <p:cBhvr>
                                        <p:cTn id="262" dur="500" fill="hold"/>
                                        <p:tgtEl>
                                          <p:spTgt spid="513"/>
                                        </p:tgtEl>
                                        <p:attrNameLst>
                                          <p:attrName>ppt_y</p:attrName>
                                        </p:attrNameLst>
                                      </p:cBhvr>
                                      <p:tavLst>
                                        <p:tav tm="0">
                                          <p:val>
                                            <p:strVal val="#ppt_y+.1"/>
                                          </p:val>
                                        </p:tav>
                                        <p:tav tm="100000">
                                          <p:val>
                                            <p:strVal val="#ppt_y"/>
                                          </p:val>
                                        </p:tav>
                                      </p:tavLst>
                                    </p:anim>
                                  </p:childTnLst>
                                </p:cTn>
                              </p:par>
                              <p:par>
                                <p:cTn id="263" presetID="42" presetClass="entr" presetSubtype="0" fill="hold" nodeType="withEffect">
                                  <p:stCondLst>
                                    <p:cond delay="0"/>
                                  </p:stCondLst>
                                  <p:childTnLst>
                                    <p:set>
                                      <p:cBhvr>
                                        <p:cTn id="264" dur="1" fill="hold">
                                          <p:stCondLst>
                                            <p:cond delay="0"/>
                                          </p:stCondLst>
                                        </p:cTn>
                                        <p:tgtEl>
                                          <p:spTgt spid="509"/>
                                        </p:tgtEl>
                                        <p:attrNameLst>
                                          <p:attrName>style.visibility</p:attrName>
                                        </p:attrNameLst>
                                      </p:cBhvr>
                                      <p:to>
                                        <p:strVal val="visible"/>
                                      </p:to>
                                    </p:set>
                                    <p:animEffect transition="in" filter="fade">
                                      <p:cBhvr>
                                        <p:cTn id="265" dur="500"/>
                                        <p:tgtEl>
                                          <p:spTgt spid="509"/>
                                        </p:tgtEl>
                                      </p:cBhvr>
                                    </p:animEffect>
                                    <p:anim calcmode="lin" valueType="num">
                                      <p:cBhvr>
                                        <p:cTn id="266" dur="500" fill="hold"/>
                                        <p:tgtEl>
                                          <p:spTgt spid="509"/>
                                        </p:tgtEl>
                                        <p:attrNameLst>
                                          <p:attrName>ppt_x</p:attrName>
                                        </p:attrNameLst>
                                      </p:cBhvr>
                                      <p:tavLst>
                                        <p:tav tm="0">
                                          <p:val>
                                            <p:strVal val="#ppt_x"/>
                                          </p:val>
                                        </p:tav>
                                        <p:tav tm="100000">
                                          <p:val>
                                            <p:strVal val="#ppt_x"/>
                                          </p:val>
                                        </p:tav>
                                      </p:tavLst>
                                    </p:anim>
                                    <p:anim calcmode="lin" valueType="num">
                                      <p:cBhvr>
                                        <p:cTn id="267" dur="500" fill="hold"/>
                                        <p:tgtEl>
                                          <p:spTgt spid="509"/>
                                        </p:tgtEl>
                                        <p:attrNameLst>
                                          <p:attrName>ppt_y</p:attrName>
                                        </p:attrNameLst>
                                      </p:cBhvr>
                                      <p:tavLst>
                                        <p:tav tm="0">
                                          <p:val>
                                            <p:strVal val="#ppt_y+.1"/>
                                          </p:val>
                                        </p:tav>
                                        <p:tav tm="100000">
                                          <p:val>
                                            <p:strVal val="#ppt_y"/>
                                          </p:val>
                                        </p:tav>
                                      </p:tavLst>
                                    </p:anim>
                                  </p:childTnLst>
                                </p:cTn>
                              </p:par>
                              <p:par>
                                <p:cTn id="268" presetID="42" presetClass="entr" presetSubtype="0" fill="hold" nodeType="withEffect">
                                  <p:stCondLst>
                                    <p:cond delay="0"/>
                                  </p:stCondLst>
                                  <p:childTnLst>
                                    <p:set>
                                      <p:cBhvr>
                                        <p:cTn id="269" dur="1" fill="hold">
                                          <p:stCondLst>
                                            <p:cond delay="0"/>
                                          </p:stCondLst>
                                        </p:cTn>
                                        <p:tgtEl>
                                          <p:spTgt spid="508"/>
                                        </p:tgtEl>
                                        <p:attrNameLst>
                                          <p:attrName>style.visibility</p:attrName>
                                        </p:attrNameLst>
                                      </p:cBhvr>
                                      <p:to>
                                        <p:strVal val="visible"/>
                                      </p:to>
                                    </p:set>
                                    <p:animEffect transition="in" filter="fade">
                                      <p:cBhvr>
                                        <p:cTn id="270" dur="500"/>
                                        <p:tgtEl>
                                          <p:spTgt spid="508"/>
                                        </p:tgtEl>
                                      </p:cBhvr>
                                    </p:animEffect>
                                    <p:anim calcmode="lin" valueType="num">
                                      <p:cBhvr>
                                        <p:cTn id="271" dur="500" fill="hold"/>
                                        <p:tgtEl>
                                          <p:spTgt spid="508"/>
                                        </p:tgtEl>
                                        <p:attrNameLst>
                                          <p:attrName>ppt_x</p:attrName>
                                        </p:attrNameLst>
                                      </p:cBhvr>
                                      <p:tavLst>
                                        <p:tav tm="0">
                                          <p:val>
                                            <p:strVal val="#ppt_x"/>
                                          </p:val>
                                        </p:tav>
                                        <p:tav tm="100000">
                                          <p:val>
                                            <p:strVal val="#ppt_x"/>
                                          </p:val>
                                        </p:tav>
                                      </p:tavLst>
                                    </p:anim>
                                    <p:anim calcmode="lin" valueType="num">
                                      <p:cBhvr>
                                        <p:cTn id="272" dur="500" fill="hold"/>
                                        <p:tgtEl>
                                          <p:spTgt spid="508"/>
                                        </p:tgtEl>
                                        <p:attrNameLst>
                                          <p:attrName>ppt_y</p:attrName>
                                        </p:attrNameLst>
                                      </p:cBhvr>
                                      <p:tavLst>
                                        <p:tav tm="0">
                                          <p:val>
                                            <p:strVal val="#ppt_y+.1"/>
                                          </p:val>
                                        </p:tav>
                                        <p:tav tm="100000">
                                          <p:val>
                                            <p:strVal val="#ppt_y"/>
                                          </p:val>
                                        </p:tav>
                                      </p:tavLst>
                                    </p:anim>
                                  </p:childTnLst>
                                </p:cTn>
                              </p:par>
                              <p:par>
                                <p:cTn id="273" presetID="42" presetClass="entr" presetSubtype="0" fill="hold" nodeType="withEffect">
                                  <p:stCondLst>
                                    <p:cond delay="0"/>
                                  </p:stCondLst>
                                  <p:childTnLst>
                                    <p:set>
                                      <p:cBhvr>
                                        <p:cTn id="274" dur="1" fill="hold">
                                          <p:stCondLst>
                                            <p:cond delay="0"/>
                                          </p:stCondLst>
                                        </p:cTn>
                                        <p:tgtEl>
                                          <p:spTgt spid="510"/>
                                        </p:tgtEl>
                                        <p:attrNameLst>
                                          <p:attrName>style.visibility</p:attrName>
                                        </p:attrNameLst>
                                      </p:cBhvr>
                                      <p:to>
                                        <p:strVal val="visible"/>
                                      </p:to>
                                    </p:set>
                                    <p:animEffect transition="in" filter="fade">
                                      <p:cBhvr>
                                        <p:cTn id="275" dur="500"/>
                                        <p:tgtEl>
                                          <p:spTgt spid="510"/>
                                        </p:tgtEl>
                                      </p:cBhvr>
                                    </p:animEffect>
                                    <p:anim calcmode="lin" valueType="num">
                                      <p:cBhvr>
                                        <p:cTn id="276" dur="500" fill="hold"/>
                                        <p:tgtEl>
                                          <p:spTgt spid="510"/>
                                        </p:tgtEl>
                                        <p:attrNameLst>
                                          <p:attrName>ppt_x</p:attrName>
                                        </p:attrNameLst>
                                      </p:cBhvr>
                                      <p:tavLst>
                                        <p:tav tm="0">
                                          <p:val>
                                            <p:strVal val="#ppt_x"/>
                                          </p:val>
                                        </p:tav>
                                        <p:tav tm="100000">
                                          <p:val>
                                            <p:strVal val="#ppt_x"/>
                                          </p:val>
                                        </p:tav>
                                      </p:tavLst>
                                    </p:anim>
                                    <p:anim calcmode="lin" valueType="num">
                                      <p:cBhvr>
                                        <p:cTn id="277" dur="500" fill="hold"/>
                                        <p:tgtEl>
                                          <p:spTgt spid="510"/>
                                        </p:tgtEl>
                                        <p:attrNameLst>
                                          <p:attrName>ppt_y</p:attrName>
                                        </p:attrNameLst>
                                      </p:cBhvr>
                                      <p:tavLst>
                                        <p:tav tm="0">
                                          <p:val>
                                            <p:strVal val="#ppt_y+.1"/>
                                          </p:val>
                                        </p:tav>
                                        <p:tav tm="100000">
                                          <p:val>
                                            <p:strVal val="#ppt_y"/>
                                          </p:val>
                                        </p:tav>
                                      </p:tavLst>
                                    </p:anim>
                                  </p:childTnLst>
                                </p:cTn>
                              </p:par>
                              <p:par>
                                <p:cTn id="278" presetID="42" presetClass="entr" presetSubtype="0" fill="hold" nodeType="withEffect">
                                  <p:stCondLst>
                                    <p:cond delay="0"/>
                                  </p:stCondLst>
                                  <p:childTnLst>
                                    <p:set>
                                      <p:cBhvr>
                                        <p:cTn id="279" dur="1" fill="hold">
                                          <p:stCondLst>
                                            <p:cond delay="0"/>
                                          </p:stCondLst>
                                        </p:cTn>
                                        <p:tgtEl>
                                          <p:spTgt spid="512"/>
                                        </p:tgtEl>
                                        <p:attrNameLst>
                                          <p:attrName>style.visibility</p:attrName>
                                        </p:attrNameLst>
                                      </p:cBhvr>
                                      <p:to>
                                        <p:strVal val="visible"/>
                                      </p:to>
                                    </p:set>
                                    <p:animEffect transition="in" filter="fade">
                                      <p:cBhvr>
                                        <p:cTn id="280" dur="500"/>
                                        <p:tgtEl>
                                          <p:spTgt spid="512"/>
                                        </p:tgtEl>
                                      </p:cBhvr>
                                    </p:animEffect>
                                    <p:anim calcmode="lin" valueType="num">
                                      <p:cBhvr>
                                        <p:cTn id="281" dur="500" fill="hold"/>
                                        <p:tgtEl>
                                          <p:spTgt spid="512"/>
                                        </p:tgtEl>
                                        <p:attrNameLst>
                                          <p:attrName>ppt_x</p:attrName>
                                        </p:attrNameLst>
                                      </p:cBhvr>
                                      <p:tavLst>
                                        <p:tav tm="0">
                                          <p:val>
                                            <p:strVal val="#ppt_x"/>
                                          </p:val>
                                        </p:tav>
                                        <p:tav tm="100000">
                                          <p:val>
                                            <p:strVal val="#ppt_x"/>
                                          </p:val>
                                        </p:tav>
                                      </p:tavLst>
                                    </p:anim>
                                    <p:anim calcmode="lin" valueType="num">
                                      <p:cBhvr>
                                        <p:cTn id="282" dur="500" fill="hold"/>
                                        <p:tgtEl>
                                          <p:spTgt spid="512"/>
                                        </p:tgtEl>
                                        <p:attrNameLst>
                                          <p:attrName>ppt_y</p:attrName>
                                        </p:attrNameLst>
                                      </p:cBhvr>
                                      <p:tavLst>
                                        <p:tav tm="0">
                                          <p:val>
                                            <p:strVal val="#ppt_y+.1"/>
                                          </p:val>
                                        </p:tav>
                                        <p:tav tm="100000">
                                          <p:val>
                                            <p:strVal val="#ppt_y"/>
                                          </p:val>
                                        </p:tav>
                                      </p:tavLst>
                                    </p:anim>
                                  </p:childTnLst>
                                </p:cTn>
                              </p:par>
                              <p:par>
                                <p:cTn id="283" presetID="55" presetClass="entr" presetSubtype="0" fill="hold" grpId="0" nodeType="withEffect">
                                  <p:stCondLst>
                                    <p:cond delay="0"/>
                                  </p:stCondLst>
                                  <p:childTnLst>
                                    <p:set>
                                      <p:cBhvr>
                                        <p:cTn id="284" dur="1" fill="hold">
                                          <p:stCondLst>
                                            <p:cond delay="0"/>
                                          </p:stCondLst>
                                        </p:cTn>
                                        <p:tgtEl>
                                          <p:spTgt spid="466"/>
                                        </p:tgtEl>
                                        <p:attrNameLst>
                                          <p:attrName>style.visibility</p:attrName>
                                        </p:attrNameLst>
                                      </p:cBhvr>
                                      <p:to>
                                        <p:strVal val="visible"/>
                                      </p:to>
                                    </p:set>
                                    <p:anim calcmode="lin" valueType="num">
                                      <p:cBhvr>
                                        <p:cTn id="285" dur="500" fill="hold"/>
                                        <p:tgtEl>
                                          <p:spTgt spid="466"/>
                                        </p:tgtEl>
                                        <p:attrNameLst>
                                          <p:attrName>ppt_w</p:attrName>
                                        </p:attrNameLst>
                                      </p:cBhvr>
                                      <p:tavLst>
                                        <p:tav tm="0">
                                          <p:val>
                                            <p:strVal val="#ppt_w*0.70"/>
                                          </p:val>
                                        </p:tav>
                                        <p:tav tm="100000">
                                          <p:val>
                                            <p:strVal val="#ppt_w"/>
                                          </p:val>
                                        </p:tav>
                                      </p:tavLst>
                                    </p:anim>
                                    <p:anim calcmode="lin" valueType="num">
                                      <p:cBhvr>
                                        <p:cTn id="286" dur="500" fill="hold"/>
                                        <p:tgtEl>
                                          <p:spTgt spid="466"/>
                                        </p:tgtEl>
                                        <p:attrNameLst>
                                          <p:attrName>ppt_h</p:attrName>
                                        </p:attrNameLst>
                                      </p:cBhvr>
                                      <p:tavLst>
                                        <p:tav tm="0">
                                          <p:val>
                                            <p:strVal val="#ppt_h"/>
                                          </p:val>
                                        </p:tav>
                                        <p:tav tm="100000">
                                          <p:val>
                                            <p:strVal val="#ppt_h"/>
                                          </p:val>
                                        </p:tav>
                                      </p:tavLst>
                                    </p:anim>
                                    <p:animEffect transition="in" filter="fade">
                                      <p:cBhvr>
                                        <p:cTn id="287" dur="500"/>
                                        <p:tgtEl>
                                          <p:spTgt spid="466"/>
                                        </p:tgtEl>
                                      </p:cBhvr>
                                    </p:animEffect>
                                  </p:childTnLst>
                                </p:cTn>
                              </p:par>
                              <p:par>
                                <p:cTn id="288" presetID="42" presetClass="entr" presetSubtype="0" fill="hold" nodeType="withEffect">
                                  <p:stCondLst>
                                    <p:cond delay="0"/>
                                  </p:stCondLst>
                                  <p:childTnLst>
                                    <p:set>
                                      <p:cBhvr>
                                        <p:cTn id="289" dur="1" fill="hold">
                                          <p:stCondLst>
                                            <p:cond delay="0"/>
                                          </p:stCondLst>
                                        </p:cTn>
                                        <p:tgtEl>
                                          <p:spTgt spid="519"/>
                                        </p:tgtEl>
                                        <p:attrNameLst>
                                          <p:attrName>style.visibility</p:attrName>
                                        </p:attrNameLst>
                                      </p:cBhvr>
                                      <p:to>
                                        <p:strVal val="visible"/>
                                      </p:to>
                                    </p:set>
                                    <p:animEffect transition="in" filter="fade">
                                      <p:cBhvr>
                                        <p:cTn id="290" dur="500"/>
                                        <p:tgtEl>
                                          <p:spTgt spid="519"/>
                                        </p:tgtEl>
                                      </p:cBhvr>
                                    </p:animEffect>
                                    <p:anim calcmode="lin" valueType="num">
                                      <p:cBhvr>
                                        <p:cTn id="291" dur="500" fill="hold"/>
                                        <p:tgtEl>
                                          <p:spTgt spid="519"/>
                                        </p:tgtEl>
                                        <p:attrNameLst>
                                          <p:attrName>ppt_x</p:attrName>
                                        </p:attrNameLst>
                                      </p:cBhvr>
                                      <p:tavLst>
                                        <p:tav tm="0">
                                          <p:val>
                                            <p:strVal val="#ppt_x"/>
                                          </p:val>
                                        </p:tav>
                                        <p:tav tm="100000">
                                          <p:val>
                                            <p:strVal val="#ppt_x"/>
                                          </p:val>
                                        </p:tav>
                                      </p:tavLst>
                                    </p:anim>
                                    <p:anim calcmode="lin" valueType="num">
                                      <p:cBhvr>
                                        <p:cTn id="292" dur="500" fill="hold"/>
                                        <p:tgtEl>
                                          <p:spTgt spid="519"/>
                                        </p:tgtEl>
                                        <p:attrNameLst>
                                          <p:attrName>ppt_y</p:attrName>
                                        </p:attrNameLst>
                                      </p:cBhvr>
                                      <p:tavLst>
                                        <p:tav tm="0">
                                          <p:val>
                                            <p:strVal val="#ppt_y+.1"/>
                                          </p:val>
                                        </p:tav>
                                        <p:tav tm="100000">
                                          <p:val>
                                            <p:strVal val="#ppt_y"/>
                                          </p:val>
                                        </p:tav>
                                      </p:tavLst>
                                    </p:anim>
                                  </p:childTnLst>
                                </p:cTn>
                              </p:par>
                              <p:par>
                                <p:cTn id="293" presetID="42" presetClass="entr" presetSubtype="0" fill="hold" nodeType="withEffect">
                                  <p:stCondLst>
                                    <p:cond delay="0"/>
                                  </p:stCondLst>
                                  <p:childTnLst>
                                    <p:set>
                                      <p:cBhvr>
                                        <p:cTn id="294" dur="1" fill="hold">
                                          <p:stCondLst>
                                            <p:cond delay="0"/>
                                          </p:stCondLst>
                                        </p:cTn>
                                        <p:tgtEl>
                                          <p:spTgt spid="6"/>
                                        </p:tgtEl>
                                        <p:attrNameLst>
                                          <p:attrName>style.visibility</p:attrName>
                                        </p:attrNameLst>
                                      </p:cBhvr>
                                      <p:to>
                                        <p:strVal val="visible"/>
                                      </p:to>
                                    </p:set>
                                    <p:animEffect transition="in" filter="fade">
                                      <p:cBhvr>
                                        <p:cTn id="295" dur="500"/>
                                        <p:tgtEl>
                                          <p:spTgt spid="6"/>
                                        </p:tgtEl>
                                      </p:cBhvr>
                                    </p:animEffect>
                                    <p:anim calcmode="lin" valueType="num">
                                      <p:cBhvr>
                                        <p:cTn id="296" dur="500" fill="hold"/>
                                        <p:tgtEl>
                                          <p:spTgt spid="6"/>
                                        </p:tgtEl>
                                        <p:attrNameLst>
                                          <p:attrName>ppt_x</p:attrName>
                                        </p:attrNameLst>
                                      </p:cBhvr>
                                      <p:tavLst>
                                        <p:tav tm="0">
                                          <p:val>
                                            <p:strVal val="#ppt_x"/>
                                          </p:val>
                                        </p:tav>
                                        <p:tav tm="100000">
                                          <p:val>
                                            <p:strVal val="#ppt_x"/>
                                          </p:val>
                                        </p:tav>
                                      </p:tavLst>
                                    </p:anim>
                                    <p:anim calcmode="lin" valueType="num">
                                      <p:cBhvr>
                                        <p:cTn id="297" dur="500" fill="hold"/>
                                        <p:tgtEl>
                                          <p:spTgt spid="6"/>
                                        </p:tgtEl>
                                        <p:attrNameLst>
                                          <p:attrName>ppt_y</p:attrName>
                                        </p:attrNameLst>
                                      </p:cBhvr>
                                      <p:tavLst>
                                        <p:tav tm="0">
                                          <p:val>
                                            <p:strVal val="#ppt_y+.1"/>
                                          </p:val>
                                        </p:tav>
                                        <p:tav tm="100000">
                                          <p:val>
                                            <p:strVal val="#ppt_y"/>
                                          </p:val>
                                        </p:tav>
                                      </p:tavLst>
                                    </p:anim>
                                  </p:childTnLst>
                                </p:cTn>
                              </p:par>
                              <p:par>
                                <p:cTn id="298" presetID="42" presetClass="entr" presetSubtype="0" fill="hold" nodeType="withEffect">
                                  <p:stCondLst>
                                    <p:cond delay="0"/>
                                  </p:stCondLst>
                                  <p:childTnLst>
                                    <p:set>
                                      <p:cBhvr>
                                        <p:cTn id="299" dur="1" fill="hold">
                                          <p:stCondLst>
                                            <p:cond delay="0"/>
                                          </p:stCondLst>
                                        </p:cTn>
                                        <p:tgtEl>
                                          <p:spTgt spid="8"/>
                                        </p:tgtEl>
                                        <p:attrNameLst>
                                          <p:attrName>style.visibility</p:attrName>
                                        </p:attrNameLst>
                                      </p:cBhvr>
                                      <p:to>
                                        <p:strVal val="visible"/>
                                      </p:to>
                                    </p:set>
                                    <p:animEffect transition="in" filter="fade">
                                      <p:cBhvr>
                                        <p:cTn id="300" dur="500"/>
                                        <p:tgtEl>
                                          <p:spTgt spid="8"/>
                                        </p:tgtEl>
                                      </p:cBhvr>
                                    </p:animEffect>
                                    <p:anim calcmode="lin" valueType="num">
                                      <p:cBhvr>
                                        <p:cTn id="301" dur="500" fill="hold"/>
                                        <p:tgtEl>
                                          <p:spTgt spid="8"/>
                                        </p:tgtEl>
                                        <p:attrNameLst>
                                          <p:attrName>ppt_x</p:attrName>
                                        </p:attrNameLst>
                                      </p:cBhvr>
                                      <p:tavLst>
                                        <p:tav tm="0">
                                          <p:val>
                                            <p:strVal val="#ppt_x"/>
                                          </p:val>
                                        </p:tav>
                                        <p:tav tm="100000">
                                          <p:val>
                                            <p:strVal val="#ppt_x"/>
                                          </p:val>
                                        </p:tav>
                                      </p:tavLst>
                                    </p:anim>
                                    <p:anim calcmode="lin" valueType="num">
                                      <p:cBhvr>
                                        <p:cTn id="302" dur="500" fill="hold"/>
                                        <p:tgtEl>
                                          <p:spTgt spid="8"/>
                                        </p:tgtEl>
                                        <p:attrNameLst>
                                          <p:attrName>ppt_y</p:attrName>
                                        </p:attrNameLst>
                                      </p:cBhvr>
                                      <p:tavLst>
                                        <p:tav tm="0">
                                          <p:val>
                                            <p:strVal val="#ppt_y+.1"/>
                                          </p:val>
                                        </p:tav>
                                        <p:tav tm="100000">
                                          <p:val>
                                            <p:strVal val="#ppt_y"/>
                                          </p:val>
                                        </p:tav>
                                      </p:tavLst>
                                    </p:anim>
                                  </p:childTnLst>
                                </p:cTn>
                              </p:par>
                              <p:par>
                                <p:cTn id="303" presetID="42" presetClass="entr" presetSubtype="0" fill="hold" nodeType="withEffect">
                                  <p:stCondLst>
                                    <p:cond delay="0"/>
                                  </p:stCondLst>
                                  <p:childTnLst>
                                    <p:set>
                                      <p:cBhvr>
                                        <p:cTn id="304" dur="1" fill="hold">
                                          <p:stCondLst>
                                            <p:cond delay="0"/>
                                          </p:stCondLst>
                                        </p:cTn>
                                        <p:tgtEl>
                                          <p:spTgt spid="516"/>
                                        </p:tgtEl>
                                        <p:attrNameLst>
                                          <p:attrName>style.visibility</p:attrName>
                                        </p:attrNameLst>
                                      </p:cBhvr>
                                      <p:to>
                                        <p:strVal val="visible"/>
                                      </p:to>
                                    </p:set>
                                    <p:animEffect transition="in" filter="fade">
                                      <p:cBhvr>
                                        <p:cTn id="305" dur="500"/>
                                        <p:tgtEl>
                                          <p:spTgt spid="516"/>
                                        </p:tgtEl>
                                      </p:cBhvr>
                                    </p:animEffect>
                                    <p:anim calcmode="lin" valueType="num">
                                      <p:cBhvr>
                                        <p:cTn id="306" dur="500" fill="hold"/>
                                        <p:tgtEl>
                                          <p:spTgt spid="516"/>
                                        </p:tgtEl>
                                        <p:attrNameLst>
                                          <p:attrName>ppt_x</p:attrName>
                                        </p:attrNameLst>
                                      </p:cBhvr>
                                      <p:tavLst>
                                        <p:tav tm="0">
                                          <p:val>
                                            <p:strVal val="#ppt_x"/>
                                          </p:val>
                                        </p:tav>
                                        <p:tav tm="100000">
                                          <p:val>
                                            <p:strVal val="#ppt_x"/>
                                          </p:val>
                                        </p:tav>
                                      </p:tavLst>
                                    </p:anim>
                                    <p:anim calcmode="lin" valueType="num">
                                      <p:cBhvr>
                                        <p:cTn id="307" dur="500" fill="hold"/>
                                        <p:tgtEl>
                                          <p:spTgt spid="516"/>
                                        </p:tgtEl>
                                        <p:attrNameLst>
                                          <p:attrName>ppt_y</p:attrName>
                                        </p:attrNameLst>
                                      </p:cBhvr>
                                      <p:tavLst>
                                        <p:tav tm="0">
                                          <p:val>
                                            <p:strVal val="#ppt_y+.1"/>
                                          </p:val>
                                        </p:tav>
                                        <p:tav tm="100000">
                                          <p:val>
                                            <p:strVal val="#ppt_y"/>
                                          </p:val>
                                        </p:tav>
                                      </p:tavLst>
                                    </p:anim>
                                  </p:childTnLst>
                                </p:cTn>
                              </p:par>
                              <p:par>
                                <p:cTn id="308" presetID="42" presetClass="entr" presetSubtype="0" fill="hold" nodeType="withEffect">
                                  <p:stCondLst>
                                    <p:cond delay="0"/>
                                  </p:stCondLst>
                                  <p:childTnLst>
                                    <p:set>
                                      <p:cBhvr>
                                        <p:cTn id="309" dur="1" fill="hold">
                                          <p:stCondLst>
                                            <p:cond delay="0"/>
                                          </p:stCondLst>
                                        </p:cTn>
                                        <p:tgtEl>
                                          <p:spTgt spid="515"/>
                                        </p:tgtEl>
                                        <p:attrNameLst>
                                          <p:attrName>style.visibility</p:attrName>
                                        </p:attrNameLst>
                                      </p:cBhvr>
                                      <p:to>
                                        <p:strVal val="visible"/>
                                      </p:to>
                                    </p:set>
                                    <p:animEffect transition="in" filter="fade">
                                      <p:cBhvr>
                                        <p:cTn id="310" dur="500"/>
                                        <p:tgtEl>
                                          <p:spTgt spid="515"/>
                                        </p:tgtEl>
                                      </p:cBhvr>
                                    </p:animEffect>
                                    <p:anim calcmode="lin" valueType="num">
                                      <p:cBhvr>
                                        <p:cTn id="311" dur="500" fill="hold"/>
                                        <p:tgtEl>
                                          <p:spTgt spid="515"/>
                                        </p:tgtEl>
                                        <p:attrNameLst>
                                          <p:attrName>ppt_x</p:attrName>
                                        </p:attrNameLst>
                                      </p:cBhvr>
                                      <p:tavLst>
                                        <p:tav tm="0">
                                          <p:val>
                                            <p:strVal val="#ppt_x"/>
                                          </p:val>
                                        </p:tav>
                                        <p:tav tm="100000">
                                          <p:val>
                                            <p:strVal val="#ppt_x"/>
                                          </p:val>
                                        </p:tav>
                                      </p:tavLst>
                                    </p:anim>
                                    <p:anim calcmode="lin" valueType="num">
                                      <p:cBhvr>
                                        <p:cTn id="312" dur="500" fill="hold"/>
                                        <p:tgtEl>
                                          <p:spTgt spid="515"/>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506"/>
                                        </p:tgtEl>
                                        <p:attrNameLst>
                                          <p:attrName>style.visibility</p:attrName>
                                        </p:attrNameLst>
                                      </p:cBhvr>
                                      <p:to>
                                        <p:strVal val="visible"/>
                                      </p:to>
                                    </p:set>
                                    <p:animEffect transition="in" filter="fade">
                                      <p:cBhvr>
                                        <p:cTn id="315" dur="500"/>
                                        <p:tgtEl>
                                          <p:spTgt spid="506"/>
                                        </p:tgtEl>
                                      </p:cBhvr>
                                    </p:animEffect>
                                    <p:anim calcmode="lin" valueType="num">
                                      <p:cBhvr>
                                        <p:cTn id="316" dur="500" fill="hold"/>
                                        <p:tgtEl>
                                          <p:spTgt spid="506"/>
                                        </p:tgtEl>
                                        <p:attrNameLst>
                                          <p:attrName>ppt_x</p:attrName>
                                        </p:attrNameLst>
                                      </p:cBhvr>
                                      <p:tavLst>
                                        <p:tav tm="0">
                                          <p:val>
                                            <p:strVal val="#ppt_x"/>
                                          </p:val>
                                        </p:tav>
                                        <p:tav tm="100000">
                                          <p:val>
                                            <p:strVal val="#ppt_x"/>
                                          </p:val>
                                        </p:tav>
                                      </p:tavLst>
                                    </p:anim>
                                    <p:anim calcmode="lin" valueType="num">
                                      <p:cBhvr>
                                        <p:cTn id="317" dur="500" fill="hold"/>
                                        <p:tgtEl>
                                          <p:spTgt spid="506"/>
                                        </p:tgtEl>
                                        <p:attrNameLst>
                                          <p:attrName>ppt_y</p:attrName>
                                        </p:attrNameLst>
                                      </p:cBhvr>
                                      <p:tavLst>
                                        <p:tav tm="0">
                                          <p:val>
                                            <p:strVal val="#ppt_y+.1"/>
                                          </p:val>
                                        </p:tav>
                                        <p:tav tm="100000">
                                          <p:val>
                                            <p:strVal val="#ppt_y"/>
                                          </p:val>
                                        </p:tav>
                                      </p:tavLst>
                                    </p:anim>
                                  </p:childTnLst>
                                </p:cTn>
                              </p:par>
                              <p:par>
                                <p:cTn id="318" presetID="55" presetClass="entr" presetSubtype="0" fill="hold" grpId="0" nodeType="withEffect">
                                  <p:stCondLst>
                                    <p:cond delay="0"/>
                                  </p:stCondLst>
                                  <p:childTnLst>
                                    <p:set>
                                      <p:cBhvr>
                                        <p:cTn id="319" dur="1" fill="hold">
                                          <p:stCondLst>
                                            <p:cond delay="0"/>
                                          </p:stCondLst>
                                        </p:cTn>
                                        <p:tgtEl>
                                          <p:spTgt spid="7"/>
                                        </p:tgtEl>
                                        <p:attrNameLst>
                                          <p:attrName>style.visibility</p:attrName>
                                        </p:attrNameLst>
                                      </p:cBhvr>
                                      <p:to>
                                        <p:strVal val="visible"/>
                                      </p:to>
                                    </p:set>
                                    <p:anim calcmode="lin" valueType="num">
                                      <p:cBhvr>
                                        <p:cTn id="320" dur="500" fill="hold"/>
                                        <p:tgtEl>
                                          <p:spTgt spid="7"/>
                                        </p:tgtEl>
                                        <p:attrNameLst>
                                          <p:attrName>ppt_w</p:attrName>
                                        </p:attrNameLst>
                                      </p:cBhvr>
                                      <p:tavLst>
                                        <p:tav tm="0">
                                          <p:val>
                                            <p:strVal val="#ppt_w*0.70"/>
                                          </p:val>
                                        </p:tav>
                                        <p:tav tm="100000">
                                          <p:val>
                                            <p:strVal val="#ppt_w"/>
                                          </p:val>
                                        </p:tav>
                                      </p:tavLst>
                                    </p:anim>
                                    <p:anim calcmode="lin" valueType="num">
                                      <p:cBhvr>
                                        <p:cTn id="321" dur="500" fill="hold"/>
                                        <p:tgtEl>
                                          <p:spTgt spid="7"/>
                                        </p:tgtEl>
                                        <p:attrNameLst>
                                          <p:attrName>ppt_h</p:attrName>
                                        </p:attrNameLst>
                                      </p:cBhvr>
                                      <p:tavLst>
                                        <p:tav tm="0">
                                          <p:val>
                                            <p:strVal val="#ppt_h"/>
                                          </p:val>
                                        </p:tav>
                                        <p:tav tm="100000">
                                          <p:val>
                                            <p:strVal val="#ppt_h"/>
                                          </p:val>
                                        </p:tav>
                                      </p:tavLst>
                                    </p:anim>
                                    <p:animEffect transition="in" filter="fade">
                                      <p:cBhvr>
                                        <p:cTn id="322" dur="500"/>
                                        <p:tgtEl>
                                          <p:spTgt spid="7"/>
                                        </p:tgtEl>
                                      </p:cBhvr>
                                    </p:animEffect>
                                  </p:childTnLst>
                                </p:cTn>
                              </p:par>
                              <p:par>
                                <p:cTn id="323" presetID="42" presetClass="entr" presetSubtype="0" fill="hold" nodeType="withEffect">
                                  <p:stCondLst>
                                    <p:cond delay="0"/>
                                  </p:stCondLst>
                                  <p:childTnLst>
                                    <p:set>
                                      <p:cBhvr>
                                        <p:cTn id="324" dur="1" fill="hold">
                                          <p:stCondLst>
                                            <p:cond delay="0"/>
                                          </p:stCondLst>
                                        </p:cTn>
                                        <p:tgtEl>
                                          <p:spTgt spid="1030"/>
                                        </p:tgtEl>
                                        <p:attrNameLst>
                                          <p:attrName>style.visibility</p:attrName>
                                        </p:attrNameLst>
                                      </p:cBhvr>
                                      <p:to>
                                        <p:strVal val="visible"/>
                                      </p:to>
                                    </p:set>
                                    <p:animEffect transition="in" filter="fade">
                                      <p:cBhvr>
                                        <p:cTn id="325" dur="500"/>
                                        <p:tgtEl>
                                          <p:spTgt spid="1030"/>
                                        </p:tgtEl>
                                      </p:cBhvr>
                                    </p:animEffect>
                                    <p:anim calcmode="lin" valueType="num">
                                      <p:cBhvr>
                                        <p:cTn id="326" dur="500" fill="hold"/>
                                        <p:tgtEl>
                                          <p:spTgt spid="1030"/>
                                        </p:tgtEl>
                                        <p:attrNameLst>
                                          <p:attrName>ppt_x</p:attrName>
                                        </p:attrNameLst>
                                      </p:cBhvr>
                                      <p:tavLst>
                                        <p:tav tm="0">
                                          <p:val>
                                            <p:strVal val="#ppt_x"/>
                                          </p:val>
                                        </p:tav>
                                        <p:tav tm="100000">
                                          <p:val>
                                            <p:strVal val="#ppt_x"/>
                                          </p:val>
                                        </p:tav>
                                      </p:tavLst>
                                    </p:anim>
                                    <p:anim calcmode="lin" valueType="num">
                                      <p:cBhvr>
                                        <p:cTn id="327" dur="500" fill="hold"/>
                                        <p:tgtEl>
                                          <p:spTgt spid="1030"/>
                                        </p:tgtEl>
                                        <p:attrNameLst>
                                          <p:attrName>ppt_y</p:attrName>
                                        </p:attrNameLst>
                                      </p:cBhvr>
                                      <p:tavLst>
                                        <p:tav tm="0">
                                          <p:val>
                                            <p:strVal val="#ppt_y+.1"/>
                                          </p:val>
                                        </p:tav>
                                        <p:tav tm="100000">
                                          <p:val>
                                            <p:strVal val="#ppt_y"/>
                                          </p:val>
                                        </p:tav>
                                      </p:tavLst>
                                    </p:anim>
                                  </p:childTnLst>
                                </p:cTn>
                              </p:par>
                              <p:par>
                                <p:cTn id="328" presetID="42" presetClass="entr" presetSubtype="0" fill="hold" nodeType="withEffect">
                                  <p:stCondLst>
                                    <p:cond delay="0"/>
                                  </p:stCondLst>
                                  <p:childTnLst>
                                    <p:set>
                                      <p:cBhvr>
                                        <p:cTn id="329" dur="1" fill="hold">
                                          <p:stCondLst>
                                            <p:cond delay="0"/>
                                          </p:stCondLst>
                                        </p:cTn>
                                        <p:tgtEl>
                                          <p:spTgt spid="1026"/>
                                        </p:tgtEl>
                                        <p:attrNameLst>
                                          <p:attrName>style.visibility</p:attrName>
                                        </p:attrNameLst>
                                      </p:cBhvr>
                                      <p:to>
                                        <p:strVal val="visible"/>
                                      </p:to>
                                    </p:set>
                                    <p:animEffect transition="in" filter="fade">
                                      <p:cBhvr>
                                        <p:cTn id="330" dur="500"/>
                                        <p:tgtEl>
                                          <p:spTgt spid="1026"/>
                                        </p:tgtEl>
                                      </p:cBhvr>
                                    </p:animEffect>
                                    <p:anim calcmode="lin" valueType="num">
                                      <p:cBhvr>
                                        <p:cTn id="331" dur="500" fill="hold"/>
                                        <p:tgtEl>
                                          <p:spTgt spid="1026"/>
                                        </p:tgtEl>
                                        <p:attrNameLst>
                                          <p:attrName>ppt_x</p:attrName>
                                        </p:attrNameLst>
                                      </p:cBhvr>
                                      <p:tavLst>
                                        <p:tav tm="0">
                                          <p:val>
                                            <p:strVal val="#ppt_x"/>
                                          </p:val>
                                        </p:tav>
                                        <p:tav tm="100000">
                                          <p:val>
                                            <p:strVal val="#ppt_x"/>
                                          </p:val>
                                        </p:tav>
                                      </p:tavLst>
                                    </p:anim>
                                    <p:anim calcmode="lin" valueType="num">
                                      <p:cBhvr>
                                        <p:cTn id="332" dur="500" fill="hold"/>
                                        <p:tgtEl>
                                          <p:spTgt spid="1026"/>
                                        </p:tgtEl>
                                        <p:attrNameLst>
                                          <p:attrName>ppt_y</p:attrName>
                                        </p:attrNameLst>
                                      </p:cBhvr>
                                      <p:tavLst>
                                        <p:tav tm="0">
                                          <p:val>
                                            <p:strVal val="#ppt_y+.1"/>
                                          </p:val>
                                        </p:tav>
                                        <p:tav tm="100000">
                                          <p:val>
                                            <p:strVal val="#ppt_y"/>
                                          </p:val>
                                        </p:tav>
                                      </p:tavLst>
                                    </p:anim>
                                  </p:childTnLst>
                                </p:cTn>
                              </p:par>
                              <p:par>
                                <p:cTn id="333" presetID="42" presetClass="entr" presetSubtype="0" fill="hold" nodeType="withEffect">
                                  <p:stCondLst>
                                    <p:cond delay="0"/>
                                  </p:stCondLst>
                                  <p:childTnLst>
                                    <p:set>
                                      <p:cBhvr>
                                        <p:cTn id="334" dur="1" fill="hold">
                                          <p:stCondLst>
                                            <p:cond delay="0"/>
                                          </p:stCondLst>
                                        </p:cTn>
                                        <p:tgtEl>
                                          <p:spTgt spid="1028"/>
                                        </p:tgtEl>
                                        <p:attrNameLst>
                                          <p:attrName>style.visibility</p:attrName>
                                        </p:attrNameLst>
                                      </p:cBhvr>
                                      <p:to>
                                        <p:strVal val="visible"/>
                                      </p:to>
                                    </p:set>
                                    <p:animEffect transition="in" filter="fade">
                                      <p:cBhvr>
                                        <p:cTn id="335" dur="500"/>
                                        <p:tgtEl>
                                          <p:spTgt spid="1028"/>
                                        </p:tgtEl>
                                      </p:cBhvr>
                                    </p:animEffect>
                                    <p:anim calcmode="lin" valueType="num">
                                      <p:cBhvr>
                                        <p:cTn id="336" dur="500" fill="hold"/>
                                        <p:tgtEl>
                                          <p:spTgt spid="1028"/>
                                        </p:tgtEl>
                                        <p:attrNameLst>
                                          <p:attrName>ppt_x</p:attrName>
                                        </p:attrNameLst>
                                      </p:cBhvr>
                                      <p:tavLst>
                                        <p:tav tm="0">
                                          <p:val>
                                            <p:strVal val="#ppt_x"/>
                                          </p:val>
                                        </p:tav>
                                        <p:tav tm="100000">
                                          <p:val>
                                            <p:strVal val="#ppt_x"/>
                                          </p:val>
                                        </p:tav>
                                      </p:tavLst>
                                    </p:anim>
                                    <p:anim calcmode="lin" valueType="num">
                                      <p:cBhvr>
                                        <p:cTn id="337" dur="500" fill="hold"/>
                                        <p:tgtEl>
                                          <p:spTgt spid="1028"/>
                                        </p:tgtEl>
                                        <p:attrNameLst>
                                          <p:attrName>ppt_y</p:attrName>
                                        </p:attrNameLst>
                                      </p:cBhvr>
                                      <p:tavLst>
                                        <p:tav tm="0">
                                          <p:val>
                                            <p:strVal val="#ppt_y+.1"/>
                                          </p:val>
                                        </p:tav>
                                        <p:tav tm="100000">
                                          <p:val>
                                            <p:strVal val="#ppt_y"/>
                                          </p:val>
                                        </p:tav>
                                      </p:tavLst>
                                    </p:anim>
                                  </p:childTnLst>
                                </p:cTn>
                              </p:par>
                            </p:childTnLst>
                          </p:cTn>
                        </p:par>
                        <p:par>
                          <p:cTn id="338" fill="hold">
                            <p:stCondLst>
                              <p:cond delay="17000"/>
                            </p:stCondLst>
                            <p:childTnLst>
                              <p:par>
                                <p:cTn id="339" presetID="26" presetClass="entr" presetSubtype="0" fill="hold" nodeType="afterEffect">
                                  <p:stCondLst>
                                    <p:cond delay="0"/>
                                  </p:stCondLst>
                                  <p:childTnLst>
                                    <p:set>
                                      <p:cBhvr>
                                        <p:cTn id="340" dur="1" fill="hold">
                                          <p:stCondLst>
                                            <p:cond delay="0"/>
                                          </p:stCondLst>
                                        </p:cTn>
                                        <p:tgtEl>
                                          <p:spTgt spid="11"/>
                                        </p:tgtEl>
                                        <p:attrNameLst>
                                          <p:attrName>style.visibility</p:attrName>
                                        </p:attrNameLst>
                                      </p:cBhvr>
                                      <p:to>
                                        <p:strVal val="visible"/>
                                      </p:to>
                                    </p:set>
                                    <p:animEffect transition="in" filter="wipe(down)">
                                      <p:cBhvr>
                                        <p:cTn id="341" dur="580">
                                          <p:stCondLst>
                                            <p:cond delay="0"/>
                                          </p:stCondLst>
                                        </p:cTn>
                                        <p:tgtEl>
                                          <p:spTgt spid="11"/>
                                        </p:tgtEl>
                                      </p:cBhvr>
                                    </p:animEffect>
                                    <p:anim calcmode="lin" valueType="num">
                                      <p:cBhvr>
                                        <p:cTn id="34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4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47" dur="26">
                                          <p:stCondLst>
                                            <p:cond delay="650"/>
                                          </p:stCondLst>
                                        </p:cTn>
                                        <p:tgtEl>
                                          <p:spTgt spid="11"/>
                                        </p:tgtEl>
                                      </p:cBhvr>
                                      <p:to x="100000" y="60000"/>
                                    </p:animScale>
                                    <p:animScale>
                                      <p:cBhvr>
                                        <p:cTn id="348" dur="166" decel="50000">
                                          <p:stCondLst>
                                            <p:cond delay="676"/>
                                          </p:stCondLst>
                                        </p:cTn>
                                        <p:tgtEl>
                                          <p:spTgt spid="11"/>
                                        </p:tgtEl>
                                      </p:cBhvr>
                                      <p:to x="100000" y="100000"/>
                                    </p:animScale>
                                    <p:animScale>
                                      <p:cBhvr>
                                        <p:cTn id="349" dur="26">
                                          <p:stCondLst>
                                            <p:cond delay="1312"/>
                                          </p:stCondLst>
                                        </p:cTn>
                                        <p:tgtEl>
                                          <p:spTgt spid="11"/>
                                        </p:tgtEl>
                                      </p:cBhvr>
                                      <p:to x="100000" y="80000"/>
                                    </p:animScale>
                                    <p:animScale>
                                      <p:cBhvr>
                                        <p:cTn id="350" dur="166" decel="50000">
                                          <p:stCondLst>
                                            <p:cond delay="1338"/>
                                          </p:stCondLst>
                                        </p:cTn>
                                        <p:tgtEl>
                                          <p:spTgt spid="11"/>
                                        </p:tgtEl>
                                      </p:cBhvr>
                                      <p:to x="100000" y="100000"/>
                                    </p:animScale>
                                    <p:animScale>
                                      <p:cBhvr>
                                        <p:cTn id="351" dur="26">
                                          <p:stCondLst>
                                            <p:cond delay="1642"/>
                                          </p:stCondLst>
                                        </p:cTn>
                                        <p:tgtEl>
                                          <p:spTgt spid="11"/>
                                        </p:tgtEl>
                                      </p:cBhvr>
                                      <p:to x="100000" y="90000"/>
                                    </p:animScale>
                                    <p:animScale>
                                      <p:cBhvr>
                                        <p:cTn id="352" dur="166" decel="50000">
                                          <p:stCondLst>
                                            <p:cond delay="1668"/>
                                          </p:stCondLst>
                                        </p:cTn>
                                        <p:tgtEl>
                                          <p:spTgt spid="11"/>
                                        </p:tgtEl>
                                      </p:cBhvr>
                                      <p:to x="100000" y="100000"/>
                                    </p:animScale>
                                    <p:animScale>
                                      <p:cBhvr>
                                        <p:cTn id="353" dur="26">
                                          <p:stCondLst>
                                            <p:cond delay="1808"/>
                                          </p:stCondLst>
                                        </p:cTn>
                                        <p:tgtEl>
                                          <p:spTgt spid="11"/>
                                        </p:tgtEl>
                                      </p:cBhvr>
                                      <p:to x="100000" y="95000"/>
                                    </p:animScale>
                                    <p:animScale>
                                      <p:cBhvr>
                                        <p:cTn id="354" dur="166" decel="50000">
                                          <p:stCondLst>
                                            <p:cond delay="1834"/>
                                          </p:stCondLst>
                                        </p:cTn>
                                        <p:tgtEl>
                                          <p:spTgt spid="11"/>
                                        </p:tgtEl>
                                      </p:cBhvr>
                                      <p:to x="100000" y="100000"/>
                                    </p:animScale>
                                  </p:childTnLst>
                                </p:cTn>
                              </p:par>
                            </p:childTnLst>
                          </p:cTn>
                        </p:par>
                        <p:par>
                          <p:cTn id="355" fill="hold">
                            <p:stCondLst>
                              <p:cond delay="19000"/>
                            </p:stCondLst>
                            <p:childTnLst>
                              <p:par>
                                <p:cTn id="356" presetID="26" presetClass="entr" presetSubtype="0" fill="hold" grpId="0" nodeType="afterEffect">
                                  <p:stCondLst>
                                    <p:cond delay="0"/>
                                  </p:stCondLst>
                                  <p:childTnLst>
                                    <p:set>
                                      <p:cBhvr>
                                        <p:cTn id="357" dur="1" fill="hold">
                                          <p:stCondLst>
                                            <p:cond delay="0"/>
                                          </p:stCondLst>
                                        </p:cTn>
                                        <p:tgtEl>
                                          <p:spTgt spid="12"/>
                                        </p:tgtEl>
                                        <p:attrNameLst>
                                          <p:attrName>style.visibility</p:attrName>
                                        </p:attrNameLst>
                                      </p:cBhvr>
                                      <p:to>
                                        <p:strVal val="visible"/>
                                      </p:to>
                                    </p:set>
                                    <p:animEffect transition="in" filter="wipe(down)">
                                      <p:cBhvr>
                                        <p:cTn id="358" dur="580">
                                          <p:stCondLst>
                                            <p:cond delay="0"/>
                                          </p:stCondLst>
                                        </p:cTn>
                                        <p:tgtEl>
                                          <p:spTgt spid="12"/>
                                        </p:tgtEl>
                                      </p:cBhvr>
                                    </p:animEffect>
                                    <p:anim calcmode="lin" valueType="num">
                                      <p:cBhvr>
                                        <p:cTn id="35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6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6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6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6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64" dur="26">
                                          <p:stCondLst>
                                            <p:cond delay="650"/>
                                          </p:stCondLst>
                                        </p:cTn>
                                        <p:tgtEl>
                                          <p:spTgt spid="12"/>
                                        </p:tgtEl>
                                      </p:cBhvr>
                                      <p:to x="100000" y="60000"/>
                                    </p:animScale>
                                    <p:animScale>
                                      <p:cBhvr>
                                        <p:cTn id="365" dur="166" decel="50000">
                                          <p:stCondLst>
                                            <p:cond delay="676"/>
                                          </p:stCondLst>
                                        </p:cTn>
                                        <p:tgtEl>
                                          <p:spTgt spid="12"/>
                                        </p:tgtEl>
                                      </p:cBhvr>
                                      <p:to x="100000" y="100000"/>
                                    </p:animScale>
                                    <p:animScale>
                                      <p:cBhvr>
                                        <p:cTn id="366" dur="26">
                                          <p:stCondLst>
                                            <p:cond delay="1312"/>
                                          </p:stCondLst>
                                        </p:cTn>
                                        <p:tgtEl>
                                          <p:spTgt spid="12"/>
                                        </p:tgtEl>
                                      </p:cBhvr>
                                      <p:to x="100000" y="80000"/>
                                    </p:animScale>
                                    <p:animScale>
                                      <p:cBhvr>
                                        <p:cTn id="367" dur="166" decel="50000">
                                          <p:stCondLst>
                                            <p:cond delay="1338"/>
                                          </p:stCondLst>
                                        </p:cTn>
                                        <p:tgtEl>
                                          <p:spTgt spid="12"/>
                                        </p:tgtEl>
                                      </p:cBhvr>
                                      <p:to x="100000" y="100000"/>
                                    </p:animScale>
                                    <p:animScale>
                                      <p:cBhvr>
                                        <p:cTn id="368" dur="26">
                                          <p:stCondLst>
                                            <p:cond delay="1642"/>
                                          </p:stCondLst>
                                        </p:cTn>
                                        <p:tgtEl>
                                          <p:spTgt spid="12"/>
                                        </p:tgtEl>
                                      </p:cBhvr>
                                      <p:to x="100000" y="90000"/>
                                    </p:animScale>
                                    <p:animScale>
                                      <p:cBhvr>
                                        <p:cTn id="369" dur="166" decel="50000">
                                          <p:stCondLst>
                                            <p:cond delay="1668"/>
                                          </p:stCondLst>
                                        </p:cTn>
                                        <p:tgtEl>
                                          <p:spTgt spid="12"/>
                                        </p:tgtEl>
                                      </p:cBhvr>
                                      <p:to x="100000" y="100000"/>
                                    </p:animScale>
                                    <p:animScale>
                                      <p:cBhvr>
                                        <p:cTn id="370" dur="26">
                                          <p:stCondLst>
                                            <p:cond delay="1808"/>
                                          </p:stCondLst>
                                        </p:cTn>
                                        <p:tgtEl>
                                          <p:spTgt spid="12"/>
                                        </p:tgtEl>
                                      </p:cBhvr>
                                      <p:to x="100000" y="95000"/>
                                    </p:animScale>
                                    <p:animScale>
                                      <p:cBhvr>
                                        <p:cTn id="371" dur="166" decel="50000">
                                          <p:stCondLst>
                                            <p:cond delay="1834"/>
                                          </p:stCondLst>
                                        </p:cTn>
                                        <p:tgtEl>
                                          <p:spTgt spid="12"/>
                                        </p:tgtEl>
                                      </p:cBhvr>
                                      <p:to x="100000" y="100000"/>
                                    </p:animScale>
                                  </p:childTnLst>
                                </p:cTn>
                              </p:par>
                              <p:par>
                                <p:cTn id="372" presetID="55" presetClass="entr" presetSubtype="0" fill="hold" grpId="0" nodeType="withEffect">
                                  <p:stCondLst>
                                    <p:cond delay="0"/>
                                  </p:stCondLst>
                                  <p:childTnLst>
                                    <p:set>
                                      <p:cBhvr>
                                        <p:cTn id="373" dur="1" fill="hold">
                                          <p:stCondLst>
                                            <p:cond delay="0"/>
                                          </p:stCondLst>
                                        </p:cTn>
                                        <p:tgtEl>
                                          <p:spTgt spid="3"/>
                                        </p:tgtEl>
                                        <p:attrNameLst>
                                          <p:attrName>style.visibility</p:attrName>
                                        </p:attrNameLst>
                                      </p:cBhvr>
                                      <p:to>
                                        <p:strVal val="visible"/>
                                      </p:to>
                                    </p:set>
                                    <p:anim calcmode="lin" valueType="num">
                                      <p:cBhvr>
                                        <p:cTn id="374" dur="500" fill="hold"/>
                                        <p:tgtEl>
                                          <p:spTgt spid="3"/>
                                        </p:tgtEl>
                                        <p:attrNameLst>
                                          <p:attrName>ppt_w</p:attrName>
                                        </p:attrNameLst>
                                      </p:cBhvr>
                                      <p:tavLst>
                                        <p:tav tm="0">
                                          <p:val>
                                            <p:strVal val="#ppt_w*0.70"/>
                                          </p:val>
                                        </p:tav>
                                        <p:tav tm="100000">
                                          <p:val>
                                            <p:strVal val="#ppt_w"/>
                                          </p:val>
                                        </p:tav>
                                      </p:tavLst>
                                    </p:anim>
                                    <p:anim calcmode="lin" valueType="num">
                                      <p:cBhvr>
                                        <p:cTn id="375" dur="500" fill="hold"/>
                                        <p:tgtEl>
                                          <p:spTgt spid="3"/>
                                        </p:tgtEl>
                                        <p:attrNameLst>
                                          <p:attrName>ppt_h</p:attrName>
                                        </p:attrNameLst>
                                      </p:cBhvr>
                                      <p:tavLst>
                                        <p:tav tm="0">
                                          <p:val>
                                            <p:strVal val="#ppt_h"/>
                                          </p:val>
                                        </p:tav>
                                        <p:tav tm="100000">
                                          <p:val>
                                            <p:strVal val="#ppt_h"/>
                                          </p:val>
                                        </p:tav>
                                      </p:tavLst>
                                    </p:anim>
                                    <p:animEffect transition="in" filter="fade">
                                      <p:cBhvr>
                                        <p:cTn id="376" dur="500"/>
                                        <p:tgtEl>
                                          <p:spTgt spid="3"/>
                                        </p:tgtEl>
                                      </p:cBhvr>
                                    </p:animEffect>
                                  </p:childTnLst>
                                </p:cTn>
                              </p:par>
                            </p:childTnLst>
                          </p:cTn>
                        </p:par>
                        <p:par>
                          <p:cTn id="377" fill="hold">
                            <p:stCondLst>
                              <p:cond delay="21000"/>
                            </p:stCondLst>
                            <p:childTnLst>
                              <p:par>
                                <p:cTn id="378" presetID="42" presetClass="entr" presetSubtype="0" fill="hold" nodeType="afterEffect">
                                  <p:stCondLst>
                                    <p:cond delay="0"/>
                                  </p:stCondLst>
                                  <p:childTnLst>
                                    <p:set>
                                      <p:cBhvr>
                                        <p:cTn id="379" dur="1" fill="hold">
                                          <p:stCondLst>
                                            <p:cond delay="0"/>
                                          </p:stCondLst>
                                        </p:cTn>
                                        <p:tgtEl>
                                          <p:spTgt spid="13"/>
                                        </p:tgtEl>
                                        <p:attrNameLst>
                                          <p:attrName>style.visibility</p:attrName>
                                        </p:attrNameLst>
                                      </p:cBhvr>
                                      <p:to>
                                        <p:strVal val="visible"/>
                                      </p:to>
                                    </p:set>
                                    <p:animEffect transition="in" filter="fade">
                                      <p:cBhvr>
                                        <p:cTn id="380" dur="500"/>
                                        <p:tgtEl>
                                          <p:spTgt spid="13"/>
                                        </p:tgtEl>
                                      </p:cBhvr>
                                    </p:animEffect>
                                    <p:anim calcmode="lin" valueType="num">
                                      <p:cBhvr>
                                        <p:cTn id="381" dur="500" fill="hold"/>
                                        <p:tgtEl>
                                          <p:spTgt spid="13"/>
                                        </p:tgtEl>
                                        <p:attrNameLst>
                                          <p:attrName>ppt_x</p:attrName>
                                        </p:attrNameLst>
                                      </p:cBhvr>
                                      <p:tavLst>
                                        <p:tav tm="0">
                                          <p:val>
                                            <p:strVal val="#ppt_x"/>
                                          </p:val>
                                        </p:tav>
                                        <p:tav tm="100000">
                                          <p:val>
                                            <p:strVal val="#ppt_x"/>
                                          </p:val>
                                        </p:tav>
                                      </p:tavLst>
                                    </p:anim>
                                    <p:anim calcmode="lin" valueType="num">
                                      <p:cBhvr>
                                        <p:cTn id="382" dur="500" fill="hold"/>
                                        <p:tgtEl>
                                          <p:spTgt spid="13"/>
                                        </p:tgtEl>
                                        <p:attrNameLst>
                                          <p:attrName>ppt_y</p:attrName>
                                        </p:attrNameLst>
                                      </p:cBhvr>
                                      <p:tavLst>
                                        <p:tav tm="0">
                                          <p:val>
                                            <p:strVal val="#ppt_y+.1"/>
                                          </p:val>
                                        </p:tav>
                                        <p:tav tm="100000">
                                          <p:val>
                                            <p:strVal val="#ppt_y"/>
                                          </p:val>
                                        </p:tav>
                                      </p:tavLst>
                                    </p:anim>
                                  </p:childTnLst>
                                </p:cTn>
                              </p:par>
                              <p:par>
                                <p:cTn id="383" presetID="42" presetClass="entr" presetSubtype="0" fill="hold" grpId="0" nodeType="withEffect">
                                  <p:stCondLst>
                                    <p:cond delay="0"/>
                                  </p:stCondLst>
                                  <p:childTnLst>
                                    <p:set>
                                      <p:cBhvr>
                                        <p:cTn id="384" dur="1" fill="hold">
                                          <p:stCondLst>
                                            <p:cond delay="0"/>
                                          </p:stCondLst>
                                        </p:cTn>
                                        <p:tgtEl>
                                          <p:spTgt spid="14"/>
                                        </p:tgtEl>
                                        <p:attrNameLst>
                                          <p:attrName>style.visibility</p:attrName>
                                        </p:attrNameLst>
                                      </p:cBhvr>
                                      <p:to>
                                        <p:strVal val="visible"/>
                                      </p:to>
                                    </p:set>
                                    <p:animEffect transition="in" filter="fade">
                                      <p:cBhvr>
                                        <p:cTn id="385" dur="500"/>
                                        <p:tgtEl>
                                          <p:spTgt spid="14"/>
                                        </p:tgtEl>
                                      </p:cBhvr>
                                    </p:animEffect>
                                    <p:anim calcmode="lin" valueType="num">
                                      <p:cBhvr>
                                        <p:cTn id="386" dur="500" fill="hold"/>
                                        <p:tgtEl>
                                          <p:spTgt spid="14"/>
                                        </p:tgtEl>
                                        <p:attrNameLst>
                                          <p:attrName>ppt_x</p:attrName>
                                        </p:attrNameLst>
                                      </p:cBhvr>
                                      <p:tavLst>
                                        <p:tav tm="0">
                                          <p:val>
                                            <p:strVal val="#ppt_x"/>
                                          </p:val>
                                        </p:tav>
                                        <p:tav tm="100000">
                                          <p:val>
                                            <p:strVal val="#ppt_x"/>
                                          </p:val>
                                        </p:tav>
                                      </p:tavLst>
                                    </p:anim>
                                    <p:anim calcmode="lin" valueType="num">
                                      <p:cBhvr>
                                        <p:cTn id="387" dur="500" fill="hold"/>
                                        <p:tgtEl>
                                          <p:spTgt spid="14"/>
                                        </p:tgtEl>
                                        <p:attrNameLst>
                                          <p:attrName>ppt_y</p:attrName>
                                        </p:attrNameLst>
                                      </p:cBhvr>
                                      <p:tavLst>
                                        <p:tav tm="0">
                                          <p:val>
                                            <p:strVal val="#ppt_y+.1"/>
                                          </p:val>
                                        </p:tav>
                                        <p:tav tm="100000">
                                          <p:val>
                                            <p:strVal val="#ppt_y"/>
                                          </p:val>
                                        </p:tav>
                                      </p:tavLst>
                                    </p:anim>
                                  </p:childTnLst>
                                </p:cTn>
                              </p:par>
                            </p:childTnLst>
                          </p:cTn>
                        </p:par>
                        <p:par>
                          <p:cTn id="388" fill="hold">
                            <p:stCondLst>
                              <p:cond delay="21500"/>
                            </p:stCondLst>
                            <p:childTnLst>
                              <p:par>
                                <p:cTn id="389" presetID="42" presetClass="entr" presetSubtype="0" fill="hold" nodeType="afterEffect">
                                  <p:stCondLst>
                                    <p:cond delay="0"/>
                                  </p:stCondLst>
                                  <p:childTnLst>
                                    <p:set>
                                      <p:cBhvr>
                                        <p:cTn id="390" dur="1" fill="hold">
                                          <p:stCondLst>
                                            <p:cond delay="0"/>
                                          </p:stCondLst>
                                        </p:cTn>
                                        <p:tgtEl>
                                          <p:spTgt spid="18"/>
                                        </p:tgtEl>
                                        <p:attrNameLst>
                                          <p:attrName>style.visibility</p:attrName>
                                        </p:attrNameLst>
                                      </p:cBhvr>
                                      <p:to>
                                        <p:strVal val="visible"/>
                                      </p:to>
                                    </p:set>
                                    <p:animEffect transition="in" filter="fade">
                                      <p:cBhvr>
                                        <p:cTn id="391" dur="500"/>
                                        <p:tgtEl>
                                          <p:spTgt spid="18"/>
                                        </p:tgtEl>
                                      </p:cBhvr>
                                    </p:animEffect>
                                    <p:anim calcmode="lin" valueType="num">
                                      <p:cBhvr>
                                        <p:cTn id="392" dur="500" fill="hold"/>
                                        <p:tgtEl>
                                          <p:spTgt spid="18"/>
                                        </p:tgtEl>
                                        <p:attrNameLst>
                                          <p:attrName>ppt_x</p:attrName>
                                        </p:attrNameLst>
                                      </p:cBhvr>
                                      <p:tavLst>
                                        <p:tav tm="0">
                                          <p:val>
                                            <p:strVal val="#ppt_x"/>
                                          </p:val>
                                        </p:tav>
                                        <p:tav tm="100000">
                                          <p:val>
                                            <p:strVal val="#ppt_x"/>
                                          </p:val>
                                        </p:tav>
                                      </p:tavLst>
                                    </p:anim>
                                    <p:anim calcmode="lin" valueType="num">
                                      <p:cBhvr>
                                        <p:cTn id="393" dur="500" fill="hold"/>
                                        <p:tgtEl>
                                          <p:spTgt spid="18"/>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0"/>
                                  </p:stCondLst>
                                  <p:childTnLst>
                                    <p:set>
                                      <p:cBhvr>
                                        <p:cTn id="395" dur="1" fill="hold">
                                          <p:stCondLst>
                                            <p:cond delay="0"/>
                                          </p:stCondLst>
                                        </p:cTn>
                                        <p:tgtEl>
                                          <p:spTgt spid="19"/>
                                        </p:tgtEl>
                                        <p:attrNameLst>
                                          <p:attrName>style.visibility</p:attrName>
                                        </p:attrNameLst>
                                      </p:cBhvr>
                                      <p:to>
                                        <p:strVal val="visible"/>
                                      </p:to>
                                    </p:set>
                                    <p:animEffect transition="in" filter="fade">
                                      <p:cBhvr>
                                        <p:cTn id="396" dur="500"/>
                                        <p:tgtEl>
                                          <p:spTgt spid="19"/>
                                        </p:tgtEl>
                                      </p:cBhvr>
                                    </p:animEffect>
                                    <p:anim calcmode="lin" valueType="num">
                                      <p:cBhvr>
                                        <p:cTn id="397" dur="500" fill="hold"/>
                                        <p:tgtEl>
                                          <p:spTgt spid="19"/>
                                        </p:tgtEl>
                                        <p:attrNameLst>
                                          <p:attrName>ppt_x</p:attrName>
                                        </p:attrNameLst>
                                      </p:cBhvr>
                                      <p:tavLst>
                                        <p:tav tm="0">
                                          <p:val>
                                            <p:strVal val="#ppt_x"/>
                                          </p:val>
                                        </p:tav>
                                        <p:tav tm="100000">
                                          <p:val>
                                            <p:strVal val="#ppt_x"/>
                                          </p:val>
                                        </p:tav>
                                      </p:tavLst>
                                    </p:anim>
                                    <p:anim calcmode="lin" valueType="num">
                                      <p:cBhvr>
                                        <p:cTn id="398" dur="500" fill="hold"/>
                                        <p:tgtEl>
                                          <p:spTgt spid="19"/>
                                        </p:tgtEl>
                                        <p:attrNameLst>
                                          <p:attrName>ppt_y</p:attrName>
                                        </p:attrNameLst>
                                      </p:cBhvr>
                                      <p:tavLst>
                                        <p:tav tm="0">
                                          <p:val>
                                            <p:strVal val="#ppt_y+.1"/>
                                          </p:val>
                                        </p:tav>
                                        <p:tav tm="100000">
                                          <p:val>
                                            <p:strVal val="#ppt_y"/>
                                          </p:val>
                                        </p:tav>
                                      </p:tavLst>
                                    </p:anim>
                                  </p:childTnLst>
                                </p:cTn>
                              </p:par>
                              <p:par>
                                <p:cTn id="399" presetID="55" presetClass="entr" presetSubtype="0" fill="hold" grpId="0" nodeType="withEffect">
                                  <p:stCondLst>
                                    <p:cond delay="0"/>
                                  </p:stCondLst>
                                  <p:childTnLst>
                                    <p:set>
                                      <p:cBhvr>
                                        <p:cTn id="400" dur="1" fill="hold">
                                          <p:stCondLst>
                                            <p:cond delay="0"/>
                                          </p:stCondLst>
                                        </p:cTn>
                                        <p:tgtEl>
                                          <p:spTgt spid="17"/>
                                        </p:tgtEl>
                                        <p:attrNameLst>
                                          <p:attrName>style.visibility</p:attrName>
                                        </p:attrNameLst>
                                      </p:cBhvr>
                                      <p:to>
                                        <p:strVal val="visible"/>
                                      </p:to>
                                    </p:set>
                                    <p:anim calcmode="lin" valueType="num">
                                      <p:cBhvr>
                                        <p:cTn id="401" dur="500" fill="hold"/>
                                        <p:tgtEl>
                                          <p:spTgt spid="17"/>
                                        </p:tgtEl>
                                        <p:attrNameLst>
                                          <p:attrName>ppt_w</p:attrName>
                                        </p:attrNameLst>
                                      </p:cBhvr>
                                      <p:tavLst>
                                        <p:tav tm="0">
                                          <p:val>
                                            <p:strVal val="#ppt_w*0.70"/>
                                          </p:val>
                                        </p:tav>
                                        <p:tav tm="100000">
                                          <p:val>
                                            <p:strVal val="#ppt_w"/>
                                          </p:val>
                                        </p:tav>
                                      </p:tavLst>
                                    </p:anim>
                                    <p:anim calcmode="lin" valueType="num">
                                      <p:cBhvr>
                                        <p:cTn id="402" dur="500" fill="hold"/>
                                        <p:tgtEl>
                                          <p:spTgt spid="17"/>
                                        </p:tgtEl>
                                        <p:attrNameLst>
                                          <p:attrName>ppt_h</p:attrName>
                                        </p:attrNameLst>
                                      </p:cBhvr>
                                      <p:tavLst>
                                        <p:tav tm="0">
                                          <p:val>
                                            <p:strVal val="#ppt_h"/>
                                          </p:val>
                                        </p:tav>
                                        <p:tav tm="100000">
                                          <p:val>
                                            <p:strVal val="#ppt_h"/>
                                          </p:val>
                                        </p:tav>
                                      </p:tavLst>
                                    </p:anim>
                                    <p:animEffect transition="in" filter="fade">
                                      <p:cBhvr>
                                        <p:cTn id="4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160" grpId="0" animBg="1"/>
      <p:bldP spid="169" grpId="0" animBg="1"/>
      <p:bldP spid="191" grpId="0" animBg="1"/>
      <p:bldP spid="200" grpId="0" animBg="1"/>
      <p:bldP spid="242" grpId="0" animBg="1"/>
      <p:bldP spid="249" grpId="0" animBg="1"/>
      <p:bldP spid="256" grpId="0" animBg="1"/>
      <p:bldP spid="263" grpId="0" animBg="1"/>
      <p:bldP spid="270" grpId="0" animBg="1"/>
      <p:bldP spid="350" grpId="0" animBg="1"/>
      <p:bldP spid="357" grpId="0" animBg="1"/>
      <p:bldP spid="364" grpId="0" animBg="1"/>
      <p:bldP spid="371" grpId="0" animBg="1"/>
      <p:bldP spid="378" grpId="0" animBg="1"/>
      <p:bldP spid="466" grpId="0" animBg="1"/>
      <p:bldP spid="473" grpId="0" animBg="1"/>
      <p:bldP spid="480" grpId="0" animBg="1"/>
      <p:bldP spid="487" grpId="0" animBg="1"/>
      <p:bldP spid="494" grpId="0" animBg="1"/>
      <p:bldP spid="156" grpId="0"/>
      <p:bldP spid="198" grpId="0"/>
      <p:bldP spid="277" grpId="0"/>
      <p:bldP spid="279" grpId="0"/>
      <p:bldP spid="348" grpId="0"/>
      <p:bldP spid="386" grpId="0"/>
      <p:bldP spid="388" grpId="0"/>
      <p:bldP spid="504" grpId="0"/>
      <p:bldP spid="506" grpId="0"/>
      <p:bldP spid="7" grpId="0" animBg="1"/>
      <p:bldP spid="12" grpId="0"/>
      <p:bldP spid="3" grpId="0" animBg="1"/>
      <p:bldP spid="14" grpId="0"/>
      <p:bldP spid="19" grpId="0"/>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DAC2F92-F6A3-4D42-B4D5-667FF29F58ED}"/>
              </a:ext>
            </a:extLst>
          </p:cNvPr>
          <p:cNvGrpSpPr>
            <a:grpSpLocks noChangeAspect="1"/>
          </p:cNvGrpSpPr>
          <p:nvPr/>
        </p:nvGrpSpPr>
        <p:grpSpPr>
          <a:xfrm>
            <a:off x="290280" y="956588"/>
            <a:ext cx="2196143" cy="1008690"/>
            <a:chOff x="707879" y="1094043"/>
            <a:chExt cx="1990853" cy="914400"/>
          </a:xfrm>
        </p:grpSpPr>
        <p:sp>
          <p:nvSpPr>
            <p:cNvPr id="2" name="Rectangle 1">
              <a:extLst>
                <a:ext uri="{FF2B5EF4-FFF2-40B4-BE49-F238E27FC236}">
                  <a16:creationId xmlns:a16="http://schemas.microsoft.com/office/drawing/2014/main" id="{386EA73D-9422-384E-A61E-ECFC84284402}"/>
                </a:ext>
              </a:extLst>
            </p:cNvPr>
            <p:cNvSpPr/>
            <p:nvPr/>
          </p:nvSpPr>
          <p:spPr>
            <a:xfrm>
              <a:off x="707879"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Picture 22">
              <a:extLst>
                <a:ext uri="{FF2B5EF4-FFF2-40B4-BE49-F238E27FC236}">
                  <a16:creationId xmlns:a16="http://schemas.microsoft.com/office/drawing/2014/main" id="{16835B91-8D84-9740-B7ED-0721B38AA94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4625" y="1188405"/>
              <a:ext cx="1737360" cy="725677"/>
            </a:xfrm>
            <a:prstGeom prst="rect">
              <a:avLst/>
            </a:prstGeom>
          </p:spPr>
        </p:pic>
      </p:grpSp>
      <p:grpSp>
        <p:nvGrpSpPr>
          <p:cNvPr id="21" name="Group 20">
            <a:extLst>
              <a:ext uri="{FF2B5EF4-FFF2-40B4-BE49-F238E27FC236}">
                <a16:creationId xmlns:a16="http://schemas.microsoft.com/office/drawing/2014/main" id="{07D3645E-D3BB-4F82-8852-A7A327236E5A}"/>
              </a:ext>
            </a:extLst>
          </p:cNvPr>
          <p:cNvGrpSpPr>
            <a:grpSpLocks noChangeAspect="1"/>
          </p:cNvGrpSpPr>
          <p:nvPr/>
        </p:nvGrpSpPr>
        <p:grpSpPr>
          <a:xfrm>
            <a:off x="9666192" y="972460"/>
            <a:ext cx="2221013" cy="1020113"/>
            <a:chOff x="9482431" y="1094043"/>
            <a:chExt cx="1990853" cy="914400"/>
          </a:xfrm>
        </p:grpSpPr>
        <p:sp>
          <p:nvSpPr>
            <p:cNvPr id="44" name="Rectangle 43">
              <a:extLst>
                <a:ext uri="{FF2B5EF4-FFF2-40B4-BE49-F238E27FC236}">
                  <a16:creationId xmlns:a16="http://schemas.microsoft.com/office/drawing/2014/main" id="{AE49721C-6879-4549-A52D-218CB115836E}"/>
                </a:ext>
              </a:extLst>
            </p:cNvPr>
            <p:cNvSpPr/>
            <p:nvPr/>
          </p:nvSpPr>
          <p:spPr>
            <a:xfrm>
              <a:off x="9482431"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B9731BA2-685D-BB48-91DC-F3F7252583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09177" y="1222281"/>
              <a:ext cx="1737360" cy="657925"/>
            </a:xfrm>
            <a:prstGeom prst="rect">
              <a:avLst/>
            </a:prstGeom>
          </p:spPr>
        </p:pic>
      </p:grpSp>
      <p:grpSp>
        <p:nvGrpSpPr>
          <p:cNvPr id="20" name="Group 19">
            <a:extLst>
              <a:ext uri="{FF2B5EF4-FFF2-40B4-BE49-F238E27FC236}">
                <a16:creationId xmlns:a16="http://schemas.microsoft.com/office/drawing/2014/main" id="{D7E8749E-131E-4821-A640-91C81AAB4207}"/>
              </a:ext>
            </a:extLst>
          </p:cNvPr>
          <p:cNvGrpSpPr>
            <a:grpSpLocks noChangeAspect="1"/>
          </p:cNvGrpSpPr>
          <p:nvPr/>
        </p:nvGrpSpPr>
        <p:grpSpPr>
          <a:xfrm>
            <a:off x="4950953" y="970235"/>
            <a:ext cx="2196143" cy="1008690"/>
            <a:chOff x="7299760" y="1094043"/>
            <a:chExt cx="1990853" cy="914400"/>
          </a:xfrm>
        </p:grpSpPr>
        <p:sp>
          <p:nvSpPr>
            <p:cNvPr id="34" name="Rectangle 33">
              <a:extLst>
                <a:ext uri="{FF2B5EF4-FFF2-40B4-BE49-F238E27FC236}">
                  <a16:creationId xmlns:a16="http://schemas.microsoft.com/office/drawing/2014/main" id="{76F1D97C-0975-1848-8B19-04399CD4E73F}"/>
                </a:ext>
              </a:extLst>
            </p:cNvPr>
            <p:cNvSpPr/>
            <p:nvPr/>
          </p:nvSpPr>
          <p:spPr>
            <a:xfrm>
              <a:off x="7299760"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9FA67F07-9FF3-F84A-9C31-300ADBD913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26506" y="1200296"/>
              <a:ext cx="1737360" cy="701894"/>
            </a:xfrm>
            <a:prstGeom prst="rect">
              <a:avLst/>
            </a:prstGeom>
          </p:spPr>
        </p:pic>
      </p:grpSp>
      <p:sp>
        <p:nvSpPr>
          <p:cNvPr id="41" name="Text Placeholder 5">
            <a:extLst>
              <a:ext uri="{FF2B5EF4-FFF2-40B4-BE49-F238E27FC236}">
                <a16:creationId xmlns:a16="http://schemas.microsoft.com/office/drawing/2014/main" id="{B3402E41-84FF-3842-ADD3-A65557C7E19C}"/>
              </a:ext>
            </a:extLst>
          </p:cNvPr>
          <p:cNvSpPr txBox="1">
            <a:spLocks/>
          </p:cNvSpPr>
          <p:nvPr/>
        </p:nvSpPr>
        <p:spPr>
          <a:xfrm>
            <a:off x="648622" y="296037"/>
            <a:ext cx="7788411" cy="5326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UAE Customers </a:t>
            </a:r>
            <a:r>
              <a:rPr kumimoji="0" lang="en-US" sz="3200" b="0" i="0" u="none" strike="noStrike" kern="1200" cap="none" spc="0" normalizeH="0" baseline="0" noProof="0" dirty="0">
                <a:ln>
                  <a:noFill/>
                </a:ln>
                <a:solidFill>
                  <a:srgbClr val="FFFFFF"/>
                </a:solidFill>
                <a:effectLst/>
                <a:uLnTx/>
                <a:uFillTx/>
                <a:latin typeface="Exo 2 Light" pitchFamily="2" charset="77"/>
                <a:ea typeface="+mn-ea"/>
                <a:cs typeface="+mn-cs"/>
              </a:rPr>
              <a:t>| Government</a:t>
            </a:r>
          </a:p>
        </p:txBody>
      </p:sp>
      <p:grpSp>
        <p:nvGrpSpPr>
          <p:cNvPr id="18" name="Group 17">
            <a:extLst>
              <a:ext uri="{FF2B5EF4-FFF2-40B4-BE49-F238E27FC236}">
                <a16:creationId xmlns:a16="http://schemas.microsoft.com/office/drawing/2014/main" id="{56D79BE0-514C-478E-8220-F52645393D31}"/>
              </a:ext>
            </a:extLst>
          </p:cNvPr>
          <p:cNvGrpSpPr>
            <a:grpSpLocks noChangeAspect="1"/>
          </p:cNvGrpSpPr>
          <p:nvPr/>
        </p:nvGrpSpPr>
        <p:grpSpPr>
          <a:xfrm>
            <a:off x="9512697" y="2208767"/>
            <a:ext cx="2389023" cy="1097280"/>
            <a:chOff x="2901517" y="1094043"/>
            <a:chExt cx="1990853" cy="914400"/>
          </a:xfrm>
        </p:grpSpPr>
        <p:sp>
          <p:nvSpPr>
            <p:cNvPr id="24" name="Rectangle 23">
              <a:extLst>
                <a:ext uri="{FF2B5EF4-FFF2-40B4-BE49-F238E27FC236}">
                  <a16:creationId xmlns:a16="http://schemas.microsoft.com/office/drawing/2014/main" id="{CB37B380-F7F8-9349-B388-BAA56318651D}"/>
                </a:ext>
              </a:extLst>
            </p:cNvPr>
            <p:cNvSpPr/>
            <p:nvPr/>
          </p:nvSpPr>
          <p:spPr>
            <a:xfrm>
              <a:off x="2901517"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Sheikh Khalifa General Hospital Logo">
              <a:extLst>
                <a:ext uri="{FF2B5EF4-FFF2-40B4-BE49-F238E27FC236}">
                  <a16:creationId xmlns:a16="http://schemas.microsoft.com/office/drawing/2014/main" id="{F9161E05-4432-44A1-B824-9BBD8EF525EE}"/>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028263" y="1363030"/>
              <a:ext cx="1737360" cy="376427"/>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TextBox 41">
            <a:extLst>
              <a:ext uri="{FF2B5EF4-FFF2-40B4-BE49-F238E27FC236}">
                <a16:creationId xmlns:a16="http://schemas.microsoft.com/office/drawing/2014/main" id="{0C584329-8741-4B38-81C3-0AD767990675}"/>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19" name="Group 18">
            <a:extLst>
              <a:ext uri="{FF2B5EF4-FFF2-40B4-BE49-F238E27FC236}">
                <a16:creationId xmlns:a16="http://schemas.microsoft.com/office/drawing/2014/main" id="{9B194DF7-672A-4612-97E3-5F34AAB2893E}"/>
              </a:ext>
            </a:extLst>
          </p:cNvPr>
          <p:cNvGrpSpPr>
            <a:grpSpLocks noChangeAspect="1"/>
          </p:cNvGrpSpPr>
          <p:nvPr/>
        </p:nvGrpSpPr>
        <p:grpSpPr>
          <a:xfrm>
            <a:off x="2613793" y="970236"/>
            <a:ext cx="2196143" cy="1008690"/>
            <a:chOff x="5095155" y="1094043"/>
            <a:chExt cx="1990853" cy="914400"/>
          </a:xfrm>
        </p:grpSpPr>
        <p:sp>
          <p:nvSpPr>
            <p:cNvPr id="26" name="Rectangle 25">
              <a:extLst>
                <a:ext uri="{FF2B5EF4-FFF2-40B4-BE49-F238E27FC236}">
                  <a16:creationId xmlns:a16="http://schemas.microsoft.com/office/drawing/2014/main" id="{BA969A48-2BB4-7543-95B0-97ECE3818473}"/>
                </a:ext>
              </a:extLst>
            </p:cNvPr>
            <p:cNvSpPr/>
            <p:nvPr/>
          </p:nvSpPr>
          <p:spPr>
            <a:xfrm>
              <a:off x="5095155"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3">
              <a:extLst>
                <a:ext uri="{FF2B5EF4-FFF2-40B4-BE49-F238E27FC236}">
                  <a16:creationId xmlns:a16="http://schemas.microsoft.com/office/drawing/2014/main" id="{43E64FC9-33A8-429B-94A0-80AB65633BB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223587" y="1447412"/>
              <a:ext cx="1733988" cy="207663"/>
            </a:xfrm>
            <a:prstGeom prst="rect">
              <a:avLst/>
            </a:prstGeom>
          </p:spPr>
        </p:pic>
      </p:grpSp>
      <p:grpSp>
        <p:nvGrpSpPr>
          <p:cNvPr id="38" name="Group 37">
            <a:extLst>
              <a:ext uri="{FF2B5EF4-FFF2-40B4-BE49-F238E27FC236}">
                <a16:creationId xmlns:a16="http://schemas.microsoft.com/office/drawing/2014/main" id="{BEBA2208-224A-48FE-A28D-86D4662742A0}"/>
              </a:ext>
            </a:extLst>
          </p:cNvPr>
          <p:cNvGrpSpPr/>
          <p:nvPr/>
        </p:nvGrpSpPr>
        <p:grpSpPr>
          <a:xfrm>
            <a:off x="7502548" y="3460946"/>
            <a:ext cx="1993392" cy="963978"/>
            <a:chOff x="5263842" y="3318145"/>
            <a:chExt cx="1993392" cy="963978"/>
          </a:xfrm>
        </p:grpSpPr>
        <p:sp>
          <p:nvSpPr>
            <p:cNvPr id="58" name="Rectangle 57">
              <a:extLst>
                <a:ext uri="{FF2B5EF4-FFF2-40B4-BE49-F238E27FC236}">
                  <a16:creationId xmlns:a16="http://schemas.microsoft.com/office/drawing/2014/main" id="{EBB9C78B-156E-3D4D-A6F5-FDD825E028C5}"/>
                </a:ext>
              </a:extLst>
            </p:cNvPr>
            <p:cNvSpPr/>
            <p:nvPr/>
          </p:nvSpPr>
          <p:spPr>
            <a:xfrm>
              <a:off x="5263842" y="3318145"/>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6B8C2624-9994-9243-A7BE-8549B9D61C2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1858" y="3514231"/>
              <a:ext cx="1737360" cy="767892"/>
            </a:xfrm>
            <a:prstGeom prst="rect">
              <a:avLst/>
            </a:prstGeom>
          </p:spPr>
        </p:pic>
      </p:grpSp>
      <p:grpSp>
        <p:nvGrpSpPr>
          <p:cNvPr id="2048" name="Group 2047">
            <a:extLst>
              <a:ext uri="{FF2B5EF4-FFF2-40B4-BE49-F238E27FC236}">
                <a16:creationId xmlns:a16="http://schemas.microsoft.com/office/drawing/2014/main" id="{CB9B1CEC-7E22-43A4-A010-82C1E9367E8A}"/>
              </a:ext>
            </a:extLst>
          </p:cNvPr>
          <p:cNvGrpSpPr>
            <a:grpSpLocks noChangeAspect="1"/>
          </p:cNvGrpSpPr>
          <p:nvPr/>
        </p:nvGrpSpPr>
        <p:grpSpPr>
          <a:xfrm>
            <a:off x="290280" y="4696878"/>
            <a:ext cx="1586976" cy="1586976"/>
            <a:chOff x="1733872" y="4849558"/>
            <a:chExt cx="1620000" cy="1620000"/>
          </a:xfrm>
        </p:grpSpPr>
        <p:sp>
          <p:nvSpPr>
            <p:cNvPr id="45" name="Rectangle 44">
              <a:extLst>
                <a:ext uri="{FF2B5EF4-FFF2-40B4-BE49-F238E27FC236}">
                  <a16:creationId xmlns:a16="http://schemas.microsoft.com/office/drawing/2014/main" id="{4FDDA643-9DFD-354D-9288-BD99CDF80051}"/>
                </a:ext>
              </a:extLst>
            </p:cNvPr>
            <p:cNvSpPr/>
            <p:nvPr/>
          </p:nvSpPr>
          <p:spPr>
            <a:xfrm>
              <a:off x="1733872"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E475594D-4DF5-7049-AE52-1924324AEED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054268" y="5065198"/>
              <a:ext cx="979209" cy="1188720"/>
            </a:xfrm>
            <a:prstGeom prst="rect">
              <a:avLst/>
            </a:prstGeom>
          </p:spPr>
        </p:pic>
      </p:grpSp>
      <p:grpSp>
        <p:nvGrpSpPr>
          <p:cNvPr id="16" name="Group 15">
            <a:extLst>
              <a:ext uri="{FF2B5EF4-FFF2-40B4-BE49-F238E27FC236}">
                <a16:creationId xmlns:a16="http://schemas.microsoft.com/office/drawing/2014/main" id="{752A0E58-58BD-4F03-82F1-CAE47A63EEC3}"/>
              </a:ext>
            </a:extLst>
          </p:cNvPr>
          <p:cNvGrpSpPr>
            <a:grpSpLocks noChangeAspect="1"/>
          </p:cNvGrpSpPr>
          <p:nvPr/>
        </p:nvGrpSpPr>
        <p:grpSpPr>
          <a:xfrm>
            <a:off x="290280" y="2208767"/>
            <a:ext cx="2389023" cy="1097280"/>
            <a:chOff x="766032" y="2102805"/>
            <a:chExt cx="1990853" cy="914400"/>
          </a:xfrm>
        </p:grpSpPr>
        <p:sp>
          <p:nvSpPr>
            <p:cNvPr id="51" name="Rectangle 50">
              <a:extLst>
                <a:ext uri="{FF2B5EF4-FFF2-40B4-BE49-F238E27FC236}">
                  <a16:creationId xmlns:a16="http://schemas.microsoft.com/office/drawing/2014/main" id="{EBE1B6A9-D6DB-4B5B-80DD-2042F3FE78AB}"/>
                </a:ext>
              </a:extLst>
            </p:cNvPr>
            <p:cNvSpPr/>
            <p:nvPr/>
          </p:nvSpPr>
          <p:spPr>
            <a:xfrm>
              <a:off x="766032"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7009A54E-0072-7542-9806-EA7DF02BB8D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2778" y="2243777"/>
              <a:ext cx="1737360" cy="632456"/>
            </a:xfrm>
            <a:prstGeom prst="rect">
              <a:avLst/>
            </a:prstGeom>
          </p:spPr>
        </p:pic>
      </p:grpSp>
      <p:grpSp>
        <p:nvGrpSpPr>
          <p:cNvPr id="28" name="Group 27">
            <a:extLst>
              <a:ext uri="{FF2B5EF4-FFF2-40B4-BE49-F238E27FC236}">
                <a16:creationId xmlns:a16="http://schemas.microsoft.com/office/drawing/2014/main" id="{C57F4C15-0179-407F-AD42-ACDA36686918}"/>
              </a:ext>
            </a:extLst>
          </p:cNvPr>
          <p:cNvGrpSpPr/>
          <p:nvPr/>
        </p:nvGrpSpPr>
        <p:grpSpPr>
          <a:xfrm>
            <a:off x="2693523" y="3460946"/>
            <a:ext cx="1990853" cy="914400"/>
            <a:chOff x="673290" y="3423166"/>
            <a:chExt cx="1990853" cy="914400"/>
          </a:xfrm>
        </p:grpSpPr>
        <p:sp>
          <p:nvSpPr>
            <p:cNvPr id="55" name="Rectangle 54">
              <a:extLst>
                <a:ext uri="{FF2B5EF4-FFF2-40B4-BE49-F238E27FC236}">
                  <a16:creationId xmlns:a16="http://schemas.microsoft.com/office/drawing/2014/main" id="{75E749EB-8F32-44D1-8429-FC089BB5D1E7}"/>
                </a:ext>
              </a:extLst>
            </p:cNvPr>
            <p:cNvSpPr/>
            <p:nvPr/>
          </p:nvSpPr>
          <p:spPr>
            <a:xfrm>
              <a:off x="673290" y="3423166"/>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2" name="Picture 31">
              <a:extLst>
                <a:ext uri="{FF2B5EF4-FFF2-40B4-BE49-F238E27FC236}">
                  <a16:creationId xmlns:a16="http://schemas.microsoft.com/office/drawing/2014/main" id="{062F62CE-AAF0-564F-8AD1-1906CD0EF90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00036" y="3692035"/>
              <a:ext cx="1737360" cy="376662"/>
            </a:xfrm>
            <a:prstGeom prst="rect">
              <a:avLst/>
            </a:prstGeom>
          </p:spPr>
        </p:pic>
      </p:grpSp>
      <p:grpSp>
        <p:nvGrpSpPr>
          <p:cNvPr id="35" name="Group 34">
            <a:extLst>
              <a:ext uri="{FF2B5EF4-FFF2-40B4-BE49-F238E27FC236}">
                <a16:creationId xmlns:a16="http://schemas.microsoft.com/office/drawing/2014/main" id="{B717B6E4-84DB-4799-AEC1-59E1849F7E1A}"/>
              </a:ext>
            </a:extLst>
          </p:cNvPr>
          <p:cNvGrpSpPr/>
          <p:nvPr/>
        </p:nvGrpSpPr>
        <p:grpSpPr>
          <a:xfrm>
            <a:off x="5096766" y="3460946"/>
            <a:ext cx="1993392" cy="914400"/>
            <a:chOff x="3145623" y="3277811"/>
            <a:chExt cx="1993392" cy="914400"/>
          </a:xfrm>
        </p:grpSpPr>
        <p:sp>
          <p:nvSpPr>
            <p:cNvPr id="57" name="Rectangle 56">
              <a:extLst>
                <a:ext uri="{FF2B5EF4-FFF2-40B4-BE49-F238E27FC236}">
                  <a16:creationId xmlns:a16="http://schemas.microsoft.com/office/drawing/2014/main" id="{F49273F0-0FF9-2948-9BC6-B92B7BBDCEF6}"/>
                </a:ext>
              </a:extLst>
            </p:cNvPr>
            <p:cNvSpPr/>
            <p:nvPr/>
          </p:nvSpPr>
          <p:spPr>
            <a:xfrm>
              <a:off x="3145623" y="3277811"/>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3" name="Picture 32">
              <a:extLst>
                <a:ext uri="{FF2B5EF4-FFF2-40B4-BE49-F238E27FC236}">
                  <a16:creationId xmlns:a16="http://schemas.microsoft.com/office/drawing/2014/main" id="{BF846796-DE6C-8B4A-9725-7EB23D9C4BE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273639" y="3374509"/>
              <a:ext cx="1737360" cy="721005"/>
            </a:xfrm>
            <a:prstGeom prst="rect">
              <a:avLst/>
            </a:prstGeom>
          </p:spPr>
        </p:pic>
      </p:grpSp>
      <p:grpSp>
        <p:nvGrpSpPr>
          <p:cNvPr id="15" name="Group 14">
            <a:extLst>
              <a:ext uri="{FF2B5EF4-FFF2-40B4-BE49-F238E27FC236}">
                <a16:creationId xmlns:a16="http://schemas.microsoft.com/office/drawing/2014/main" id="{FA77BBB0-5CB5-4446-9EB9-B755CF661775}"/>
              </a:ext>
            </a:extLst>
          </p:cNvPr>
          <p:cNvGrpSpPr/>
          <p:nvPr/>
        </p:nvGrpSpPr>
        <p:grpSpPr>
          <a:xfrm>
            <a:off x="290280" y="3460946"/>
            <a:ext cx="1990853" cy="914400"/>
            <a:chOff x="2890549" y="2102805"/>
            <a:chExt cx="1990853" cy="914400"/>
          </a:xfrm>
        </p:grpSpPr>
        <p:sp>
          <p:nvSpPr>
            <p:cNvPr id="52" name="Rectangle 51">
              <a:extLst>
                <a:ext uri="{FF2B5EF4-FFF2-40B4-BE49-F238E27FC236}">
                  <a16:creationId xmlns:a16="http://schemas.microsoft.com/office/drawing/2014/main" id="{7FB85404-14D7-4AB5-8F32-858EE3262726}"/>
                </a:ext>
              </a:extLst>
            </p:cNvPr>
            <p:cNvSpPr/>
            <p:nvPr/>
          </p:nvSpPr>
          <p:spPr>
            <a:xfrm>
              <a:off x="2890549"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6" name="Picture 35" descr="http://www.seha.ae/SEHA/PublishingImages/HospitalNew/EN/Al%20Mafraq%20Hospital.gif">
              <a:extLst>
                <a:ext uri="{FF2B5EF4-FFF2-40B4-BE49-F238E27FC236}">
                  <a16:creationId xmlns:a16="http://schemas.microsoft.com/office/drawing/2014/main" id="{1962DC7C-F1D9-9847-9CA9-FAE87467C558}"/>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3017295" y="2187713"/>
              <a:ext cx="1737360" cy="744584"/>
            </a:xfrm>
            <a:prstGeom prst="rect">
              <a:avLst/>
            </a:prstGeom>
            <a:noFill/>
          </p:spPr>
        </p:pic>
      </p:grpSp>
      <p:grpSp>
        <p:nvGrpSpPr>
          <p:cNvPr id="56" name="Group 55">
            <a:extLst>
              <a:ext uri="{FF2B5EF4-FFF2-40B4-BE49-F238E27FC236}">
                <a16:creationId xmlns:a16="http://schemas.microsoft.com/office/drawing/2014/main" id="{7A171AFB-A76A-47FD-AFDB-FBE5DAD95D71}"/>
              </a:ext>
            </a:extLst>
          </p:cNvPr>
          <p:cNvGrpSpPr/>
          <p:nvPr/>
        </p:nvGrpSpPr>
        <p:grpSpPr>
          <a:xfrm>
            <a:off x="9908328" y="3460946"/>
            <a:ext cx="1993392" cy="914400"/>
            <a:chOff x="7564219" y="3326987"/>
            <a:chExt cx="1993392" cy="914400"/>
          </a:xfrm>
        </p:grpSpPr>
        <p:sp>
          <p:nvSpPr>
            <p:cNvPr id="60" name="Rectangle 59">
              <a:extLst>
                <a:ext uri="{FF2B5EF4-FFF2-40B4-BE49-F238E27FC236}">
                  <a16:creationId xmlns:a16="http://schemas.microsoft.com/office/drawing/2014/main" id="{2F54268F-0583-9D4F-8E6C-EB394A3D4BE9}"/>
                </a:ext>
              </a:extLst>
            </p:cNvPr>
            <p:cNvSpPr/>
            <p:nvPr/>
          </p:nvSpPr>
          <p:spPr>
            <a:xfrm>
              <a:off x="7564219" y="3326987"/>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Picture 36">
              <a:extLst>
                <a:ext uri="{FF2B5EF4-FFF2-40B4-BE49-F238E27FC236}">
                  <a16:creationId xmlns:a16="http://schemas.microsoft.com/office/drawing/2014/main" id="{8DBD8F77-4217-6941-A018-5485666A2032}"/>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t="22512" b="22512"/>
            <a:stretch/>
          </p:blipFill>
          <p:spPr>
            <a:xfrm>
              <a:off x="7692235" y="3445914"/>
              <a:ext cx="1737360" cy="676547"/>
            </a:xfrm>
            <a:prstGeom prst="rect">
              <a:avLst/>
            </a:prstGeom>
          </p:spPr>
        </p:pic>
      </p:grpSp>
      <p:grpSp>
        <p:nvGrpSpPr>
          <p:cNvPr id="13" name="Group 12">
            <a:extLst>
              <a:ext uri="{FF2B5EF4-FFF2-40B4-BE49-F238E27FC236}">
                <a16:creationId xmlns:a16="http://schemas.microsoft.com/office/drawing/2014/main" id="{1A1D5B0F-AFDF-45FA-B994-77EC550BED69}"/>
              </a:ext>
            </a:extLst>
          </p:cNvPr>
          <p:cNvGrpSpPr>
            <a:grpSpLocks noChangeAspect="1"/>
          </p:cNvGrpSpPr>
          <p:nvPr/>
        </p:nvGrpSpPr>
        <p:grpSpPr>
          <a:xfrm>
            <a:off x="3364419" y="2208767"/>
            <a:ext cx="2389023" cy="1097280"/>
            <a:chOff x="7288792" y="2102805"/>
            <a:chExt cx="1990853" cy="914400"/>
          </a:xfrm>
        </p:grpSpPr>
        <p:sp>
          <p:nvSpPr>
            <p:cNvPr id="54" name="Rectangle 53">
              <a:extLst>
                <a:ext uri="{FF2B5EF4-FFF2-40B4-BE49-F238E27FC236}">
                  <a16:creationId xmlns:a16="http://schemas.microsoft.com/office/drawing/2014/main" id="{927BAAD2-E74D-47F3-B763-D78F1EA8F489}"/>
                </a:ext>
              </a:extLst>
            </p:cNvPr>
            <p:cNvSpPr/>
            <p:nvPr/>
          </p:nvSpPr>
          <p:spPr>
            <a:xfrm>
              <a:off x="7288792"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9" name="Picture 38">
              <a:extLst>
                <a:ext uri="{FF2B5EF4-FFF2-40B4-BE49-F238E27FC236}">
                  <a16:creationId xmlns:a16="http://schemas.microsoft.com/office/drawing/2014/main" id="{8C8235F7-F90A-AC4C-8D37-29520D4BDEB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415538" y="2328716"/>
              <a:ext cx="1737360" cy="462578"/>
            </a:xfrm>
            <a:prstGeom prst="rect">
              <a:avLst/>
            </a:prstGeom>
          </p:spPr>
        </p:pic>
      </p:grpSp>
      <p:grpSp>
        <p:nvGrpSpPr>
          <p:cNvPr id="2051" name="Group 2050">
            <a:extLst>
              <a:ext uri="{FF2B5EF4-FFF2-40B4-BE49-F238E27FC236}">
                <a16:creationId xmlns:a16="http://schemas.microsoft.com/office/drawing/2014/main" id="{604CA9A3-1CE2-4B28-A6E7-CB88A04B44B2}"/>
              </a:ext>
            </a:extLst>
          </p:cNvPr>
          <p:cNvGrpSpPr>
            <a:grpSpLocks noChangeAspect="1"/>
          </p:cNvGrpSpPr>
          <p:nvPr/>
        </p:nvGrpSpPr>
        <p:grpSpPr>
          <a:xfrm>
            <a:off x="4300066" y="4696878"/>
            <a:ext cx="1586976" cy="1586976"/>
            <a:chOff x="5364311" y="4849558"/>
            <a:chExt cx="1620000" cy="1620000"/>
          </a:xfrm>
        </p:grpSpPr>
        <p:sp>
          <p:nvSpPr>
            <p:cNvPr id="47" name="Rectangle 46">
              <a:extLst>
                <a:ext uri="{FF2B5EF4-FFF2-40B4-BE49-F238E27FC236}">
                  <a16:creationId xmlns:a16="http://schemas.microsoft.com/office/drawing/2014/main" id="{0710824E-4DDD-0240-89B6-D37694F2EA3F}"/>
                </a:ext>
              </a:extLst>
            </p:cNvPr>
            <p:cNvSpPr/>
            <p:nvPr/>
          </p:nvSpPr>
          <p:spPr>
            <a:xfrm>
              <a:off x="5364311"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37FC7C6-C8E7-1549-80BD-6BC45DA04EB3}"/>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5660693" y="5065198"/>
              <a:ext cx="1027236" cy="1188720"/>
            </a:xfrm>
            <a:prstGeom prst="rect">
              <a:avLst/>
            </a:prstGeom>
          </p:spPr>
        </p:pic>
      </p:grpSp>
      <p:grpSp>
        <p:nvGrpSpPr>
          <p:cNvPr id="2052" name="Group 2051">
            <a:extLst>
              <a:ext uri="{FF2B5EF4-FFF2-40B4-BE49-F238E27FC236}">
                <a16:creationId xmlns:a16="http://schemas.microsoft.com/office/drawing/2014/main" id="{98871753-6125-4A77-B0F4-0FF3F31FD8D2}"/>
              </a:ext>
            </a:extLst>
          </p:cNvPr>
          <p:cNvGrpSpPr>
            <a:grpSpLocks noChangeAspect="1"/>
          </p:cNvGrpSpPr>
          <p:nvPr/>
        </p:nvGrpSpPr>
        <p:grpSpPr>
          <a:xfrm>
            <a:off x="6304959" y="4696878"/>
            <a:ext cx="1586976" cy="1586976"/>
            <a:chOff x="7012860" y="4849558"/>
            <a:chExt cx="1620000" cy="1620000"/>
          </a:xfrm>
        </p:grpSpPr>
        <p:sp>
          <p:nvSpPr>
            <p:cNvPr id="48" name="Rectangle 47">
              <a:extLst>
                <a:ext uri="{FF2B5EF4-FFF2-40B4-BE49-F238E27FC236}">
                  <a16:creationId xmlns:a16="http://schemas.microsoft.com/office/drawing/2014/main" id="{014A0221-6AFB-6C44-9343-E6415E424324}"/>
                </a:ext>
              </a:extLst>
            </p:cNvPr>
            <p:cNvSpPr/>
            <p:nvPr/>
          </p:nvSpPr>
          <p:spPr>
            <a:xfrm>
              <a:off x="7012860"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3" name="Picture 42">
              <a:extLst>
                <a:ext uri="{FF2B5EF4-FFF2-40B4-BE49-F238E27FC236}">
                  <a16:creationId xmlns:a16="http://schemas.microsoft.com/office/drawing/2014/main" id="{C780F05E-F413-4A47-B6E7-4603D9D6C74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137060" y="5183784"/>
              <a:ext cx="1371600" cy="951548"/>
            </a:xfrm>
            <a:prstGeom prst="rect">
              <a:avLst/>
            </a:prstGeom>
          </p:spPr>
        </p:pic>
      </p:grpSp>
      <p:grpSp>
        <p:nvGrpSpPr>
          <p:cNvPr id="2053" name="Group 2052">
            <a:extLst>
              <a:ext uri="{FF2B5EF4-FFF2-40B4-BE49-F238E27FC236}">
                <a16:creationId xmlns:a16="http://schemas.microsoft.com/office/drawing/2014/main" id="{1BEAB630-03F0-4128-B3DE-1E1E8E0BBB3E}"/>
              </a:ext>
            </a:extLst>
          </p:cNvPr>
          <p:cNvGrpSpPr>
            <a:grpSpLocks noChangeAspect="1"/>
          </p:cNvGrpSpPr>
          <p:nvPr/>
        </p:nvGrpSpPr>
        <p:grpSpPr>
          <a:xfrm>
            <a:off x="10314744" y="4696878"/>
            <a:ext cx="1586976" cy="1586976"/>
            <a:chOff x="8841660" y="4849558"/>
            <a:chExt cx="1620000" cy="1620000"/>
          </a:xfrm>
        </p:grpSpPr>
        <p:sp>
          <p:nvSpPr>
            <p:cNvPr id="49" name="Rectangle 48">
              <a:extLst>
                <a:ext uri="{FF2B5EF4-FFF2-40B4-BE49-F238E27FC236}">
                  <a16:creationId xmlns:a16="http://schemas.microsoft.com/office/drawing/2014/main" id="{5CA6A3EA-8964-B44D-B8A8-415D0BCA413D}"/>
                </a:ext>
              </a:extLst>
            </p:cNvPr>
            <p:cNvSpPr/>
            <p:nvPr/>
          </p:nvSpPr>
          <p:spPr>
            <a:xfrm>
              <a:off x="8841660"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F216FB2-E129-AE40-A24A-5BEE3A3C06D8}"/>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965860" y="5189736"/>
              <a:ext cx="1371600" cy="939644"/>
            </a:xfrm>
            <a:prstGeom prst="rect">
              <a:avLst/>
            </a:prstGeom>
          </p:spPr>
        </p:pic>
      </p:grpSp>
      <p:grpSp>
        <p:nvGrpSpPr>
          <p:cNvPr id="14" name="Group 13">
            <a:extLst>
              <a:ext uri="{FF2B5EF4-FFF2-40B4-BE49-F238E27FC236}">
                <a16:creationId xmlns:a16="http://schemas.microsoft.com/office/drawing/2014/main" id="{001CC918-CD94-49EF-A9DE-35ABF9BCF64E}"/>
              </a:ext>
            </a:extLst>
          </p:cNvPr>
          <p:cNvGrpSpPr>
            <a:grpSpLocks noChangeAspect="1"/>
          </p:cNvGrpSpPr>
          <p:nvPr/>
        </p:nvGrpSpPr>
        <p:grpSpPr>
          <a:xfrm>
            <a:off x="6438558" y="2208767"/>
            <a:ext cx="2389023" cy="1097280"/>
            <a:chOff x="5088658" y="2102805"/>
            <a:chExt cx="1990853" cy="914400"/>
          </a:xfrm>
        </p:grpSpPr>
        <p:sp>
          <p:nvSpPr>
            <p:cNvPr id="53" name="Rectangle 52">
              <a:extLst>
                <a:ext uri="{FF2B5EF4-FFF2-40B4-BE49-F238E27FC236}">
                  <a16:creationId xmlns:a16="http://schemas.microsoft.com/office/drawing/2014/main" id="{F34CE76B-DC5F-4EBA-A4F3-B092059FCE18}"/>
                </a:ext>
              </a:extLst>
            </p:cNvPr>
            <p:cNvSpPr/>
            <p:nvPr/>
          </p:nvSpPr>
          <p:spPr>
            <a:xfrm>
              <a:off x="5088658"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0FE2ADC2-BB51-44A0-9E6D-94972E8F6F5E}"/>
                </a:ext>
              </a:extLst>
            </p:cNvPr>
            <p:cNvPicPr>
              <a:picLocks noChangeAspect="1"/>
            </p:cNvPicPr>
            <p:nvPr/>
          </p:nvPicPr>
          <p:blipFill rotWithShape="1">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rcRect t="31564" b="28744"/>
            <a:stretch/>
          </p:blipFill>
          <p:spPr>
            <a:xfrm>
              <a:off x="5215404" y="2215215"/>
              <a:ext cx="1737360" cy="689580"/>
            </a:xfrm>
            <a:prstGeom prst="rect">
              <a:avLst/>
            </a:prstGeom>
          </p:spPr>
        </p:pic>
      </p:grpSp>
      <p:grpSp>
        <p:nvGrpSpPr>
          <p:cNvPr id="2049" name="Group 2048">
            <a:extLst>
              <a:ext uri="{FF2B5EF4-FFF2-40B4-BE49-F238E27FC236}">
                <a16:creationId xmlns:a16="http://schemas.microsoft.com/office/drawing/2014/main" id="{65E5D517-C6BA-47E7-AEE1-052234087C9C}"/>
              </a:ext>
            </a:extLst>
          </p:cNvPr>
          <p:cNvGrpSpPr>
            <a:grpSpLocks noChangeAspect="1"/>
          </p:cNvGrpSpPr>
          <p:nvPr/>
        </p:nvGrpSpPr>
        <p:grpSpPr>
          <a:xfrm>
            <a:off x="2295173" y="4696878"/>
            <a:ext cx="1586976" cy="1586976"/>
            <a:chOff x="3574516" y="4849558"/>
            <a:chExt cx="1620000" cy="1620000"/>
          </a:xfrm>
        </p:grpSpPr>
        <p:sp>
          <p:nvSpPr>
            <p:cNvPr id="46" name="Rectangle 45">
              <a:extLst>
                <a:ext uri="{FF2B5EF4-FFF2-40B4-BE49-F238E27FC236}">
                  <a16:creationId xmlns:a16="http://schemas.microsoft.com/office/drawing/2014/main" id="{B6D83309-080E-0440-89F8-4BA8521598B2}"/>
                </a:ext>
              </a:extLst>
            </p:cNvPr>
            <p:cNvSpPr/>
            <p:nvPr/>
          </p:nvSpPr>
          <p:spPr>
            <a:xfrm>
              <a:off x="3574516"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2" name="Picture 11" descr="Logo, company name&#10;&#10;Description automatically generated">
              <a:extLst>
                <a:ext uri="{FF2B5EF4-FFF2-40B4-BE49-F238E27FC236}">
                  <a16:creationId xmlns:a16="http://schemas.microsoft.com/office/drawing/2014/main" id="{6F1C27C5-F8F4-4E3B-9112-A43D07A1C685}"/>
                </a:ext>
              </a:extLst>
            </p:cNvPr>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3684492" y="5065198"/>
              <a:ext cx="1400048" cy="1188720"/>
            </a:xfrm>
            <a:prstGeom prst="rect">
              <a:avLst/>
            </a:prstGeom>
          </p:spPr>
        </p:pic>
      </p:grpSp>
      <p:grpSp>
        <p:nvGrpSpPr>
          <p:cNvPr id="6" name="Group 5">
            <a:extLst>
              <a:ext uri="{FF2B5EF4-FFF2-40B4-BE49-F238E27FC236}">
                <a16:creationId xmlns:a16="http://schemas.microsoft.com/office/drawing/2014/main" id="{8EDB0ABC-A463-451E-B0BD-FD524CEC6B59}"/>
              </a:ext>
            </a:extLst>
          </p:cNvPr>
          <p:cNvGrpSpPr>
            <a:grpSpLocks noChangeAspect="1"/>
          </p:cNvGrpSpPr>
          <p:nvPr/>
        </p:nvGrpSpPr>
        <p:grpSpPr>
          <a:xfrm>
            <a:off x="8309852" y="4696878"/>
            <a:ext cx="1586976" cy="1586976"/>
            <a:chOff x="8347585" y="4834591"/>
            <a:chExt cx="1311550" cy="1311550"/>
          </a:xfrm>
        </p:grpSpPr>
        <p:sp>
          <p:nvSpPr>
            <p:cNvPr id="62" name="Rectangle 61">
              <a:extLst>
                <a:ext uri="{FF2B5EF4-FFF2-40B4-BE49-F238E27FC236}">
                  <a16:creationId xmlns:a16="http://schemas.microsoft.com/office/drawing/2014/main" id="{53BC4949-FC32-4DDA-B20C-7CF3CA32FE96}"/>
                </a:ext>
              </a:extLst>
            </p:cNvPr>
            <p:cNvSpPr/>
            <p:nvPr/>
          </p:nvSpPr>
          <p:spPr>
            <a:xfrm>
              <a:off x="8347585" y="4834591"/>
              <a:ext cx="1311550" cy="1311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4" name="Graphic 63">
              <a:extLst>
                <a:ext uri="{FF2B5EF4-FFF2-40B4-BE49-F238E27FC236}">
                  <a16:creationId xmlns:a16="http://schemas.microsoft.com/office/drawing/2014/main" id="{C2F5EA1A-3ABB-4FCD-8C54-E375924458D5}"/>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8450148" y="4937154"/>
              <a:ext cx="1106424" cy="1106424"/>
            </a:xfrm>
            <a:prstGeom prst="rect">
              <a:avLst/>
            </a:prstGeom>
          </p:spPr>
        </p:pic>
      </p:grpSp>
      <p:pic>
        <p:nvPicPr>
          <p:cNvPr id="10" name="Picture 9">
            <a:extLst>
              <a:ext uri="{FF2B5EF4-FFF2-40B4-BE49-F238E27FC236}">
                <a16:creationId xmlns:a16="http://schemas.microsoft.com/office/drawing/2014/main" id="{872BDB43-02F3-FC23-270F-84596D338678}"/>
              </a:ext>
            </a:extLst>
          </p:cNvPr>
          <p:cNvPicPr>
            <a:picLocks noChangeAspect="1"/>
          </p:cNvPicPr>
          <p:nvPr/>
        </p:nvPicPr>
        <p:blipFill>
          <a:blip r:embed="rId24"/>
          <a:stretch>
            <a:fillRect/>
          </a:stretch>
        </p:blipFill>
        <p:spPr>
          <a:xfrm>
            <a:off x="7288975" y="968991"/>
            <a:ext cx="2227456" cy="1038296"/>
          </a:xfrm>
          <a:prstGeom prst="rect">
            <a:avLst/>
          </a:prstGeom>
        </p:spPr>
      </p:pic>
      <p:sp>
        <p:nvSpPr>
          <p:cNvPr id="11" name="TextBox 10">
            <a:extLst>
              <a:ext uri="{FF2B5EF4-FFF2-40B4-BE49-F238E27FC236}">
                <a16:creationId xmlns:a16="http://schemas.microsoft.com/office/drawing/2014/main" id="{98A43D6C-A669-64E9-D0BA-D8711EFB98A0}"/>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958322"/>
      </p:ext>
    </p:extLst>
  </p:cSld>
  <p:clrMapOvr>
    <a:masterClrMapping/>
  </p:clrMapOvr>
  <p:transition spd="slow">
    <p:wheel spokes="1"/>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7788411" cy="532638"/>
          </a:xfrm>
        </p:spPr>
        <p:txBody>
          <a:bodyPr>
            <a:noAutofit/>
          </a:bodyPr>
          <a:lstStyle/>
          <a:p>
            <a:pPr marL="0" indent="0">
              <a:buNone/>
            </a:pPr>
            <a:r>
              <a:rPr lang="en-US" sz="3200" b="1" dirty="0">
                <a:solidFill>
                  <a:schemeClr val="bg1"/>
                </a:solidFill>
                <a:latin typeface="Exo 2 Semi" pitchFamily="2" charset="77"/>
              </a:rPr>
              <a:t>UAE Customers </a:t>
            </a:r>
            <a:r>
              <a:rPr lang="en-US" sz="3200" dirty="0">
                <a:solidFill>
                  <a:schemeClr val="bg1"/>
                </a:solidFill>
              </a:rPr>
              <a:t>| Private</a:t>
            </a:r>
          </a:p>
        </p:txBody>
      </p:sp>
      <p:grpSp>
        <p:nvGrpSpPr>
          <p:cNvPr id="17" name="Group 16">
            <a:extLst>
              <a:ext uri="{FF2B5EF4-FFF2-40B4-BE49-F238E27FC236}">
                <a16:creationId xmlns:a16="http://schemas.microsoft.com/office/drawing/2014/main" id="{CB1E4FF1-E72D-46A4-8658-325720E08C23}"/>
              </a:ext>
            </a:extLst>
          </p:cNvPr>
          <p:cNvGrpSpPr/>
          <p:nvPr/>
        </p:nvGrpSpPr>
        <p:grpSpPr>
          <a:xfrm>
            <a:off x="5386875" y="2677779"/>
            <a:ext cx="1418252" cy="548640"/>
            <a:chOff x="-6125408" y="5556422"/>
            <a:chExt cx="1418252" cy="548640"/>
          </a:xfrm>
        </p:grpSpPr>
        <p:sp>
          <p:nvSpPr>
            <p:cNvPr id="82" name="Rectangle 81">
              <a:extLst>
                <a:ext uri="{FF2B5EF4-FFF2-40B4-BE49-F238E27FC236}">
                  <a16:creationId xmlns:a16="http://schemas.microsoft.com/office/drawing/2014/main" id="{3B3665CD-4AEB-4827-9A19-FED5C1A2BAA4}"/>
                </a:ext>
              </a:extLst>
            </p:cNvPr>
            <p:cNvSpPr/>
            <p:nvPr/>
          </p:nvSpPr>
          <p:spPr>
            <a:xfrm>
              <a:off x="-6125408" y="555642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0" name="Picture 49">
              <a:extLst>
                <a:ext uri="{FF2B5EF4-FFF2-40B4-BE49-F238E27FC236}">
                  <a16:creationId xmlns:a16="http://schemas.microsoft.com/office/drawing/2014/main" id="{2488C017-0A61-3144-95F2-453DCB8AAF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56362" y="5614206"/>
              <a:ext cx="1280160" cy="433072"/>
            </a:xfrm>
            <a:prstGeom prst="rect">
              <a:avLst/>
            </a:prstGeom>
          </p:spPr>
        </p:pic>
      </p:grpSp>
      <p:grpSp>
        <p:nvGrpSpPr>
          <p:cNvPr id="29" name="Group 28">
            <a:extLst>
              <a:ext uri="{FF2B5EF4-FFF2-40B4-BE49-F238E27FC236}">
                <a16:creationId xmlns:a16="http://schemas.microsoft.com/office/drawing/2014/main" id="{124A97CD-63D2-486E-942E-A3AA71987179}"/>
              </a:ext>
            </a:extLst>
          </p:cNvPr>
          <p:cNvGrpSpPr/>
          <p:nvPr/>
        </p:nvGrpSpPr>
        <p:grpSpPr>
          <a:xfrm>
            <a:off x="10651243" y="3499182"/>
            <a:ext cx="1280160" cy="1280160"/>
            <a:chOff x="16256837" y="435580"/>
            <a:chExt cx="1280160" cy="1280160"/>
          </a:xfrm>
        </p:grpSpPr>
        <p:sp>
          <p:nvSpPr>
            <p:cNvPr id="78" name="Rectangle 77">
              <a:extLst>
                <a:ext uri="{FF2B5EF4-FFF2-40B4-BE49-F238E27FC236}">
                  <a16:creationId xmlns:a16="http://schemas.microsoft.com/office/drawing/2014/main" id="{665F4597-C15F-4949-878B-8C9712C939D5}"/>
                </a:ext>
              </a:extLst>
            </p:cNvPr>
            <p:cNvSpPr/>
            <p:nvPr/>
          </p:nvSpPr>
          <p:spPr>
            <a:xfrm>
              <a:off x="16256837" y="435580"/>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5" name="Picture 54">
              <a:extLst>
                <a:ext uri="{FF2B5EF4-FFF2-40B4-BE49-F238E27FC236}">
                  <a16:creationId xmlns:a16="http://schemas.microsoft.com/office/drawing/2014/main" id="{63B1A541-9DD0-2C4A-BAD9-59CA5366CE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348277" y="723314"/>
              <a:ext cx="1097280" cy="704692"/>
            </a:xfrm>
            <a:prstGeom prst="rect">
              <a:avLst/>
            </a:prstGeom>
          </p:spPr>
        </p:pic>
      </p:grpSp>
      <p:grpSp>
        <p:nvGrpSpPr>
          <p:cNvPr id="27" name="Group 26">
            <a:extLst>
              <a:ext uri="{FF2B5EF4-FFF2-40B4-BE49-F238E27FC236}">
                <a16:creationId xmlns:a16="http://schemas.microsoft.com/office/drawing/2014/main" id="{6DD29680-EFC2-4156-B89C-6CFC3C127979}"/>
              </a:ext>
            </a:extLst>
          </p:cNvPr>
          <p:cNvGrpSpPr/>
          <p:nvPr/>
        </p:nvGrpSpPr>
        <p:grpSpPr>
          <a:xfrm>
            <a:off x="260598" y="3499182"/>
            <a:ext cx="1280160" cy="1280160"/>
            <a:chOff x="14699863" y="610245"/>
            <a:chExt cx="1280160" cy="1280160"/>
          </a:xfrm>
        </p:grpSpPr>
        <p:sp>
          <p:nvSpPr>
            <p:cNvPr id="92" name="Rectangle 91">
              <a:extLst>
                <a:ext uri="{FF2B5EF4-FFF2-40B4-BE49-F238E27FC236}">
                  <a16:creationId xmlns:a16="http://schemas.microsoft.com/office/drawing/2014/main" id="{83F64A39-1B3F-46C5-BE6A-6ABE814092E1}"/>
                </a:ext>
              </a:extLst>
            </p:cNvPr>
            <p:cNvSpPr/>
            <p:nvPr/>
          </p:nvSpPr>
          <p:spPr>
            <a:xfrm>
              <a:off x="14699863" y="61024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4" name="Picture 63">
              <a:extLst>
                <a:ext uri="{FF2B5EF4-FFF2-40B4-BE49-F238E27FC236}">
                  <a16:creationId xmlns:a16="http://schemas.microsoft.com/office/drawing/2014/main" id="{8937EC54-DB23-B440-8621-8D922C659F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791303" y="821578"/>
              <a:ext cx="1097280" cy="857494"/>
            </a:xfrm>
            <a:prstGeom prst="rect">
              <a:avLst/>
            </a:prstGeom>
          </p:spPr>
        </p:pic>
      </p:grpSp>
      <p:grpSp>
        <p:nvGrpSpPr>
          <p:cNvPr id="2052" name="Group 2051">
            <a:extLst>
              <a:ext uri="{FF2B5EF4-FFF2-40B4-BE49-F238E27FC236}">
                <a16:creationId xmlns:a16="http://schemas.microsoft.com/office/drawing/2014/main" id="{197F3F12-969F-436D-B12E-58CBECB199C6}"/>
              </a:ext>
            </a:extLst>
          </p:cNvPr>
          <p:cNvGrpSpPr/>
          <p:nvPr/>
        </p:nvGrpSpPr>
        <p:grpSpPr>
          <a:xfrm>
            <a:off x="8942485" y="3499182"/>
            <a:ext cx="1280160" cy="1280160"/>
            <a:chOff x="16474380" y="3851620"/>
            <a:chExt cx="1280160" cy="1280160"/>
          </a:xfrm>
        </p:grpSpPr>
        <p:sp>
          <p:nvSpPr>
            <p:cNvPr id="75" name="Rectangle 74">
              <a:extLst>
                <a:ext uri="{FF2B5EF4-FFF2-40B4-BE49-F238E27FC236}">
                  <a16:creationId xmlns:a16="http://schemas.microsoft.com/office/drawing/2014/main" id="{6E1F03C9-1828-46F9-9336-4C7A205E3B0E}"/>
                </a:ext>
              </a:extLst>
            </p:cNvPr>
            <p:cNvSpPr/>
            <p:nvPr/>
          </p:nvSpPr>
          <p:spPr>
            <a:xfrm>
              <a:off x="16474380" y="3851620"/>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8" name="Picture 67">
              <a:extLst>
                <a:ext uri="{FF2B5EF4-FFF2-40B4-BE49-F238E27FC236}">
                  <a16:creationId xmlns:a16="http://schemas.microsoft.com/office/drawing/2014/main" id="{813BFC0B-3875-5149-A165-5A64A4DBA4C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65820" y="4111263"/>
              <a:ext cx="1097280" cy="760874"/>
            </a:xfrm>
            <a:prstGeom prst="rect">
              <a:avLst/>
            </a:prstGeom>
          </p:spPr>
        </p:pic>
      </p:grpSp>
      <p:grpSp>
        <p:nvGrpSpPr>
          <p:cNvPr id="2049" name="Group 2048">
            <a:extLst>
              <a:ext uri="{FF2B5EF4-FFF2-40B4-BE49-F238E27FC236}">
                <a16:creationId xmlns:a16="http://schemas.microsoft.com/office/drawing/2014/main" id="{EC47E54A-33BF-4BFF-9F15-8E43B7F3A376}"/>
              </a:ext>
            </a:extLst>
          </p:cNvPr>
          <p:cNvGrpSpPr/>
          <p:nvPr/>
        </p:nvGrpSpPr>
        <p:grpSpPr>
          <a:xfrm>
            <a:off x="1969357" y="3499182"/>
            <a:ext cx="1280160" cy="1280160"/>
            <a:chOff x="14790810" y="2467622"/>
            <a:chExt cx="1280160" cy="1280160"/>
          </a:xfrm>
        </p:grpSpPr>
        <p:sp>
          <p:nvSpPr>
            <p:cNvPr id="96" name="Rectangle 95">
              <a:extLst>
                <a:ext uri="{FF2B5EF4-FFF2-40B4-BE49-F238E27FC236}">
                  <a16:creationId xmlns:a16="http://schemas.microsoft.com/office/drawing/2014/main" id="{F6BC0B7E-BBD4-49E6-9A76-03B2ABB5A1BD}"/>
                </a:ext>
              </a:extLst>
            </p:cNvPr>
            <p:cNvSpPr/>
            <p:nvPr/>
          </p:nvSpPr>
          <p:spPr>
            <a:xfrm>
              <a:off x="14790810" y="2467622"/>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4" name="Picture 6" descr="Canadian Specialist Hospital in Hor al anz east | Book Doctor Appointment  Online,Offers,Health Insurance | Healthigo">
              <a:extLst>
                <a:ext uri="{FF2B5EF4-FFF2-40B4-BE49-F238E27FC236}">
                  <a16:creationId xmlns:a16="http://schemas.microsoft.com/office/drawing/2014/main" id="{B9EBF601-FA15-4627-9A61-026A53990DE2}"/>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882250" y="2559062"/>
              <a:ext cx="1097280" cy="10972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Group 2050">
            <a:extLst>
              <a:ext uri="{FF2B5EF4-FFF2-40B4-BE49-F238E27FC236}">
                <a16:creationId xmlns:a16="http://schemas.microsoft.com/office/drawing/2014/main" id="{FF6D78A5-0296-42F5-8B45-52683C8ABB45}"/>
              </a:ext>
            </a:extLst>
          </p:cNvPr>
          <p:cNvGrpSpPr/>
          <p:nvPr/>
        </p:nvGrpSpPr>
        <p:grpSpPr>
          <a:xfrm>
            <a:off x="7233726" y="3499182"/>
            <a:ext cx="1280160" cy="1280160"/>
            <a:chOff x="16317329" y="2186174"/>
            <a:chExt cx="1280160" cy="1280160"/>
          </a:xfrm>
        </p:grpSpPr>
        <p:sp>
          <p:nvSpPr>
            <p:cNvPr id="79" name="Rectangle 78">
              <a:extLst>
                <a:ext uri="{FF2B5EF4-FFF2-40B4-BE49-F238E27FC236}">
                  <a16:creationId xmlns:a16="http://schemas.microsoft.com/office/drawing/2014/main" id="{2D615700-CBC7-4DF6-ACDC-68553A7D87EE}"/>
                </a:ext>
              </a:extLst>
            </p:cNvPr>
            <p:cNvSpPr/>
            <p:nvPr/>
          </p:nvSpPr>
          <p:spPr>
            <a:xfrm>
              <a:off x="16317329" y="2186174"/>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8" name="Picture 10" descr="Amina Hospitals - Home | Facebook">
              <a:extLst>
                <a:ext uri="{FF2B5EF4-FFF2-40B4-BE49-F238E27FC236}">
                  <a16:creationId xmlns:a16="http://schemas.microsoft.com/office/drawing/2014/main" id="{0C863392-2129-4903-B648-BA8DA77E7E2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408769" y="2277614"/>
              <a:ext cx="1097280" cy="10972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48" name="Group 2047">
            <a:extLst>
              <a:ext uri="{FF2B5EF4-FFF2-40B4-BE49-F238E27FC236}">
                <a16:creationId xmlns:a16="http://schemas.microsoft.com/office/drawing/2014/main" id="{05DC6035-6F25-4CA1-A7A1-A05AFD74FAAF}"/>
              </a:ext>
            </a:extLst>
          </p:cNvPr>
          <p:cNvGrpSpPr/>
          <p:nvPr/>
        </p:nvGrpSpPr>
        <p:grpSpPr>
          <a:xfrm>
            <a:off x="3724146" y="5052104"/>
            <a:ext cx="1280160" cy="1280160"/>
            <a:chOff x="12770273" y="2336368"/>
            <a:chExt cx="1280160" cy="1280160"/>
          </a:xfrm>
        </p:grpSpPr>
        <p:sp>
          <p:nvSpPr>
            <p:cNvPr id="93" name="Rectangle 92">
              <a:extLst>
                <a:ext uri="{FF2B5EF4-FFF2-40B4-BE49-F238E27FC236}">
                  <a16:creationId xmlns:a16="http://schemas.microsoft.com/office/drawing/2014/main" id="{B794C3BA-A581-4D03-9BB8-1E733E1A71AE}"/>
                </a:ext>
              </a:extLst>
            </p:cNvPr>
            <p:cNvSpPr/>
            <p:nvPr/>
          </p:nvSpPr>
          <p:spPr>
            <a:xfrm>
              <a:off x="12770273" y="2336368"/>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8" name="Picture 47">
              <a:extLst>
                <a:ext uri="{FF2B5EF4-FFF2-40B4-BE49-F238E27FC236}">
                  <a16:creationId xmlns:a16="http://schemas.microsoft.com/office/drawing/2014/main" id="{C9C89F7E-8548-364D-8B23-BFCC2C00F46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861713" y="2427808"/>
              <a:ext cx="1097280" cy="1097280"/>
            </a:xfrm>
            <a:prstGeom prst="rect">
              <a:avLst/>
            </a:prstGeom>
          </p:spPr>
        </p:pic>
      </p:grpSp>
      <p:grpSp>
        <p:nvGrpSpPr>
          <p:cNvPr id="2055" name="Group 2054">
            <a:extLst>
              <a:ext uri="{FF2B5EF4-FFF2-40B4-BE49-F238E27FC236}">
                <a16:creationId xmlns:a16="http://schemas.microsoft.com/office/drawing/2014/main" id="{5FC0D83C-779B-4C5E-9714-DD3BF6E211A5}"/>
              </a:ext>
            </a:extLst>
          </p:cNvPr>
          <p:cNvGrpSpPr/>
          <p:nvPr/>
        </p:nvGrpSpPr>
        <p:grpSpPr>
          <a:xfrm>
            <a:off x="5455920" y="5052104"/>
            <a:ext cx="1280160" cy="1280160"/>
            <a:chOff x="12619180" y="3920569"/>
            <a:chExt cx="1280160" cy="1280160"/>
          </a:xfrm>
        </p:grpSpPr>
        <p:sp>
          <p:nvSpPr>
            <p:cNvPr id="94" name="Rectangle 93">
              <a:extLst>
                <a:ext uri="{FF2B5EF4-FFF2-40B4-BE49-F238E27FC236}">
                  <a16:creationId xmlns:a16="http://schemas.microsoft.com/office/drawing/2014/main" id="{C436E2F8-AB28-4249-8074-3512FFD6A7AB}"/>
                </a:ext>
              </a:extLst>
            </p:cNvPr>
            <p:cNvSpPr/>
            <p:nvPr/>
          </p:nvSpPr>
          <p:spPr>
            <a:xfrm>
              <a:off x="12619180" y="3920569"/>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1" name="Picture 50">
              <a:extLst>
                <a:ext uri="{FF2B5EF4-FFF2-40B4-BE49-F238E27FC236}">
                  <a16:creationId xmlns:a16="http://schemas.microsoft.com/office/drawing/2014/main" id="{AC94DA57-1D2C-B04C-A7C7-15A558D7A3B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2710620" y="4168219"/>
              <a:ext cx="1097280" cy="784861"/>
            </a:xfrm>
            <a:prstGeom prst="rect">
              <a:avLst/>
            </a:prstGeom>
          </p:spPr>
        </p:pic>
      </p:grpSp>
      <p:grpSp>
        <p:nvGrpSpPr>
          <p:cNvPr id="2059" name="Group 2058">
            <a:extLst>
              <a:ext uri="{FF2B5EF4-FFF2-40B4-BE49-F238E27FC236}">
                <a16:creationId xmlns:a16="http://schemas.microsoft.com/office/drawing/2014/main" id="{24EC1FB9-F2D2-4534-8397-CAE2A9EFFF85}"/>
              </a:ext>
            </a:extLst>
          </p:cNvPr>
          <p:cNvGrpSpPr/>
          <p:nvPr/>
        </p:nvGrpSpPr>
        <p:grpSpPr>
          <a:xfrm>
            <a:off x="7187694" y="5052104"/>
            <a:ext cx="1280160" cy="1280160"/>
            <a:chOff x="12852558" y="5662341"/>
            <a:chExt cx="1280160" cy="1280160"/>
          </a:xfrm>
        </p:grpSpPr>
        <p:sp>
          <p:nvSpPr>
            <p:cNvPr id="95" name="Rectangle 94">
              <a:extLst>
                <a:ext uri="{FF2B5EF4-FFF2-40B4-BE49-F238E27FC236}">
                  <a16:creationId xmlns:a16="http://schemas.microsoft.com/office/drawing/2014/main" id="{788B4B50-47F0-4557-ABF0-0FF1EDB6672D}"/>
                </a:ext>
              </a:extLst>
            </p:cNvPr>
            <p:cNvSpPr/>
            <p:nvPr/>
          </p:nvSpPr>
          <p:spPr>
            <a:xfrm>
              <a:off x="12852558" y="5662341"/>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3" name="Picture 62">
              <a:extLst>
                <a:ext uri="{FF2B5EF4-FFF2-40B4-BE49-F238E27FC236}">
                  <a16:creationId xmlns:a16="http://schemas.microsoft.com/office/drawing/2014/main" id="{02BA93EB-61A7-4144-9D82-AF919498805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943998" y="5928561"/>
              <a:ext cx="1097280" cy="747720"/>
            </a:xfrm>
            <a:prstGeom prst="rect">
              <a:avLst/>
            </a:prstGeom>
          </p:spPr>
        </p:pic>
      </p:grpSp>
      <p:grpSp>
        <p:nvGrpSpPr>
          <p:cNvPr id="28" name="Group 27">
            <a:extLst>
              <a:ext uri="{FF2B5EF4-FFF2-40B4-BE49-F238E27FC236}">
                <a16:creationId xmlns:a16="http://schemas.microsoft.com/office/drawing/2014/main" id="{1F9CEEA5-2777-4425-AFB5-465EDFD4FD68}"/>
              </a:ext>
            </a:extLst>
          </p:cNvPr>
          <p:cNvGrpSpPr/>
          <p:nvPr/>
        </p:nvGrpSpPr>
        <p:grpSpPr>
          <a:xfrm>
            <a:off x="260598" y="5052104"/>
            <a:ext cx="1280160" cy="1280160"/>
            <a:chOff x="12465706" y="623515"/>
            <a:chExt cx="1280160" cy="1280160"/>
          </a:xfrm>
        </p:grpSpPr>
        <p:sp>
          <p:nvSpPr>
            <p:cNvPr id="91" name="Rectangle 90">
              <a:extLst>
                <a:ext uri="{FF2B5EF4-FFF2-40B4-BE49-F238E27FC236}">
                  <a16:creationId xmlns:a16="http://schemas.microsoft.com/office/drawing/2014/main" id="{47D464C1-D84C-4365-ACF3-0D252FB509F8}"/>
                </a:ext>
              </a:extLst>
            </p:cNvPr>
            <p:cNvSpPr/>
            <p:nvPr/>
          </p:nvSpPr>
          <p:spPr>
            <a:xfrm>
              <a:off x="12465706" y="62351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5" name="Picture 64">
              <a:extLst>
                <a:ext uri="{FF2B5EF4-FFF2-40B4-BE49-F238E27FC236}">
                  <a16:creationId xmlns:a16="http://schemas.microsoft.com/office/drawing/2014/main" id="{26318D81-CB44-8B4F-A0D9-0A530D8AA0D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2557146" y="948636"/>
              <a:ext cx="1097280" cy="629919"/>
            </a:xfrm>
            <a:prstGeom prst="rect">
              <a:avLst/>
            </a:prstGeom>
          </p:spPr>
        </p:pic>
      </p:grpSp>
      <p:grpSp>
        <p:nvGrpSpPr>
          <p:cNvPr id="2053" name="Group 2052">
            <a:extLst>
              <a:ext uri="{FF2B5EF4-FFF2-40B4-BE49-F238E27FC236}">
                <a16:creationId xmlns:a16="http://schemas.microsoft.com/office/drawing/2014/main" id="{DCD03A4E-7768-4179-BC08-C675664A17ED}"/>
              </a:ext>
            </a:extLst>
          </p:cNvPr>
          <p:cNvGrpSpPr/>
          <p:nvPr/>
        </p:nvGrpSpPr>
        <p:grpSpPr>
          <a:xfrm>
            <a:off x="10651243" y="5052104"/>
            <a:ext cx="1280160" cy="1280160"/>
            <a:chOff x="14873345" y="3925767"/>
            <a:chExt cx="1280160" cy="1280160"/>
          </a:xfrm>
        </p:grpSpPr>
        <p:sp>
          <p:nvSpPr>
            <p:cNvPr id="74" name="Rectangle 73">
              <a:extLst>
                <a:ext uri="{FF2B5EF4-FFF2-40B4-BE49-F238E27FC236}">
                  <a16:creationId xmlns:a16="http://schemas.microsoft.com/office/drawing/2014/main" id="{68DB75C1-ACEA-4788-B5B6-C6D162BEF05B}"/>
                </a:ext>
              </a:extLst>
            </p:cNvPr>
            <p:cNvSpPr/>
            <p:nvPr/>
          </p:nvSpPr>
          <p:spPr>
            <a:xfrm>
              <a:off x="14873345" y="3925767"/>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Al Zahra Hospital Dubai - Home | Facebook">
              <a:extLst>
                <a:ext uri="{FF2B5EF4-FFF2-40B4-BE49-F238E27FC236}">
                  <a16:creationId xmlns:a16="http://schemas.microsoft.com/office/drawing/2014/main" id="{1044FCD9-A5A6-4545-9E70-3E9F20690E1C}"/>
                </a:ext>
              </a:extLst>
            </p:cNvPr>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14964785" y="4133319"/>
              <a:ext cx="1097280" cy="7839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7" name="Group 2056">
            <a:extLst>
              <a:ext uri="{FF2B5EF4-FFF2-40B4-BE49-F238E27FC236}">
                <a16:creationId xmlns:a16="http://schemas.microsoft.com/office/drawing/2014/main" id="{D8B1A969-A12C-48AF-B7DB-5CA8400204B9}"/>
              </a:ext>
            </a:extLst>
          </p:cNvPr>
          <p:cNvGrpSpPr/>
          <p:nvPr/>
        </p:nvGrpSpPr>
        <p:grpSpPr>
          <a:xfrm>
            <a:off x="8919468" y="5052104"/>
            <a:ext cx="1280160" cy="1280160"/>
            <a:chOff x="14783339" y="5809865"/>
            <a:chExt cx="1280160" cy="1280160"/>
          </a:xfrm>
        </p:grpSpPr>
        <p:sp>
          <p:nvSpPr>
            <p:cNvPr id="97" name="Rectangle 96">
              <a:extLst>
                <a:ext uri="{FF2B5EF4-FFF2-40B4-BE49-F238E27FC236}">
                  <a16:creationId xmlns:a16="http://schemas.microsoft.com/office/drawing/2014/main" id="{EE9157CA-1380-4CA9-B113-0FE17293B1FC}"/>
                </a:ext>
              </a:extLst>
            </p:cNvPr>
            <p:cNvSpPr/>
            <p:nvPr/>
          </p:nvSpPr>
          <p:spPr>
            <a:xfrm>
              <a:off x="14783339" y="580986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62" name="Picture 14" descr="Prime Hospital, United Arab Emirates | Mya Care">
              <a:extLst>
                <a:ext uri="{FF2B5EF4-FFF2-40B4-BE49-F238E27FC236}">
                  <a16:creationId xmlns:a16="http://schemas.microsoft.com/office/drawing/2014/main" id="{5A3E5903-1D49-4B77-8702-D1050E22340E}"/>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14874779" y="6116000"/>
              <a:ext cx="1097280" cy="667890"/>
            </a:xfrm>
            <a:prstGeom prst="rect">
              <a:avLst/>
            </a:prstGeom>
            <a:noFill/>
            <a:extLst>
              <a:ext uri="{909E8E84-426E-40DD-AFC4-6F175D3DCCD1}">
                <a14:hiddenFill xmlns:a14="http://schemas.microsoft.com/office/drawing/2010/main">
                  <a:solidFill>
                    <a:srgbClr val="FFFFFF"/>
                  </a:solidFill>
                </a14:hiddenFill>
              </a:ext>
            </a:extLst>
          </p:spPr>
        </p:pic>
      </p:gr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13" name="Group 12">
            <a:extLst>
              <a:ext uri="{FF2B5EF4-FFF2-40B4-BE49-F238E27FC236}">
                <a16:creationId xmlns:a16="http://schemas.microsoft.com/office/drawing/2014/main" id="{A635A92B-569E-40C1-B0E5-255EA1466213}"/>
              </a:ext>
            </a:extLst>
          </p:cNvPr>
          <p:cNvGrpSpPr/>
          <p:nvPr/>
        </p:nvGrpSpPr>
        <p:grpSpPr>
          <a:xfrm>
            <a:off x="1969357" y="1856376"/>
            <a:ext cx="1418252" cy="548640"/>
            <a:chOff x="-1421662" y="1955185"/>
            <a:chExt cx="1418252" cy="548640"/>
          </a:xfrm>
        </p:grpSpPr>
        <p:sp>
          <p:nvSpPr>
            <p:cNvPr id="90" name="Rectangle 89">
              <a:extLst>
                <a:ext uri="{FF2B5EF4-FFF2-40B4-BE49-F238E27FC236}">
                  <a16:creationId xmlns:a16="http://schemas.microsoft.com/office/drawing/2014/main" id="{43BB3BC3-14C8-402D-A548-B1AF26CEDE10}"/>
                </a:ext>
              </a:extLst>
            </p:cNvPr>
            <p:cNvSpPr/>
            <p:nvPr/>
          </p:nvSpPr>
          <p:spPr>
            <a:xfrm>
              <a:off x="-1421662" y="1955185"/>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4" name="Picture 53">
              <a:extLst>
                <a:ext uri="{FF2B5EF4-FFF2-40B4-BE49-F238E27FC236}">
                  <a16:creationId xmlns:a16="http://schemas.microsoft.com/office/drawing/2014/main" id="{715DBD8D-DDC8-FD4F-986E-AD046090488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352616" y="2127594"/>
              <a:ext cx="1280160" cy="203822"/>
            </a:xfrm>
            <a:prstGeom prst="rect">
              <a:avLst/>
            </a:prstGeom>
          </p:spPr>
        </p:pic>
      </p:grpSp>
      <p:grpSp>
        <p:nvGrpSpPr>
          <p:cNvPr id="23" name="Group 22">
            <a:extLst>
              <a:ext uri="{FF2B5EF4-FFF2-40B4-BE49-F238E27FC236}">
                <a16:creationId xmlns:a16="http://schemas.microsoft.com/office/drawing/2014/main" id="{7DE0BE24-7F1C-478B-A950-238041A6E7D4}"/>
              </a:ext>
            </a:extLst>
          </p:cNvPr>
          <p:cNvGrpSpPr/>
          <p:nvPr/>
        </p:nvGrpSpPr>
        <p:grpSpPr>
          <a:xfrm>
            <a:off x="7095634" y="1856376"/>
            <a:ext cx="1418252" cy="548640"/>
            <a:chOff x="-7733973" y="5249120"/>
            <a:chExt cx="1418252" cy="548640"/>
          </a:xfrm>
        </p:grpSpPr>
        <p:sp>
          <p:nvSpPr>
            <p:cNvPr id="81" name="Rectangle 80">
              <a:extLst>
                <a:ext uri="{FF2B5EF4-FFF2-40B4-BE49-F238E27FC236}">
                  <a16:creationId xmlns:a16="http://schemas.microsoft.com/office/drawing/2014/main" id="{5AD8C163-D35D-4E85-8281-F6CD5F61E840}"/>
                </a:ext>
              </a:extLst>
            </p:cNvPr>
            <p:cNvSpPr/>
            <p:nvPr/>
          </p:nvSpPr>
          <p:spPr>
            <a:xfrm>
              <a:off x="-7733973" y="524912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6" name="Picture 55">
              <a:extLst>
                <a:ext uri="{FF2B5EF4-FFF2-40B4-BE49-F238E27FC236}">
                  <a16:creationId xmlns:a16="http://schemas.microsoft.com/office/drawing/2014/main" id="{CC8D9CAB-1659-5F42-8430-27ADCBDA0A1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664927" y="5377500"/>
              <a:ext cx="1280160" cy="291881"/>
            </a:xfrm>
            <a:prstGeom prst="rect">
              <a:avLst/>
            </a:prstGeom>
          </p:spPr>
        </p:pic>
      </p:grpSp>
      <p:grpSp>
        <p:nvGrpSpPr>
          <p:cNvPr id="12" name="Group 11">
            <a:extLst>
              <a:ext uri="{FF2B5EF4-FFF2-40B4-BE49-F238E27FC236}">
                <a16:creationId xmlns:a16="http://schemas.microsoft.com/office/drawing/2014/main" id="{ED0BD442-5F80-4E9B-B3D3-D53BBA462464}"/>
              </a:ext>
            </a:extLst>
          </p:cNvPr>
          <p:cNvGrpSpPr/>
          <p:nvPr/>
        </p:nvGrpSpPr>
        <p:grpSpPr>
          <a:xfrm>
            <a:off x="260598" y="1856376"/>
            <a:ext cx="1418252" cy="548640"/>
            <a:chOff x="-4308096" y="1107981"/>
            <a:chExt cx="1418252" cy="548640"/>
          </a:xfrm>
        </p:grpSpPr>
        <p:sp>
          <p:nvSpPr>
            <p:cNvPr id="88" name="Rectangle 87">
              <a:extLst>
                <a:ext uri="{FF2B5EF4-FFF2-40B4-BE49-F238E27FC236}">
                  <a16:creationId xmlns:a16="http://schemas.microsoft.com/office/drawing/2014/main" id="{3D2E3D4A-87B0-4B2D-82A2-6CC9BF254E67}"/>
                </a:ext>
              </a:extLst>
            </p:cNvPr>
            <p:cNvSpPr/>
            <p:nvPr/>
          </p:nvSpPr>
          <p:spPr>
            <a:xfrm>
              <a:off x="-4308096" y="110798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0" name="Picture 69">
              <a:extLst>
                <a:ext uri="{FF2B5EF4-FFF2-40B4-BE49-F238E27FC236}">
                  <a16:creationId xmlns:a16="http://schemas.microsoft.com/office/drawing/2014/main" id="{DC18DCD2-9F53-B945-9993-3CD4EC8AB948}"/>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239050" y="1229472"/>
              <a:ext cx="1280160" cy="305658"/>
            </a:xfrm>
            <a:prstGeom prst="rect">
              <a:avLst/>
            </a:prstGeom>
          </p:spPr>
        </p:pic>
      </p:grpSp>
      <p:grpSp>
        <p:nvGrpSpPr>
          <p:cNvPr id="2065" name="Group 2064">
            <a:extLst>
              <a:ext uri="{FF2B5EF4-FFF2-40B4-BE49-F238E27FC236}">
                <a16:creationId xmlns:a16="http://schemas.microsoft.com/office/drawing/2014/main" id="{03DBEBB3-E946-410C-B5FD-10CEFB87BC2B}"/>
              </a:ext>
            </a:extLst>
          </p:cNvPr>
          <p:cNvGrpSpPr/>
          <p:nvPr/>
        </p:nvGrpSpPr>
        <p:grpSpPr>
          <a:xfrm>
            <a:off x="8804393" y="1856376"/>
            <a:ext cx="1418252" cy="548640"/>
            <a:chOff x="-2257241" y="5764219"/>
            <a:chExt cx="1418252" cy="548640"/>
          </a:xfrm>
        </p:grpSpPr>
        <p:sp>
          <p:nvSpPr>
            <p:cNvPr id="84" name="Rectangle 83">
              <a:extLst>
                <a:ext uri="{FF2B5EF4-FFF2-40B4-BE49-F238E27FC236}">
                  <a16:creationId xmlns:a16="http://schemas.microsoft.com/office/drawing/2014/main" id="{0A209EE3-CAD3-4E40-95B8-63FFB2EE4A6D}"/>
                </a:ext>
              </a:extLst>
            </p:cNvPr>
            <p:cNvSpPr/>
            <p:nvPr/>
          </p:nvSpPr>
          <p:spPr>
            <a:xfrm>
              <a:off x="-2257241" y="576421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28" name="Picture 4" descr="Gulf International Cancer Center">
              <a:extLst>
                <a:ext uri="{FF2B5EF4-FFF2-40B4-BE49-F238E27FC236}">
                  <a16:creationId xmlns:a16="http://schemas.microsoft.com/office/drawing/2014/main" id="{EF17A754-64C6-4D55-9581-F147B32E6C46}"/>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2188195" y="5918054"/>
              <a:ext cx="1280160" cy="2409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C628AE2D-6D9B-4F55-B7B2-0BBF994F956F}"/>
              </a:ext>
            </a:extLst>
          </p:cNvPr>
          <p:cNvGrpSpPr/>
          <p:nvPr/>
        </p:nvGrpSpPr>
        <p:grpSpPr>
          <a:xfrm>
            <a:off x="3678116" y="1856376"/>
            <a:ext cx="1418252" cy="548640"/>
            <a:chOff x="-4405575" y="2990062"/>
            <a:chExt cx="1418252" cy="548640"/>
          </a:xfrm>
        </p:grpSpPr>
        <p:sp>
          <p:nvSpPr>
            <p:cNvPr id="104" name="Rectangle 103">
              <a:extLst>
                <a:ext uri="{FF2B5EF4-FFF2-40B4-BE49-F238E27FC236}">
                  <a16:creationId xmlns:a16="http://schemas.microsoft.com/office/drawing/2014/main" id="{67C495AD-B7F1-444E-927A-3A354E1FDDB4}"/>
                </a:ext>
              </a:extLst>
            </p:cNvPr>
            <p:cNvSpPr/>
            <p:nvPr/>
          </p:nvSpPr>
          <p:spPr>
            <a:xfrm>
              <a:off x="-4405575" y="299006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32" name="Picture 8">
              <a:extLst>
                <a:ext uri="{FF2B5EF4-FFF2-40B4-BE49-F238E27FC236}">
                  <a16:creationId xmlns:a16="http://schemas.microsoft.com/office/drawing/2014/main" id="{A48574D6-7CEA-47DA-9F00-F4CE1BEB27A9}"/>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4336529" y="3064677"/>
              <a:ext cx="1280160" cy="3994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8CF06DCB-2780-4BEA-9BB7-5FFE6A7CDF4D}"/>
              </a:ext>
            </a:extLst>
          </p:cNvPr>
          <p:cNvGrpSpPr/>
          <p:nvPr/>
        </p:nvGrpSpPr>
        <p:grpSpPr>
          <a:xfrm>
            <a:off x="5386875" y="1856376"/>
            <a:ext cx="1418252" cy="548640"/>
            <a:chOff x="-1961883" y="3771788"/>
            <a:chExt cx="1418252" cy="548640"/>
          </a:xfrm>
        </p:grpSpPr>
        <p:sp>
          <p:nvSpPr>
            <p:cNvPr id="76" name="Rectangle 75">
              <a:extLst>
                <a:ext uri="{FF2B5EF4-FFF2-40B4-BE49-F238E27FC236}">
                  <a16:creationId xmlns:a16="http://schemas.microsoft.com/office/drawing/2014/main" id="{BA6BA21C-2F6C-48F6-8ECC-7D38638013A2}"/>
                </a:ext>
              </a:extLst>
            </p:cNvPr>
            <p:cNvSpPr/>
            <p:nvPr/>
          </p:nvSpPr>
          <p:spPr>
            <a:xfrm>
              <a:off x="-1961883" y="377178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Graphic 4">
              <a:extLst>
                <a:ext uri="{FF2B5EF4-FFF2-40B4-BE49-F238E27FC236}">
                  <a16:creationId xmlns:a16="http://schemas.microsoft.com/office/drawing/2014/main" id="{CA0DEC22-2BDE-489F-A77A-354D9E5C7F2A}"/>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892837" y="3916978"/>
              <a:ext cx="1280160" cy="258261"/>
            </a:xfrm>
            <a:prstGeom prst="rect">
              <a:avLst/>
            </a:prstGeom>
          </p:spPr>
        </p:pic>
      </p:grpSp>
      <p:grpSp>
        <p:nvGrpSpPr>
          <p:cNvPr id="15" name="Group 14">
            <a:extLst>
              <a:ext uri="{FF2B5EF4-FFF2-40B4-BE49-F238E27FC236}">
                <a16:creationId xmlns:a16="http://schemas.microsoft.com/office/drawing/2014/main" id="{41D4BF9E-36BC-4850-A33D-5DCF68EB3471}"/>
              </a:ext>
            </a:extLst>
          </p:cNvPr>
          <p:cNvGrpSpPr/>
          <p:nvPr/>
        </p:nvGrpSpPr>
        <p:grpSpPr>
          <a:xfrm>
            <a:off x="10513151" y="1856376"/>
            <a:ext cx="1418252" cy="548640"/>
            <a:chOff x="-1961883" y="4996961"/>
            <a:chExt cx="1418252" cy="548640"/>
          </a:xfrm>
        </p:grpSpPr>
        <p:sp>
          <p:nvSpPr>
            <p:cNvPr id="77" name="Rectangle 76">
              <a:extLst>
                <a:ext uri="{FF2B5EF4-FFF2-40B4-BE49-F238E27FC236}">
                  <a16:creationId xmlns:a16="http://schemas.microsoft.com/office/drawing/2014/main" id="{E0AB8C06-1A3B-454E-980F-BFF696D958EF}"/>
                </a:ext>
              </a:extLst>
            </p:cNvPr>
            <p:cNvSpPr/>
            <p:nvPr/>
          </p:nvSpPr>
          <p:spPr>
            <a:xfrm>
              <a:off x="-1961883" y="499696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FB8CD8F1-AAFB-4265-A514-0DEF3049D146}"/>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892837" y="5077455"/>
              <a:ext cx="1280160" cy="387653"/>
            </a:xfrm>
            <a:prstGeom prst="rect">
              <a:avLst/>
            </a:prstGeom>
          </p:spPr>
        </p:pic>
      </p:grpSp>
      <p:grpSp>
        <p:nvGrpSpPr>
          <p:cNvPr id="25" name="Group 24">
            <a:extLst>
              <a:ext uri="{FF2B5EF4-FFF2-40B4-BE49-F238E27FC236}">
                <a16:creationId xmlns:a16="http://schemas.microsoft.com/office/drawing/2014/main" id="{224B0C1B-35E2-400F-8296-89BC7B934B06}"/>
              </a:ext>
            </a:extLst>
          </p:cNvPr>
          <p:cNvGrpSpPr/>
          <p:nvPr/>
        </p:nvGrpSpPr>
        <p:grpSpPr>
          <a:xfrm>
            <a:off x="7095634" y="1015831"/>
            <a:ext cx="1418252" cy="548640"/>
            <a:chOff x="-7641468" y="5931531"/>
            <a:chExt cx="1418252" cy="548640"/>
          </a:xfrm>
        </p:grpSpPr>
        <p:sp>
          <p:nvSpPr>
            <p:cNvPr id="83" name="Rectangle 82">
              <a:extLst>
                <a:ext uri="{FF2B5EF4-FFF2-40B4-BE49-F238E27FC236}">
                  <a16:creationId xmlns:a16="http://schemas.microsoft.com/office/drawing/2014/main" id="{00D1814B-CCD8-486E-983D-5D45D0304294}"/>
                </a:ext>
              </a:extLst>
            </p:cNvPr>
            <p:cNvSpPr/>
            <p:nvPr/>
          </p:nvSpPr>
          <p:spPr>
            <a:xfrm>
              <a:off x="-7641468" y="593153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2" name="Picture 51">
              <a:extLst>
                <a:ext uri="{FF2B5EF4-FFF2-40B4-BE49-F238E27FC236}">
                  <a16:creationId xmlns:a16="http://schemas.microsoft.com/office/drawing/2014/main" id="{21B19558-2242-344F-B7B4-F8ECFE9183F0}"/>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572422" y="6056432"/>
              <a:ext cx="1280160" cy="298838"/>
            </a:xfrm>
            <a:prstGeom prst="rect">
              <a:avLst/>
            </a:prstGeom>
          </p:spPr>
        </p:pic>
      </p:grpSp>
      <p:grpSp>
        <p:nvGrpSpPr>
          <p:cNvPr id="24" name="Group 23">
            <a:extLst>
              <a:ext uri="{FF2B5EF4-FFF2-40B4-BE49-F238E27FC236}">
                <a16:creationId xmlns:a16="http://schemas.microsoft.com/office/drawing/2014/main" id="{65BC22A6-551D-457B-AAC0-3D30287B3F42}"/>
              </a:ext>
            </a:extLst>
          </p:cNvPr>
          <p:cNvGrpSpPr/>
          <p:nvPr/>
        </p:nvGrpSpPr>
        <p:grpSpPr>
          <a:xfrm>
            <a:off x="8804393" y="1015831"/>
            <a:ext cx="1418252" cy="548640"/>
            <a:chOff x="-4386294" y="5782552"/>
            <a:chExt cx="1418252" cy="548640"/>
          </a:xfrm>
        </p:grpSpPr>
        <p:sp>
          <p:nvSpPr>
            <p:cNvPr id="98" name="Rectangle 97">
              <a:extLst>
                <a:ext uri="{FF2B5EF4-FFF2-40B4-BE49-F238E27FC236}">
                  <a16:creationId xmlns:a16="http://schemas.microsoft.com/office/drawing/2014/main" id="{49EE80AB-DB16-40CD-B26F-67AAA79CACA0}"/>
                </a:ext>
              </a:extLst>
            </p:cNvPr>
            <p:cNvSpPr/>
            <p:nvPr/>
          </p:nvSpPr>
          <p:spPr>
            <a:xfrm>
              <a:off x="-4386294" y="578255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3C7047F0-9797-0648-9CB9-731F0B202A98}"/>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317248" y="5911162"/>
              <a:ext cx="1280160" cy="291420"/>
            </a:xfrm>
            <a:prstGeom prst="rect">
              <a:avLst/>
            </a:prstGeom>
          </p:spPr>
        </p:pic>
      </p:grpSp>
      <p:grpSp>
        <p:nvGrpSpPr>
          <p:cNvPr id="2064" name="Group 2063">
            <a:extLst>
              <a:ext uri="{FF2B5EF4-FFF2-40B4-BE49-F238E27FC236}">
                <a16:creationId xmlns:a16="http://schemas.microsoft.com/office/drawing/2014/main" id="{052E4B0A-C7F4-42E2-9088-5B0076F5C5EF}"/>
              </a:ext>
            </a:extLst>
          </p:cNvPr>
          <p:cNvGrpSpPr/>
          <p:nvPr/>
        </p:nvGrpSpPr>
        <p:grpSpPr>
          <a:xfrm>
            <a:off x="3678116" y="1015831"/>
            <a:ext cx="1418252" cy="548640"/>
            <a:chOff x="-3479348" y="-2120973"/>
            <a:chExt cx="1418252" cy="548640"/>
          </a:xfrm>
        </p:grpSpPr>
        <p:sp>
          <p:nvSpPr>
            <p:cNvPr id="89" name="Rectangle 88">
              <a:extLst>
                <a:ext uri="{FF2B5EF4-FFF2-40B4-BE49-F238E27FC236}">
                  <a16:creationId xmlns:a16="http://schemas.microsoft.com/office/drawing/2014/main" id="{AFA2586C-A8E9-4150-8D89-45724B30B49A}"/>
                </a:ext>
              </a:extLst>
            </p:cNvPr>
            <p:cNvSpPr/>
            <p:nvPr/>
          </p:nvSpPr>
          <p:spPr>
            <a:xfrm>
              <a:off x="-3479348" y="-212097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0" name="Picture 59">
              <a:extLst>
                <a:ext uri="{FF2B5EF4-FFF2-40B4-BE49-F238E27FC236}">
                  <a16:creationId xmlns:a16="http://schemas.microsoft.com/office/drawing/2014/main" id="{D337E540-AB5C-0941-A36F-36EFFF053A3C}"/>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3410302" y="-2094180"/>
              <a:ext cx="1280160" cy="495054"/>
            </a:xfrm>
            <a:prstGeom prst="rect">
              <a:avLst/>
            </a:prstGeom>
          </p:spPr>
        </p:pic>
      </p:grpSp>
      <p:grpSp>
        <p:nvGrpSpPr>
          <p:cNvPr id="2063" name="Group 2062">
            <a:extLst>
              <a:ext uri="{FF2B5EF4-FFF2-40B4-BE49-F238E27FC236}">
                <a16:creationId xmlns:a16="http://schemas.microsoft.com/office/drawing/2014/main" id="{DBE518B0-2BBB-423A-A4BB-803333492AD3}"/>
              </a:ext>
            </a:extLst>
          </p:cNvPr>
          <p:cNvGrpSpPr/>
          <p:nvPr/>
        </p:nvGrpSpPr>
        <p:grpSpPr>
          <a:xfrm>
            <a:off x="260598" y="1015831"/>
            <a:ext cx="1418252" cy="548640"/>
            <a:chOff x="-1303649" y="-2183140"/>
            <a:chExt cx="1418252" cy="548640"/>
          </a:xfrm>
        </p:grpSpPr>
        <p:sp>
          <p:nvSpPr>
            <p:cNvPr id="85" name="Rectangle 84">
              <a:extLst>
                <a:ext uri="{FF2B5EF4-FFF2-40B4-BE49-F238E27FC236}">
                  <a16:creationId xmlns:a16="http://schemas.microsoft.com/office/drawing/2014/main" id="{85AF6100-6F97-4B3F-9984-BB6C69951CD9}"/>
                </a:ext>
              </a:extLst>
            </p:cNvPr>
            <p:cNvSpPr/>
            <p:nvPr/>
          </p:nvSpPr>
          <p:spPr>
            <a:xfrm>
              <a:off x="-1303649" y="-218314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2" name="Picture 61">
              <a:extLst>
                <a:ext uri="{FF2B5EF4-FFF2-40B4-BE49-F238E27FC236}">
                  <a16:creationId xmlns:a16="http://schemas.microsoft.com/office/drawing/2014/main" id="{658A522B-42CB-B344-AD0F-245049059378}"/>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234603" y="-2081150"/>
              <a:ext cx="1280160" cy="344660"/>
            </a:xfrm>
            <a:prstGeom prst="rect">
              <a:avLst/>
            </a:prstGeom>
          </p:spPr>
        </p:pic>
      </p:grpSp>
      <p:grpSp>
        <p:nvGrpSpPr>
          <p:cNvPr id="10" name="Group 9">
            <a:extLst>
              <a:ext uri="{FF2B5EF4-FFF2-40B4-BE49-F238E27FC236}">
                <a16:creationId xmlns:a16="http://schemas.microsoft.com/office/drawing/2014/main" id="{9D07836A-1DB9-429D-BC1C-DBFB5F48EF53}"/>
              </a:ext>
            </a:extLst>
          </p:cNvPr>
          <p:cNvGrpSpPr/>
          <p:nvPr/>
        </p:nvGrpSpPr>
        <p:grpSpPr>
          <a:xfrm>
            <a:off x="1969357" y="1015831"/>
            <a:ext cx="1418252" cy="548640"/>
            <a:chOff x="-1156707" y="-1144888"/>
            <a:chExt cx="1418252" cy="548640"/>
          </a:xfrm>
        </p:grpSpPr>
        <p:sp>
          <p:nvSpPr>
            <p:cNvPr id="86" name="Rectangle 85">
              <a:extLst>
                <a:ext uri="{FF2B5EF4-FFF2-40B4-BE49-F238E27FC236}">
                  <a16:creationId xmlns:a16="http://schemas.microsoft.com/office/drawing/2014/main" id="{0A486E22-2D38-4DD5-8685-9B55B3D44589}"/>
                </a:ext>
              </a:extLst>
            </p:cNvPr>
            <p:cNvSpPr/>
            <p:nvPr/>
          </p:nvSpPr>
          <p:spPr>
            <a:xfrm>
              <a:off x="-1156707" y="-114488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6" name="Picture 8" descr="customer Service Representative Ref: JB4297226 » Apply now at GULF Careers">
              <a:extLst>
                <a:ext uri="{FF2B5EF4-FFF2-40B4-BE49-F238E27FC236}">
                  <a16:creationId xmlns:a16="http://schemas.microsoft.com/office/drawing/2014/main" id="{E126BA72-5844-4128-850A-BD3874E05F11}"/>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1087661" y="-1041255"/>
              <a:ext cx="1280160" cy="3413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9F63406B-6C9E-4E37-8D77-7184D2D1DFEC}"/>
              </a:ext>
            </a:extLst>
          </p:cNvPr>
          <p:cNvGrpSpPr/>
          <p:nvPr/>
        </p:nvGrpSpPr>
        <p:grpSpPr>
          <a:xfrm>
            <a:off x="5386875" y="1015831"/>
            <a:ext cx="1418252" cy="548640"/>
            <a:chOff x="-1716974" y="-252603"/>
            <a:chExt cx="1418252" cy="548640"/>
          </a:xfrm>
        </p:grpSpPr>
        <p:sp>
          <p:nvSpPr>
            <p:cNvPr id="87" name="Rectangle 86">
              <a:extLst>
                <a:ext uri="{FF2B5EF4-FFF2-40B4-BE49-F238E27FC236}">
                  <a16:creationId xmlns:a16="http://schemas.microsoft.com/office/drawing/2014/main" id="{50D43BA7-6C04-4EA5-A24F-52BCA8F5A852}"/>
                </a:ext>
              </a:extLst>
            </p:cNvPr>
            <p:cNvSpPr/>
            <p:nvPr/>
          </p:nvSpPr>
          <p:spPr>
            <a:xfrm>
              <a:off x="-1716974" y="-25260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60" name="Picture 12" descr="First dedicated children&amp;#39;s hospital in UAE | Al Jalila Children&amp;#39;s Specialty  Hospital">
              <a:extLst>
                <a:ext uri="{FF2B5EF4-FFF2-40B4-BE49-F238E27FC236}">
                  <a16:creationId xmlns:a16="http://schemas.microsoft.com/office/drawing/2014/main" id="{3C4403A2-3D59-479A-BF0A-717D9A798151}"/>
                </a:ext>
              </a:extLst>
            </p:cNvPr>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1647928" y="-179908"/>
              <a:ext cx="1280160" cy="4032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7F4297D2-BC24-4EF6-82C9-61D4D940FE10}"/>
              </a:ext>
            </a:extLst>
          </p:cNvPr>
          <p:cNvGrpSpPr/>
          <p:nvPr/>
        </p:nvGrpSpPr>
        <p:grpSpPr>
          <a:xfrm>
            <a:off x="10513151" y="996689"/>
            <a:ext cx="1418252" cy="586924"/>
            <a:chOff x="-7699716" y="3743629"/>
            <a:chExt cx="1418252" cy="586924"/>
          </a:xfrm>
        </p:grpSpPr>
        <p:sp>
          <p:nvSpPr>
            <p:cNvPr id="80" name="Rectangle 79">
              <a:extLst>
                <a:ext uri="{FF2B5EF4-FFF2-40B4-BE49-F238E27FC236}">
                  <a16:creationId xmlns:a16="http://schemas.microsoft.com/office/drawing/2014/main" id="{373D8ED6-379A-49B2-B4FD-B3D4F9ED1729}"/>
                </a:ext>
              </a:extLst>
            </p:cNvPr>
            <p:cNvSpPr/>
            <p:nvPr/>
          </p:nvSpPr>
          <p:spPr>
            <a:xfrm>
              <a:off x="-7699716" y="376277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1" name="Picture 20" descr="Icon&#10;&#10;Description automatically generated with medium confidence">
              <a:extLst>
                <a:ext uri="{FF2B5EF4-FFF2-40B4-BE49-F238E27FC236}">
                  <a16:creationId xmlns:a16="http://schemas.microsoft.com/office/drawing/2014/main" id="{5C1A9D4A-7241-48A6-87FD-1D016A09380A}"/>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7630670" y="3743629"/>
              <a:ext cx="1280160" cy="586924"/>
            </a:xfrm>
            <a:prstGeom prst="rect">
              <a:avLst/>
            </a:prstGeom>
          </p:spPr>
        </p:pic>
      </p:grpSp>
      <p:grpSp>
        <p:nvGrpSpPr>
          <p:cNvPr id="36" name="Group 35">
            <a:extLst>
              <a:ext uri="{FF2B5EF4-FFF2-40B4-BE49-F238E27FC236}">
                <a16:creationId xmlns:a16="http://schemas.microsoft.com/office/drawing/2014/main" id="{1F30B436-2885-4803-9DB4-1B29C44D4806}"/>
              </a:ext>
            </a:extLst>
          </p:cNvPr>
          <p:cNvGrpSpPr/>
          <p:nvPr/>
        </p:nvGrpSpPr>
        <p:grpSpPr>
          <a:xfrm>
            <a:off x="3678116" y="2677779"/>
            <a:ext cx="1418252" cy="548640"/>
            <a:chOff x="-2375153" y="2123379"/>
            <a:chExt cx="1418252" cy="548640"/>
          </a:xfrm>
        </p:grpSpPr>
        <p:sp>
          <p:nvSpPr>
            <p:cNvPr id="109" name="Rectangle 108">
              <a:extLst>
                <a:ext uri="{FF2B5EF4-FFF2-40B4-BE49-F238E27FC236}">
                  <a16:creationId xmlns:a16="http://schemas.microsoft.com/office/drawing/2014/main" id="{4FC171DD-48B4-4244-B566-86DD4DC2339C}"/>
                </a:ext>
              </a:extLst>
            </p:cNvPr>
            <p:cNvSpPr/>
            <p:nvPr/>
          </p:nvSpPr>
          <p:spPr>
            <a:xfrm>
              <a:off x="-2375153" y="212337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3">
              <a:extLst>
                <a:ext uri="{FF2B5EF4-FFF2-40B4-BE49-F238E27FC236}">
                  <a16:creationId xmlns:a16="http://schemas.microsoft.com/office/drawing/2014/main" id="{4F3107B1-8585-4993-AFEA-058958AD1A4B}"/>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2306107" y="2173671"/>
              <a:ext cx="1280160" cy="448056"/>
            </a:xfrm>
            <a:prstGeom prst="rect">
              <a:avLst/>
            </a:prstGeom>
          </p:spPr>
        </p:pic>
      </p:grpSp>
      <p:grpSp>
        <p:nvGrpSpPr>
          <p:cNvPr id="40" name="Group 39">
            <a:extLst>
              <a:ext uri="{FF2B5EF4-FFF2-40B4-BE49-F238E27FC236}">
                <a16:creationId xmlns:a16="http://schemas.microsoft.com/office/drawing/2014/main" id="{6A5E9299-DC3D-47F4-A3D0-59E2CCCA3237}"/>
              </a:ext>
            </a:extLst>
          </p:cNvPr>
          <p:cNvGrpSpPr/>
          <p:nvPr/>
        </p:nvGrpSpPr>
        <p:grpSpPr>
          <a:xfrm>
            <a:off x="3678116" y="3499182"/>
            <a:ext cx="1280160" cy="1280160"/>
            <a:chOff x="14357032" y="1216296"/>
            <a:chExt cx="1280160" cy="1280160"/>
          </a:xfrm>
        </p:grpSpPr>
        <p:sp>
          <p:nvSpPr>
            <p:cNvPr id="124" name="Rectangle 123">
              <a:extLst>
                <a:ext uri="{FF2B5EF4-FFF2-40B4-BE49-F238E27FC236}">
                  <a16:creationId xmlns:a16="http://schemas.microsoft.com/office/drawing/2014/main" id="{29752521-CC2C-4CA2-B544-472701D79DE0}"/>
                </a:ext>
              </a:extLst>
            </p:cNvPr>
            <p:cNvSpPr/>
            <p:nvPr/>
          </p:nvSpPr>
          <p:spPr>
            <a:xfrm>
              <a:off x="14357032" y="1216296"/>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8">
              <a:extLst>
                <a:ext uri="{FF2B5EF4-FFF2-40B4-BE49-F238E27FC236}">
                  <a16:creationId xmlns:a16="http://schemas.microsoft.com/office/drawing/2014/main" id="{DD291FCB-0A6D-48CB-A9DF-5E68B513299D}"/>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14448472" y="1544803"/>
              <a:ext cx="1097280" cy="623147"/>
            </a:xfrm>
            <a:prstGeom prst="rect">
              <a:avLst/>
            </a:prstGeom>
          </p:spPr>
        </p:pic>
      </p:grpSp>
      <p:grpSp>
        <p:nvGrpSpPr>
          <p:cNvPr id="35" name="Group 34">
            <a:extLst>
              <a:ext uri="{FF2B5EF4-FFF2-40B4-BE49-F238E27FC236}">
                <a16:creationId xmlns:a16="http://schemas.microsoft.com/office/drawing/2014/main" id="{80F9D564-6A14-4323-A772-633078F0A1E2}"/>
              </a:ext>
            </a:extLst>
          </p:cNvPr>
          <p:cNvGrpSpPr/>
          <p:nvPr/>
        </p:nvGrpSpPr>
        <p:grpSpPr>
          <a:xfrm>
            <a:off x="7095634" y="2677779"/>
            <a:ext cx="1418252" cy="548640"/>
            <a:chOff x="-2396825" y="3341039"/>
            <a:chExt cx="1418252" cy="548640"/>
          </a:xfrm>
        </p:grpSpPr>
        <p:sp>
          <p:nvSpPr>
            <p:cNvPr id="110" name="Rectangle 109">
              <a:extLst>
                <a:ext uri="{FF2B5EF4-FFF2-40B4-BE49-F238E27FC236}">
                  <a16:creationId xmlns:a16="http://schemas.microsoft.com/office/drawing/2014/main" id="{FDCE636C-2F49-4A29-A842-B043EDE23BF0}"/>
                </a:ext>
              </a:extLst>
            </p:cNvPr>
            <p:cNvSpPr/>
            <p:nvPr/>
          </p:nvSpPr>
          <p:spPr>
            <a:xfrm>
              <a:off x="-2396825" y="334103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8" name="Picture 17" descr="Text&#10;&#10;Description automatically generated">
              <a:extLst>
                <a:ext uri="{FF2B5EF4-FFF2-40B4-BE49-F238E27FC236}">
                  <a16:creationId xmlns:a16="http://schemas.microsoft.com/office/drawing/2014/main" id="{CD587501-BB78-46C1-BCEC-7F62F6E622CE}"/>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2327779" y="3481033"/>
              <a:ext cx="1280160" cy="268653"/>
            </a:xfrm>
            <a:prstGeom prst="rect">
              <a:avLst/>
            </a:prstGeom>
          </p:spPr>
        </p:pic>
      </p:grpSp>
      <p:grpSp>
        <p:nvGrpSpPr>
          <p:cNvPr id="37" name="Group 36">
            <a:extLst>
              <a:ext uri="{FF2B5EF4-FFF2-40B4-BE49-F238E27FC236}">
                <a16:creationId xmlns:a16="http://schemas.microsoft.com/office/drawing/2014/main" id="{A27181FF-C3CA-4840-8C31-25E254FB13D0}"/>
              </a:ext>
            </a:extLst>
          </p:cNvPr>
          <p:cNvGrpSpPr/>
          <p:nvPr/>
        </p:nvGrpSpPr>
        <p:grpSpPr>
          <a:xfrm>
            <a:off x="1969357" y="2677779"/>
            <a:ext cx="1418252" cy="548640"/>
            <a:chOff x="-2421961" y="1301280"/>
            <a:chExt cx="1418252" cy="548640"/>
          </a:xfrm>
        </p:grpSpPr>
        <p:sp>
          <p:nvSpPr>
            <p:cNvPr id="108" name="Rectangle 107">
              <a:extLst>
                <a:ext uri="{FF2B5EF4-FFF2-40B4-BE49-F238E27FC236}">
                  <a16:creationId xmlns:a16="http://schemas.microsoft.com/office/drawing/2014/main" id="{2B73CA41-ADC2-445E-8ACB-D2BBD7F55506}"/>
                </a:ext>
              </a:extLst>
            </p:cNvPr>
            <p:cNvSpPr/>
            <p:nvPr/>
          </p:nvSpPr>
          <p:spPr>
            <a:xfrm>
              <a:off x="-2421961" y="130128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 name="Picture 19" descr="Text&#10;&#10;Description automatically generated">
              <a:extLst>
                <a:ext uri="{FF2B5EF4-FFF2-40B4-BE49-F238E27FC236}">
                  <a16:creationId xmlns:a16="http://schemas.microsoft.com/office/drawing/2014/main" id="{29C51E59-FB0C-4961-BC9D-F9308CAA4AA4}"/>
                </a:ext>
              </a:extLst>
            </p:cNvPr>
            <p:cNvPicPr>
              <a:picLocks noChangeAspect="1"/>
            </p:cNvPicPr>
            <p:nvPr/>
          </p:nvPicPr>
          <p:blipFill>
            <a:blip r:embed="rId35">
              <a:extLst>
                <a:ext uri="{28A0092B-C50C-407E-A947-70E740481C1C}">
                  <a14:useLocalDpi xmlns:a14="http://schemas.microsoft.com/office/drawing/2010/main"/>
                </a:ext>
              </a:extLst>
            </a:blip>
            <a:stretch>
              <a:fillRect/>
            </a:stretch>
          </p:blipFill>
          <p:spPr>
            <a:xfrm>
              <a:off x="-2352915" y="1338534"/>
              <a:ext cx="1280160" cy="474133"/>
            </a:xfrm>
            <a:prstGeom prst="rect">
              <a:avLst/>
            </a:prstGeom>
          </p:spPr>
        </p:pic>
      </p:grpSp>
      <p:grpSp>
        <p:nvGrpSpPr>
          <p:cNvPr id="39" name="Group 38">
            <a:extLst>
              <a:ext uri="{FF2B5EF4-FFF2-40B4-BE49-F238E27FC236}">
                <a16:creationId xmlns:a16="http://schemas.microsoft.com/office/drawing/2014/main" id="{914621AC-98CB-4DCD-BAAB-E41D5718FD67}"/>
              </a:ext>
            </a:extLst>
          </p:cNvPr>
          <p:cNvGrpSpPr/>
          <p:nvPr/>
        </p:nvGrpSpPr>
        <p:grpSpPr>
          <a:xfrm>
            <a:off x="1992372" y="5052104"/>
            <a:ext cx="1280160" cy="1280160"/>
            <a:chOff x="14731035" y="4658449"/>
            <a:chExt cx="1280160" cy="1280160"/>
          </a:xfrm>
        </p:grpSpPr>
        <p:sp>
          <p:nvSpPr>
            <p:cNvPr id="123" name="Rectangle 122">
              <a:extLst>
                <a:ext uri="{FF2B5EF4-FFF2-40B4-BE49-F238E27FC236}">
                  <a16:creationId xmlns:a16="http://schemas.microsoft.com/office/drawing/2014/main" id="{5EA4E2B1-002F-491C-9590-3B6D987420C8}"/>
                </a:ext>
              </a:extLst>
            </p:cNvPr>
            <p:cNvSpPr/>
            <p:nvPr/>
          </p:nvSpPr>
          <p:spPr>
            <a:xfrm>
              <a:off x="14731035" y="4658449"/>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0" name="Graphic 2069">
              <a:extLst>
                <a:ext uri="{FF2B5EF4-FFF2-40B4-BE49-F238E27FC236}">
                  <a16:creationId xmlns:a16="http://schemas.microsoft.com/office/drawing/2014/main" id="{5E371DAF-0168-4C83-825A-566BB6A03CBB}"/>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14822475" y="4800605"/>
              <a:ext cx="1097280" cy="995849"/>
            </a:xfrm>
            <a:prstGeom prst="rect">
              <a:avLst/>
            </a:prstGeom>
          </p:spPr>
        </p:pic>
      </p:grpSp>
      <p:grpSp>
        <p:nvGrpSpPr>
          <p:cNvPr id="34" name="Group 33">
            <a:extLst>
              <a:ext uri="{FF2B5EF4-FFF2-40B4-BE49-F238E27FC236}">
                <a16:creationId xmlns:a16="http://schemas.microsoft.com/office/drawing/2014/main" id="{F2653BFE-1BB3-41D9-A4C6-4C13B3717530}"/>
              </a:ext>
            </a:extLst>
          </p:cNvPr>
          <p:cNvGrpSpPr/>
          <p:nvPr/>
        </p:nvGrpSpPr>
        <p:grpSpPr>
          <a:xfrm>
            <a:off x="8804393" y="2677779"/>
            <a:ext cx="1418252" cy="548640"/>
            <a:chOff x="-2375153" y="4145775"/>
            <a:chExt cx="1418252" cy="548640"/>
          </a:xfrm>
        </p:grpSpPr>
        <p:sp>
          <p:nvSpPr>
            <p:cNvPr id="111" name="Rectangle 110">
              <a:extLst>
                <a:ext uri="{FF2B5EF4-FFF2-40B4-BE49-F238E27FC236}">
                  <a16:creationId xmlns:a16="http://schemas.microsoft.com/office/drawing/2014/main" id="{92BE8A9C-7720-40BF-A136-D97B64206479}"/>
                </a:ext>
              </a:extLst>
            </p:cNvPr>
            <p:cNvSpPr/>
            <p:nvPr/>
          </p:nvSpPr>
          <p:spPr>
            <a:xfrm>
              <a:off x="-2375153" y="4145775"/>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2" name="Picture 2071" descr="Logo&#10;&#10;Description automatically generated with medium confidence">
              <a:extLst>
                <a:ext uri="{FF2B5EF4-FFF2-40B4-BE49-F238E27FC236}">
                  <a16:creationId xmlns:a16="http://schemas.microsoft.com/office/drawing/2014/main" id="{D724F095-F8CF-43A1-89C1-FBE680643060}"/>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2306107" y="4314907"/>
              <a:ext cx="1280160" cy="210376"/>
            </a:xfrm>
            <a:prstGeom prst="rect">
              <a:avLst/>
            </a:prstGeom>
          </p:spPr>
        </p:pic>
      </p:grpSp>
      <p:grpSp>
        <p:nvGrpSpPr>
          <p:cNvPr id="33" name="Group 32">
            <a:extLst>
              <a:ext uri="{FF2B5EF4-FFF2-40B4-BE49-F238E27FC236}">
                <a16:creationId xmlns:a16="http://schemas.microsoft.com/office/drawing/2014/main" id="{0DAFEAC3-6683-4223-817D-D57DD29D24C5}"/>
              </a:ext>
            </a:extLst>
          </p:cNvPr>
          <p:cNvGrpSpPr/>
          <p:nvPr/>
        </p:nvGrpSpPr>
        <p:grpSpPr>
          <a:xfrm>
            <a:off x="10513151" y="2677779"/>
            <a:ext cx="1418252" cy="548640"/>
            <a:chOff x="-2421961" y="5118948"/>
            <a:chExt cx="1418252" cy="548640"/>
          </a:xfrm>
        </p:grpSpPr>
        <p:sp>
          <p:nvSpPr>
            <p:cNvPr id="112" name="Rectangle 111">
              <a:extLst>
                <a:ext uri="{FF2B5EF4-FFF2-40B4-BE49-F238E27FC236}">
                  <a16:creationId xmlns:a16="http://schemas.microsoft.com/office/drawing/2014/main" id="{D8638406-F8DF-43FA-8899-83AD6747C163}"/>
                </a:ext>
              </a:extLst>
            </p:cNvPr>
            <p:cNvSpPr/>
            <p:nvPr/>
          </p:nvSpPr>
          <p:spPr>
            <a:xfrm>
              <a:off x="-2421961" y="511894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4" name="Picture 2073" descr="A screenshot of a video game&#10;&#10;Description automatically generated with medium confidence">
              <a:extLst>
                <a:ext uri="{FF2B5EF4-FFF2-40B4-BE49-F238E27FC236}">
                  <a16:creationId xmlns:a16="http://schemas.microsoft.com/office/drawing/2014/main" id="{4760A390-862E-4D79-BE06-685E77638DCD}"/>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2352915" y="5246050"/>
              <a:ext cx="1280160" cy="294437"/>
            </a:xfrm>
            <a:prstGeom prst="rect">
              <a:avLst/>
            </a:prstGeom>
          </p:spPr>
        </p:pic>
      </p:grpSp>
      <p:grpSp>
        <p:nvGrpSpPr>
          <p:cNvPr id="41" name="Group 40">
            <a:extLst>
              <a:ext uri="{FF2B5EF4-FFF2-40B4-BE49-F238E27FC236}">
                <a16:creationId xmlns:a16="http://schemas.microsoft.com/office/drawing/2014/main" id="{57BCED33-56A9-45ED-8CDC-53911A86766C}"/>
              </a:ext>
            </a:extLst>
          </p:cNvPr>
          <p:cNvGrpSpPr/>
          <p:nvPr/>
        </p:nvGrpSpPr>
        <p:grpSpPr>
          <a:xfrm>
            <a:off x="5386875" y="3499182"/>
            <a:ext cx="1418252" cy="1280160"/>
            <a:chOff x="5280502" y="3499182"/>
            <a:chExt cx="1418252" cy="1280160"/>
          </a:xfrm>
        </p:grpSpPr>
        <p:grpSp>
          <p:nvGrpSpPr>
            <p:cNvPr id="2079" name="Group 2078">
              <a:extLst>
                <a:ext uri="{FF2B5EF4-FFF2-40B4-BE49-F238E27FC236}">
                  <a16:creationId xmlns:a16="http://schemas.microsoft.com/office/drawing/2014/main" id="{6BAE93EE-BC73-44B3-9054-FCAECFC38E56}"/>
                </a:ext>
              </a:extLst>
            </p:cNvPr>
            <p:cNvGrpSpPr/>
            <p:nvPr/>
          </p:nvGrpSpPr>
          <p:grpSpPr>
            <a:xfrm>
              <a:off x="5280502" y="4230702"/>
              <a:ext cx="1418252" cy="548640"/>
              <a:chOff x="-2558884" y="7193210"/>
              <a:chExt cx="1418252" cy="548640"/>
            </a:xfrm>
          </p:grpSpPr>
          <p:sp>
            <p:nvSpPr>
              <p:cNvPr id="114" name="Rectangle 113">
                <a:extLst>
                  <a:ext uri="{FF2B5EF4-FFF2-40B4-BE49-F238E27FC236}">
                    <a16:creationId xmlns:a16="http://schemas.microsoft.com/office/drawing/2014/main" id="{6E6FB789-4E48-4661-8649-7CFD6B9DBA71}"/>
                  </a:ext>
                </a:extLst>
              </p:cNvPr>
              <p:cNvSpPr/>
              <p:nvPr/>
            </p:nvSpPr>
            <p:spPr>
              <a:xfrm>
                <a:off x="-2558884" y="719321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1" name="Picture 30" descr="Text&#10;&#10;Description automatically generated">
                <a:extLst>
                  <a:ext uri="{FF2B5EF4-FFF2-40B4-BE49-F238E27FC236}">
                    <a16:creationId xmlns:a16="http://schemas.microsoft.com/office/drawing/2014/main" id="{64CAFD2E-F6D1-4FB1-ACB2-581E7BC5073B}"/>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2489838" y="7305682"/>
                <a:ext cx="1280160" cy="323697"/>
              </a:xfrm>
              <a:prstGeom prst="rect">
                <a:avLst/>
              </a:prstGeom>
            </p:spPr>
          </p:pic>
        </p:grpSp>
        <p:grpSp>
          <p:nvGrpSpPr>
            <p:cNvPr id="32" name="Group 31">
              <a:extLst>
                <a:ext uri="{FF2B5EF4-FFF2-40B4-BE49-F238E27FC236}">
                  <a16:creationId xmlns:a16="http://schemas.microsoft.com/office/drawing/2014/main" id="{F696CEC2-37A6-4691-8740-864E0D5D550B}"/>
                </a:ext>
              </a:extLst>
            </p:cNvPr>
            <p:cNvGrpSpPr/>
            <p:nvPr/>
          </p:nvGrpSpPr>
          <p:grpSpPr>
            <a:xfrm>
              <a:off x="5280502" y="3499182"/>
              <a:ext cx="1418252" cy="548640"/>
              <a:chOff x="-2435005" y="6251293"/>
              <a:chExt cx="1418252" cy="548640"/>
            </a:xfrm>
          </p:grpSpPr>
          <p:sp>
            <p:nvSpPr>
              <p:cNvPr id="113" name="Rectangle 112">
                <a:extLst>
                  <a:ext uri="{FF2B5EF4-FFF2-40B4-BE49-F238E27FC236}">
                    <a16:creationId xmlns:a16="http://schemas.microsoft.com/office/drawing/2014/main" id="{733D951B-E851-4E61-868B-04DC42C0F88A}"/>
                  </a:ext>
                </a:extLst>
              </p:cNvPr>
              <p:cNvSpPr/>
              <p:nvPr/>
            </p:nvSpPr>
            <p:spPr>
              <a:xfrm>
                <a:off x="-2435005" y="625129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6" name="Picture 2075" descr="Shape&#10;&#10;Description automatically generated with medium confidence">
                <a:extLst>
                  <a:ext uri="{FF2B5EF4-FFF2-40B4-BE49-F238E27FC236}">
                    <a16:creationId xmlns:a16="http://schemas.microsoft.com/office/drawing/2014/main" id="{7FDB816C-2806-4487-B8EE-1B92BB82BAE1}"/>
                  </a:ext>
                </a:extLst>
              </p:cNvPr>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a:off x="-2365959" y="6367880"/>
                <a:ext cx="1280160" cy="315467"/>
              </a:xfrm>
              <a:prstGeom prst="rect">
                <a:avLst/>
              </a:prstGeom>
            </p:spPr>
          </p:pic>
        </p:grpSp>
      </p:grpSp>
      <p:grpSp>
        <p:nvGrpSpPr>
          <p:cNvPr id="38" name="Group 37">
            <a:extLst>
              <a:ext uri="{FF2B5EF4-FFF2-40B4-BE49-F238E27FC236}">
                <a16:creationId xmlns:a16="http://schemas.microsoft.com/office/drawing/2014/main" id="{99AB3D4F-91F6-42F4-8B22-42B134FD7673}"/>
              </a:ext>
            </a:extLst>
          </p:cNvPr>
          <p:cNvGrpSpPr/>
          <p:nvPr/>
        </p:nvGrpSpPr>
        <p:grpSpPr>
          <a:xfrm>
            <a:off x="260598" y="2677779"/>
            <a:ext cx="1418252" cy="548640"/>
            <a:chOff x="-2337063" y="447177"/>
            <a:chExt cx="1418252" cy="548640"/>
          </a:xfrm>
        </p:grpSpPr>
        <p:sp>
          <p:nvSpPr>
            <p:cNvPr id="107" name="Rectangle 106">
              <a:extLst>
                <a:ext uri="{FF2B5EF4-FFF2-40B4-BE49-F238E27FC236}">
                  <a16:creationId xmlns:a16="http://schemas.microsoft.com/office/drawing/2014/main" id="{FF2B8F41-5AC6-45B1-9DFC-D21B00EFA545}"/>
                </a:ext>
              </a:extLst>
            </p:cNvPr>
            <p:cNvSpPr/>
            <p:nvPr/>
          </p:nvSpPr>
          <p:spPr>
            <a:xfrm>
              <a:off x="-2337063" y="447177"/>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8" name="Graphic 2077">
              <a:extLst>
                <a:ext uri="{FF2B5EF4-FFF2-40B4-BE49-F238E27FC236}">
                  <a16:creationId xmlns:a16="http://schemas.microsoft.com/office/drawing/2014/main" id="{C88CF887-C215-4644-9233-411F5C972D39}"/>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2268017" y="570028"/>
              <a:ext cx="1280160" cy="302939"/>
            </a:xfrm>
            <a:prstGeom prst="rect">
              <a:avLst/>
            </a:prstGeom>
          </p:spPr>
        </p:pic>
      </p:grpSp>
      <p:sp>
        <p:nvSpPr>
          <p:cNvPr id="2" name="TextBox 1">
            <a:extLst>
              <a:ext uri="{FF2B5EF4-FFF2-40B4-BE49-F238E27FC236}">
                <a16:creationId xmlns:a16="http://schemas.microsoft.com/office/drawing/2014/main" id="{30BF7C2D-E9F1-EFCB-077D-324C6A8115DC}"/>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317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7788411" cy="532638"/>
          </a:xfrm>
        </p:spPr>
        <p:txBody>
          <a:bodyPr>
            <a:noAutofit/>
          </a:bodyPr>
          <a:lstStyle/>
          <a:p>
            <a:pPr marL="0" indent="0">
              <a:buNone/>
            </a:pPr>
            <a:r>
              <a:rPr lang="en-US" sz="3200" b="1" dirty="0">
                <a:solidFill>
                  <a:schemeClr val="bg1"/>
                </a:solidFill>
                <a:latin typeface="Exo 2 Semi" pitchFamily="2" charset="77"/>
              </a:rPr>
              <a:t>KSA Customers </a:t>
            </a:r>
            <a:r>
              <a:rPr lang="en-US" sz="3200" dirty="0">
                <a:solidFill>
                  <a:schemeClr val="bg1"/>
                </a:solidFill>
              </a:rPr>
              <a:t>| Government &amp; Private</a:t>
            </a:r>
          </a:p>
        </p:txBody>
      </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30BF7C2D-E9F1-EFCB-077D-324C6A8115DC}"/>
              </a:ext>
            </a:extLst>
          </p:cNvPr>
          <p:cNvSpPr txBox="1"/>
          <p:nvPr/>
        </p:nvSpPr>
        <p:spPr>
          <a:xfrm>
            <a:off x="1186572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9AC950BA-0EE4-6532-E6E7-79FBB2AE57E6}"/>
              </a:ext>
            </a:extLst>
          </p:cNvPr>
          <p:cNvPicPr>
            <a:picLocks noChangeAspect="1"/>
          </p:cNvPicPr>
          <p:nvPr/>
        </p:nvPicPr>
        <p:blipFill>
          <a:blip r:embed="rId3"/>
          <a:stretch>
            <a:fillRect/>
          </a:stretch>
        </p:blipFill>
        <p:spPr>
          <a:xfrm>
            <a:off x="791527" y="1104491"/>
            <a:ext cx="1647825" cy="1304925"/>
          </a:xfrm>
          <a:prstGeom prst="rect">
            <a:avLst/>
          </a:prstGeom>
        </p:spPr>
      </p:pic>
      <p:pic>
        <p:nvPicPr>
          <p:cNvPr id="44" name="Picture 43">
            <a:extLst>
              <a:ext uri="{FF2B5EF4-FFF2-40B4-BE49-F238E27FC236}">
                <a16:creationId xmlns:a16="http://schemas.microsoft.com/office/drawing/2014/main" id="{D5C542E0-D5A1-E5B4-7120-4B6C625C7E1C}"/>
              </a:ext>
            </a:extLst>
          </p:cNvPr>
          <p:cNvPicPr>
            <a:picLocks noChangeAspect="1"/>
          </p:cNvPicPr>
          <p:nvPr/>
        </p:nvPicPr>
        <p:blipFill>
          <a:blip r:embed="rId4"/>
          <a:stretch>
            <a:fillRect/>
          </a:stretch>
        </p:blipFill>
        <p:spPr>
          <a:xfrm>
            <a:off x="2698704" y="1117554"/>
            <a:ext cx="1647825" cy="1304925"/>
          </a:xfrm>
          <a:prstGeom prst="rect">
            <a:avLst/>
          </a:prstGeom>
        </p:spPr>
      </p:pic>
      <p:pic>
        <p:nvPicPr>
          <p:cNvPr id="46" name="Picture 45">
            <a:extLst>
              <a:ext uri="{FF2B5EF4-FFF2-40B4-BE49-F238E27FC236}">
                <a16:creationId xmlns:a16="http://schemas.microsoft.com/office/drawing/2014/main" id="{41B790BE-5526-6F38-25FD-5CD37F5E1628}"/>
              </a:ext>
            </a:extLst>
          </p:cNvPr>
          <p:cNvPicPr>
            <a:picLocks noChangeAspect="1"/>
          </p:cNvPicPr>
          <p:nvPr/>
        </p:nvPicPr>
        <p:blipFill>
          <a:blip r:embed="rId5"/>
          <a:stretch>
            <a:fillRect/>
          </a:stretch>
        </p:blipFill>
        <p:spPr>
          <a:xfrm>
            <a:off x="6403793" y="1130617"/>
            <a:ext cx="1657350" cy="1304925"/>
          </a:xfrm>
          <a:prstGeom prst="rect">
            <a:avLst/>
          </a:prstGeom>
        </p:spPr>
      </p:pic>
      <p:pic>
        <p:nvPicPr>
          <p:cNvPr id="49" name="Picture 48">
            <a:extLst>
              <a:ext uri="{FF2B5EF4-FFF2-40B4-BE49-F238E27FC236}">
                <a16:creationId xmlns:a16="http://schemas.microsoft.com/office/drawing/2014/main" id="{2A042D99-B9AC-7D99-42DF-32EB707097A5}"/>
              </a:ext>
            </a:extLst>
          </p:cNvPr>
          <p:cNvPicPr>
            <a:picLocks noChangeAspect="1"/>
          </p:cNvPicPr>
          <p:nvPr/>
        </p:nvPicPr>
        <p:blipFill>
          <a:blip r:embed="rId6"/>
          <a:stretch>
            <a:fillRect/>
          </a:stretch>
        </p:blipFill>
        <p:spPr>
          <a:xfrm>
            <a:off x="4540567" y="1130617"/>
            <a:ext cx="1647825" cy="1304925"/>
          </a:xfrm>
          <a:prstGeom prst="rect">
            <a:avLst/>
          </a:prstGeom>
        </p:spPr>
      </p:pic>
      <p:pic>
        <p:nvPicPr>
          <p:cNvPr id="66" name="Picture 65">
            <a:extLst>
              <a:ext uri="{FF2B5EF4-FFF2-40B4-BE49-F238E27FC236}">
                <a16:creationId xmlns:a16="http://schemas.microsoft.com/office/drawing/2014/main" id="{989A1105-7378-A2A8-A186-E9716A571183}"/>
              </a:ext>
            </a:extLst>
          </p:cNvPr>
          <p:cNvPicPr>
            <a:picLocks noChangeAspect="1"/>
          </p:cNvPicPr>
          <p:nvPr/>
        </p:nvPicPr>
        <p:blipFill>
          <a:blip r:embed="rId7"/>
          <a:stretch>
            <a:fillRect/>
          </a:stretch>
        </p:blipFill>
        <p:spPr>
          <a:xfrm>
            <a:off x="8237350" y="1121092"/>
            <a:ext cx="1647825" cy="1323975"/>
          </a:xfrm>
          <a:prstGeom prst="rect">
            <a:avLst/>
          </a:prstGeom>
        </p:spPr>
      </p:pic>
      <p:pic>
        <p:nvPicPr>
          <p:cNvPr id="69" name="Picture 68">
            <a:extLst>
              <a:ext uri="{FF2B5EF4-FFF2-40B4-BE49-F238E27FC236}">
                <a16:creationId xmlns:a16="http://schemas.microsoft.com/office/drawing/2014/main" id="{EEA98762-AFDA-73A4-50FB-40FE14C1C727}"/>
              </a:ext>
            </a:extLst>
          </p:cNvPr>
          <p:cNvPicPr>
            <a:picLocks noChangeAspect="1"/>
          </p:cNvPicPr>
          <p:nvPr/>
        </p:nvPicPr>
        <p:blipFill>
          <a:blip r:embed="rId8"/>
          <a:stretch>
            <a:fillRect/>
          </a:stretch>
        </p:blipFill>
        <p:spPr>
          <a:xfrm>
            <a:off x="2672580" y="2611483"/>
            <a:ext cx="1646440" cy="1333500"/>
          </a:xfrm>
          <a:prstGeom prst="rect">
            <a:avLst/>
          </a:prstGeom>
        </p:spPr>
      </p:pic>
      <p:pic>
        <p:nvPicPr>
          <p:cNvPr id="72" name="Picture 71">
            <a:extLst>
              <a:ext uri="{FF2B5EF4-FFF2-40B4-BE49-F238E27FC236}">
                <a16:creationId xmlns:a16="http://schemas.microsoft.com/office/drawing/2014/main" id="{D5AFDCB5-0896-167D-0B80-88AA2C9AE25F}"/>
              </a:ext>
            </a:extLst>
          </p:cNvPr>
          <p:cNvPicPr>
            <a:picLocks noChangeAspect="1"/>
          </p:cNvPicPr>
          <p:nvPr/>
        </p:nvPicPr>
        <p:blipFill>
          <a:blip r:embed="rId9"/>
          <a:stretch>
            <a:fillRect/>
          </a:stretch>
        </p:blipFill>
        <p:spPr>
          <a:xfrm>
            <a:off x="821191" y="2618559"/>
            <a:ext cx="1666875" cy="1333500"/>
          </a:xfrm>
          <a:prstGeom prst="rect">
            <a:avLst/>
          </a:prstGeom>
        </p:spPr>
      </p:pic>
      <p:pic>
        <p:nvPicPr>
          <p:cNvPr id="99" name="Picture 98">
            <a:extLst>
              <a:ext uri="{FF2B5EF4-FFF2-40B4-BE49-F238E27FC236}">
                <a16:creationId xmlns:a16="http://schemas.microsoft.com/office/drawing/2014/main" id="{A084289D-B7B8-56D0-1A68-744DC6858008}"/>
              </a:ext>
            </a:extLst>
          </p:cNvPr>
          <p:cNvPicPr>
            <a:picLocks noChangeAspect="1"/>
          </p:cNvPicPr>
          <p:nvPr/>
        </p:nvPicPr>
        <p:blipFill>
          <a:blip r:embed="rId10"/>
          <a:stretch>
            <a:fillRect/>
          </a:stretch>
        </p:blipFill>
        <p:spPr>
          <a:xfrm>
            <a:off x="4548867" y="2623321"/>
            <a:ext cx="1657350" cy="1323975"/>
          </a:xfrm>
          <a:prstGeom prst="rect">
            <a:avLst/>
          </a:prstGeom>
        </p:spPr>
      </p:pic>
      <p:pic>
        <p:nvPicPr>
          <p:cNvPr id="101" name="Picture 100">
            <a:extLst>
              <a:ext uri="{FF2B5EF4-FFF2-40B4-BE49-F238E27FC236}">
                <a16:creationId xmlns:a16="http://schemas.microsoft.com/office/drawing/2014/main" id="{BE7B6EB3-0555-BB6D-0753-0BCF4795AB7E}"/>
              </a:ext>
            </a:extLst>
          </p:cNvPr>
          <p:cNvPicPr>
            <a:picLocks noChangeAspect="1"/>
          </p:cNvPicPr>
          <p:nvPr/>
        </p:nvPicPr>
        <p:blipFill>
          <a:blip r:embed="rId11"/>
          <a:stretch>
            <a:fillRect/>
          </a:stretch>
        </p:blipFill>
        <p:spPr>
          <a:xfrm>
            <a:off x="6416856" y="2628083"/>
            <a:ext cx="1657350" cy="1314450"/>
          </a:xfrm>
          <a:prstGeom prst="rect">
            <a:avLst/>
          </a:prstGeom>
        </p:spPr>
      </p:pic>
      <p:pic>
        <p:nvPicPr>
          <p:cNvPr id="105" name="Picture 104">
            <a:extLst>
              <a:ext uri="{FF2B5EF4-FFF2-40B4-BE49-F238E27FC236}">
                <a16:creationId xmlns:a16="http://schemas.microsoft.com/office/drawing/2014/main" id="{D0D0AF2A-FD9C-DA81-6EAE-F2A44CD6753E}"/>
              </a:ext>
            </a:extLst>
          </p:cNvPr>
          <p:cNvPicPr>
            <a:picLocks noChangeAspect="1"/>
          </p:cNvPicPr>
          <p:nvPr/>
        </p:nvPicPr>
        <p:blipFill>
          <a:blip r:embed="rId12"/>
          <a:stretch>
            <a:fillRect/>
          </a:stretch>
        </p:blipFill>
        <p:spPr>
          <a:xfrm>
            <a:off x="2676116" y="4478247"/>
            <a:ext cx="1666875" cy="1323975"/>
          </a:xfrm>
          <a:prstGeom prst="rect">
            <a:avLst/>
          </a:prstGeom>
        </p:spPr>
      </p:pic>
      <p:pic>
        <p:nvPicPr>
          <p:cNvPr id="115" name="Picture 114">
            <a:extLst>
              <a:ext uri="{FF2B5EF4-FFF2-40B4-BE49-F238E27FC236}">
                <a16:creationId xmlns:a16="http://schemas.microsoft.com/office/drawing/2014/main" id="{744CABB4-34A4-BF25-793F-E9E8712E6C1F}"/>
              </a:ext>
            </a:extLst>
          </p:cNvPr>
          <p:cNvPicPr>
            <a:picLocks noChangeAspect="1"/>
          </p:cNvPicPr>
          <p:nvPr/>
        </p:nvPicPr>
        <p:blipFill>
          <a:blip r:embed="rId13"/>
          <a:stretch>
            <a:fillRect/>
          </a:stretch>
        </p:blipFill>
        <p:spPr>
          <a:xfrm>
            <a:off x="10026967" y="4491309"/>
            <a:ext cx="1647825" cy="1323975"/>
          </a:xfrm>
          <a:prstGeom prst="rect">
            <a:avLst/>
          </a:prstGeom>
        </p:spPr>
      </p:pic>
      <p:pic>
        <p:nvPicPr>
          <p:cNvPr id="117" name="Picture 116">
            <a:extLst>
              <a:ext uri="{FF2B5EF4-FFF2-40B4-BE49-F238E27FC236}">
                <a16:creationId xmlns:a16="http://schemas.microsoft.com/office/drawing/2014/main" id="{359BA73F-77B2-DE85-6E2D-3FFEE932DDC5}"/>
              </a:ext>
            </a:extLst>
          </p:cNvPr>
          <p:cNvPicPr>
            <a:picLocks noChangeAspect="1"/>
          </p:cNvPicPr>
          <p:nvPr/>
        </p:nvPicPr>
        <p:blipFill>
          <a:blip r:embed="rId14"/>
          <a:stretch>
            <a:fillRect/>
          </a:stretch>
        </p:blipFill>
        <p:spPr>
          <a:xfrm>
            <a:off x="6368143" y="4486548"/>
            <a:ext cx="1676400" cy="1333500"/>
          </a:xfrm>
          <a:prstGeom prst="rect">
            <a:avLst/>
          </a:prstGeom>
        </p:spPr>
      </p:pic>
      <p:pic>
        <p:nvPicPr>
          <p:cNvPr id="119" name="Picture 118">
            <a:extLst>
              <a:ext uri="{FF2B5EF4-FFF2-40B4-BE49-F238E27FC236}">
                <a16:creationId xmlns:a16="http://schemas.microsoft.com/office/drawing/2014/main" id="{764E6E31-297B-D926-C2A9-DA5DD7A73862}"/>
              </a:ext>
            </a:extLst>
          </p:cNvPr>
          <p:cNvPicPr>
            <a:picLocks noChangeAspect="1"/>
          </p:cNvPicPr>
          <p:nvPr/>
        </p:nvPicPr>
        <p:blipFill>
          <a:blip r:embed="rId15"/>
          <a:stretch>
            <a:fillRect/>
          </a:stretch>
        </p:blipFill>
        <p:spPr>
          <a:xfrm>
            <a:off x="8214768" y="4486548"/>
            <a:ext cx="1666875" cy="1333500"/>
          </a:xfrm>
          <a:prstGeom prst="rect">
            <a:avLst/>
          </a:prstGeom>
        </p:spPr>
      </p:pic>
      <p:pic>
        <p:nvPicPr>
          <p:cNvPr id="121" name="Picture 120">
            <a:extLst>
              <a:ext uri="{FF2B5EF4-FFF2-40B4-BE49-F238E27FC236}">
                <a16:creationId xmlns:a16="http://schemas.microsoft.com/office/drawing/2014/main" id="{D99ACD98-A9A2-ABF6-DB1E-36BBE6A250C5}"/>
              </a:ext>
            </a:extLst>
          </p:cNvPr>
          <p:cNvPicPr>
            <a:picLocks noChangeAspect="1"/>
          </p:cNvPicPr>
          <p:nvPr/>
        </p:nvPicPr>
        <p:blipFill>
          <a:blip r:embed="rId16"/>
          <a:stretch>
            <a:fillRect/>
          </a:stretch>
        </p:blipFill>
        <p:spPr>
          <a:xfrm>
            <a:off x="4531042" y="4473485"/>
            <a:ext cx="1666875" cy="1333500"/>
          </a:xfrm>
          <a:prstGeom prst="rect">
            <a:avLst/>
          </a:prstGeom>
        </p:spPr>
      </p:pic>
      <p:pic>
        <p:nvPicPr>
          <p:cNvPr id="125" name="Picture 124">
            <a:extLst>
              <a:ext uri="{FF2B5EF4-FFF2-40B4-BE49-F238E27FC236}">
                <a16:creationId xmlns:a16="http://schemas.microsoft.com/office/drawing/2014/main" id="{CB9DF64A-7A74-32A5-2F92-A60DCD7A6DB3}"/>
              </a:ext>
            </a:extLst>
          </p:cNvPr>
          <p:cNvPicPr>
            <a:picLocks noChangeAspect="1"/>
          </p:cNvPicPr>
          <p:nvPr/>
        </p:nvPicPr>
        <p:blipFill>
          <a:blip r:embed="rId17"/>
          <a:stretch>
            <a:fillRect/>
          </a:stretch>
        </p:blipFill>
        <p:spPr>
          <a:xfrm>
            <a:off x="8245657" y="2632846"/>
            <a:ext cx="1657350" cy="1286012"/>
          </a:xfrm>
          <a:prstGeom prst="rect">
            <a:avLst/>
          </a:prstGeom>
        </p:spPr>
      </p:pic>
      <p:cxnSp>
        <p:nvCxnSpPr>
          <p:cNvPr id="127" name="Straight Connector 126">
            <a:extLst>
              <a:ext uri="{FF2B5EF4-FFF2-40B4-BE49-F238E27FC236}">
                <a16:creationId xmlns:a16="http://schemas.microsoft.com/office/drawing/2014/main" id="{CAB34F45-5713-9C45-3326-5C428FBDF469}"/>
              </a:ext>
            </a:extLst>
          </p:cNvPr>
          <p:cNvCxnSpPr/>
          <p:nvPr/>
        </p:nvCxnSpPr>
        <p:spPr>
          <a:xfrm>
            <a:off x="836023" y="4219303"/>
            <a:ext cx="10802983" cy="0"/>
          </a:xfrm>
          <a:prstGeom prst="line">
            <a:avLst/>
          </a:prstGeom>
        </p:spPr>
        <p:style>
          <a:lnRef idx="2">
            <a:schemeClr val="accent3"/>
          </a:lnRef>
          <a:fillRef idx="0">
            <a:schemeClr val="accent3"/>
          </a:fillRef>
          <a:effectRef idx="1">
            <a:schemeClr val="accent3"/>
          </a:effectRef>
          <a:fontRef idx="minor">
            <a:schemeClr val="tx1"/>
          </a:fontRef>
        </p:style>
      </p:cxnSp>
      <p:pic>
        <p:nvPicPr>
          <p:cNvPr id="1025" name="Picture 1024">
            <a:extLst>
              <a:ext uri="{FF2B5EF4-FFF2-40B4-BE49-F238E27FC236}">
                <a16:creationId xmlns:a16="http://schemas.microsoft.com/office/drawing/2014/main" id="{880E0443-5DD1-E954-4FD1-03FEFB382DF8}"/>
              </a:ext>
            </a:extLst>
          </p:cNvPr>
          <p:cNvPicPr>
            <a:picLocks noChangeAspect="1"/>
          </p:cNvPicPr>
          <p:nvPr/>
        </p:nvPicPr>
        <p:blipFill>
          <a:blip r:embed="rId18"/>
          <a:stretch>
            <a:fillRect/>
          </a:stretch>
        </p:blipFill>
        <p:spPr>
          <a:xfrm>
            <a:off x="10056631" y="1129392"/>
            <a:ext cx="1666875" cy="1333500"/>
          </a:xfrm>
          <a:prstGeom prst="rect">
            <a:avLst/>
          </a:prstGeom>
        </p:spPr>
      </p:pic>
      <p:pic>
        <p:nvPicPr>
          <p:cNvPr id="1027" name="Picture 1026">
            <a:extLst>
              <a:ext uri="{FF2B5EF4-FFF2-40B4-BE49-F238E27FC236}">
                <a16:creationId xmlns:a16="http://schemas.microsoft.com/office/drawing/2014/main" id="{0525475D-94C2-B12E-2A80-CF67C02BEB27}"/>
              </a:ext>
            </a:extLst>
          </p:cNvPr>
          <p:cNvPicPr>
            <a:picLocks noChangeAspect="1"/>
          </p:cNvPicPr>
          <p:nvPr/>
        </p:nvPicPr>
        <p:blipFill>
          <a:blip r:embed="rId19"/>
          <a:stretch>
            <a:fillRect/>
          </a:stretch>
        </p:blipFill>
        <p:spPr>
          <a:xfrm>
            <a:off x="10038806" y="2613796"/>
            <a:ext cx="1676400" cy="1343025"/>
          </a:xfrm>
          <a:prstGeom prst="rect">
            <a:avLst/>
          </a:prstGeom>
        </p:spPr>
      </p:pic>
      <p:pic>
        <p:nvPicPr>
          <p:cNvPr id="4" name="Picture 3">
            <a:extLst>
              <a:ext uri="{FF2B5EF4-FFF2-40B4-BE49-F238E27FC236}">
                <a16:creationId xmlns:a16="http://schemas.microsoft.com/office/drawing/2014/main" id="{39A51F4D-4E08-E230-E0CD-F58775484D97}"/>
              </a:ext>
            </a:extLst>
          </p:cNvPr>
          <p:cNvPicPr>
            <a:picLocks noChangeAspect="1"/>
          </p:cNvPicPr>
          <p:nvPr/>
        </p:nvPicPr>
        <p:blipFill>
          <a:blip r:embed="rId20"/>
          <a:stretch>
            <a:fillRect/>
          </a:stretch>
        </p:blipFill>
        <p:spPr>
          <a:xfrm>
            <a:off x="834253" y="4487772"/>
            <a:ext cx="1666875" cy="1304925"/>
          </a:xfrm>
          <a:prstGeom prst="rect">
            <a:avLst/>
          </a:prstGeom>
        </p:spPr>
      </p:pic>
    </p:spTree>
    <p:extLst>
      <p:ext uri="{BB962C8B-B14F-4D97-AF65-F5344CB8AC3E}">
        <p14:creationId xmlns:p14="http://schemas.microsoft.com/office/powerpoint/2010/main" val="502361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8456189" cy="532638"/>
          </a:xfrm>
        </p:spPr>
        <p:txBody>
          <a:bodyPr>
            <a:noAutofit/>
          </a:bodyPr>
          <a:lstStyle/>
          <a:p>
            <a:pPr marL="0" indent="0">
              <a:buNone/>
            </a:pPr>
            <a:r>
              <a:rPr lang="en-US" sz="3200" b="1" dirty="0">
                <a:solidFill>
                  <a:schemeClr val="bg1"/>
                </a:solidFill>
                <a:latin typeface="Exo 2 Semi" pitchFamily="2" charset="77"/>
              </a:rPr>
              <a:t>OMAN Customers </a:t>
            </a:r>
            <a:r>
              <a:rPr lang="en-US" sz="3200" dirty="0">
                <a:solidFill>
                  <a:schemeClr val="bg1"/>
                </a:solidFill>
              </a:rPr>
              <a:t>| Government &amp; Private</a:t>
            </a:r>
          </a:p>
        </p:txBody>
      </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30BF7C2D-E9F1-EFCB-077D-324C6A8115DC}"/>
              </a:ext>
            </a:extLst>
          </p:cNvPr>
          <p:cNvSpPr txBox="1"/>
          <p:nvPr/>
        </p:nvSpPr>
        <p:spPr>
          <a:xfrm>
            <a:off x="1186572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9" name="Picture 68">
            <a:extLst>
              <a:ext uri="{FF2B5EF4-FFF2-40B4-BE49-F238E27FC236}">
                <a16:creationId xmlns:a16="http://schemas.microsoft.com/office/drawing/2014/main" id="{EEA98762-AFDA-73A4-50FB-40FE14C1C727}"/>
              </a:ext>
            </a:extLst>
          </p:cNvPr>
          <p:cNvPicPr>
            <a:picLocks noChangeAspect="1"/>
          </p:cNvPicPr>
          <p:nvPr/>
        </p:nvPicPr>
        <p:blipFill>
          <a:blip r:embed="rId3"/>
          <a:stretch>
            <a:fillRect/>
          </a:stretch>
        </p:blipFill>
        <p:spPr>
          <a:xfrm>
            <a:off x="2672580" y="2611483"/>
            <a:ext cx="1646440" cy="1333500"/>
          </a:xfrm>
          <a:prstGeom prst="rect">
            <a:avLst/>
          </a:prstGeom>
        </p:spPr>
      </p:pic>
      <p:pic>
        <p:nvPicPr>
          <p:cNvPr id="4" name="Picture 3">
            <a:extLst>
              <a:ext uri="{FF2B5EF4-FFF2-40B4-BE49-F238E27FC236}">
                <a16:creationId xmlns:a16="http://schemas.microsoft.com/office/drawing/2014/main" id="{4E6C9051-7B55-97DC-F097-353D4D3A6300}"/>
              </a:ext>
            </a:extLst>
          </p:cNvPr>
          <p:cNvPicPr>
            <a:picLocks noChangeAspect="1"/>
          </p:cNvPicPr>
          <p:nvPr/>
        </p:nvPicPr>
        <p:blipFill>
          <a:blip r:embed="rId4"/>
          <a:stretch>
            <a:fillRect/>
          </a:stretch>
        </p:blipFill>
        <p:spPr>
          <a:xfrm>
            <a:off x="839017" y="1117554"/>
            <a:ext cx="1657350" cy="1304925"/>
          </a:xfrm>
          <a:prstGeom prst="rect">
            <a:avLst/>
          </a:prstGeom>
        </p:spPr>
      </p:pic>
      <p:pic>
        <p:nvPicPr>
          <p:cNvPr id="7" name="Picture 6">
            <a:extLst>
              <a:ext uri="{FF2B5EF4-FFF2-40B4-BE49-F238E27FC236}">
                <a16:creationId xmlns:a16="http://schemas.microsoft.com/office/drawing/2014/main" id="{CC89DAF3-B464-015B-55F1-F03DCDE72174}"/>
              </a:ext>
            </a:extLst>
          </p:cNvPr>
          <p:cNvPicPr>
            <a:picLocks noChangeAspect="1"/>
          </p:cNvPicPr>
          <p:nvPr/>
        </p:nvPicPr>
        <p:blipFill>
          <a:blip r:embed="rId5"/>
          <a:stretch>
            <a:fillRect/>
          </a:stretch>
        </p:blipFill>
        <p:spPr>
          <a:xfrm>
            <a:off x="2680879" y="1130618"/>
            <a:ext cx="1657350" cy="1304925"/>
          </a:xfrm>
          <a:prstGeom prst="rect">
            <a:avLst/>
          </a:prstGeom>
        </p:spPr>
      </p:pic>
      <p:pic>
        <p:nvPicPr>
          <p:cNvPr id="9" name="Picture 8">
            <a:extLst>
              <a:ext uri="{FF2B5EF4-FFF2-40B4-BE49-F238E27FC236}">
                <a16:creationId xmlns:a16="http://schemas.microsoft.com/office/drawing/2014/main" id="{ACBD9368-0A45-8063-04E3-8879B065E8EE}"/>
              </a:ext>
            </a:extLst>
          </p:cNvPr>
          <p:cNvPicPr>
            <a:picLocks noChangeAspect="1"/>
          </p:cNvPicPr>
          <p:nvPr/>
        </p:nvPicPr>
        <p:blipFill>
          <a:blip r:embed="rId6"/>
          <a:stretch>
            <a:fillRect/>
          </a:stretch>
        </p:blipFill>
        <p:spPr>
          <a:xfrm>
            <a:off x="4540567" y="1124630"/>
            <a:ext cx="1647825" cy="1343025"/>
          </a:xfrm>
          <a:prstGeom prst="rect">
            <a:avLst/>
          </a:prstGeom>
        </p:spPr>
      </p:pic>
      <p:pic>
        <p:nvPicPr>
          <p:cNvPr id="11" name="Picture 10">
            <a:extLst>
              <a:ext uri="{FF2B5EF4-FFF2-40B4-BE49-F238E27FC236}">
                <a16:creationId xmlns:a16="http://schemas.microsoft.com/office/drawing/2014/main" id="{26BE8317-45FB-7DBD-3176-969134DE90EE}"/>
              </a:ext>
            </a:extLst>
          </p:cNvPr>
          <p:cNvPicPr>
            <a:picLocks noChangeAspect="1"/>
          </p:cNvPicPr>
          <p:nvPr/>
        </p:nvPicPr>
        <p:blipFill>
          <a:blip r:embed="rId7"/>
          <a:stretch>
            <a:fillRect/>
          </a:stretch>
        </p:blipFill>
        <p:spPr>
          <a:xfrm>
            <a:off x="6395493" y="1138917"/>
            <a:ext cx="1647825" cy="1314450"/>
          </a:xfrm>
          <a:prstGeom prst="rect">
            <a:avLst/>
          </a:prstGeom>
        </p:spPr>
      </p:pic>
      <p:pic>
        <p:nvPicPr>
          <p:cNvPr id="13" name="Picture 12">
            <a:extLst>
              <a:ext uri="{FF2B5EF4-FFF2-40B4-BE49-F238E27FC236}">
                <a16:creationId xmlns:a16="http://schemas.microsoft.com/office/drawing/2014/main" id="{BC053812-7D6F-E261-84A9-2592B21899BC}"/>
              </a:ext>
            </a:extLst>
          </p:cNvPr>
          <p:cNvPicPr>
            <a:picLocks noChangeAspect="1"/>
          </p:cNvPicPr>
          <p:nvPr/>
        </p:nvPicPr>
        <p:blipFill>
          <a:blip r:embed="rId8"/>
          <a:stretch>
            <a:fillRect/>
          </a:stretch>
        </p:blipFill>
        <p:spPr>
          <a:xfrm>
            <a:off x="8206468" y="1134155"/>
            <a:ext cx="1657350" cy="1323975"/>
          </a:xfrm>
          <a:prstGeom prst="rect">
            <a:avLst/>
          </a:prstGeom>
        </p:spPr>
      </p:pic>
      <p:pic>
        <p:nvPicPr>
          <p:cNvPr id="15" name="Picture 14">
            <a:extLst>
              <a:ext uri="{FF2B5EF4-FFF2-40B4-BE49-F238E27FC236}">
                <a16:creationId xmlns:a16="http://schemas.microsoft.com/office/drawing/2014/main" id="{3B9EDFBB-6FD6-2F24-46CA-5472DE8BF35D}"/>
              </a:ext>
            </a:extLst>
          </p:cNvPr>
          <p:cNvPicPr>
            <a:picLocks noChangeAspect="1"/>
          </p:cNvPicPr>
          <p:nvPr/>
        </p:nvPicPr>
        <p:blipFill>
          <a:blip r:embed="rId9"/>
          <a:stretch>
            <a:fillRect/>
          </a:stretch>
        </p:blipFill>
        <p:spPr>
          <a:xfrm>
            <a:off x="10023429" y="1140142"/>
            <a:ext cx="1649975" cy="1302612"/>
          </a:xfrm>
          <a:prstGeom prst="rect">
            <a:avLst/>
          </a:prstGeom>
        </p:spPr>
      </p:pic>
      <p:pic>
        <p:nvPicPr>
          <p:cNvPr id="17" name="Picture 16">
            <a:extLst>
              <a:ext uri="{FF2B5EF4-FFF2-40B4-BE49-F238E27FC236}">
                <a16:creationId xmlns:a16="http://schemas.microsoft.com/office/drawing/2014/main" id="{2A25AE69-F6A2-FA2E-7634-D0DB1B1FEDA3}"/>
              </a:ext>
            </a:extLst>
          </p:cNvPr>
          <p:cNvPicPr>
            <a:picLocks noChangeAspect="1"/>
          </p:cNvPicPr>
          <p:nvPr/>
        </p:nvPicPr>
        <p:blipFill>
          <a:blip r:embed="rId10"/>
          <a:stretch>
            <a:fillRect/>
          </a:stretch>
        </p:blipFill>
        <p:spPr>
          <a:xfrm>
            <a:off x="852080" y="2641146"/>
            <a:ext cx="1657350" cy="1314450"/>
          </a:xfrm>
          <a:prstGeom prst="rect">
            <a:avLst/>
          </a:prstGeom>
        </p:spPr>
      </p:pic>
      <p:pic>
        <p:nvPicPr>
          <p:cNvPr id="19" name="Picture 18">
            <a:extLst>
              <a:ext uri="{FF2B5EF4-FFF2-40B4-BE49-F238E27FC236}">
                <a16:creationId xmlns:a16="http://schemas.microsoft.com/office/drawing/2014/main" id="{5CB4AF3A-6C87-6CA6-2EF0-F738A7F2B6CE}"/>
              </a:ext>
            </a:extLst>
          </p:cNvPr>
          <p:cNvPicPr>
            <a:picLocks noChangeAspect="1"/>
          </p:cNvPicPr>
          <p:nvPr/>
        </p:nvPicPr>
        <p:blipFill>
          <a:blip r:embed="rId11"/>
          <a:stretch>
            <a:fillRect/>
          </a:stretch>
        </p:blipFill>
        <p:spPr>
          <a:xfrm>
            <a:off x="4534580" y="2613796"/>
            <a:ext cx="1685925" cy="1343025"/>
          </a:xfrm>
          <a:prstGeom prst="rect">
            <a:avLst/>
          </a:prstGeom>
        </p:spPr>
      </p:pic>
      <p:pic>
        <p:nvPicPr>
          <p:cNvPr id="21" name="Picture 20">
            <a:extLst>
              <a:ext uri="{FF2B5EF4-FFF2-40B4-BE49-F238E27FC236}">
                <a16:creationId xmlns:a16="http://schemas.microsoft.com/office/drawing/2014/main" id="{4B2FFF03-4C88-2FF5-E0E7-54EE16214206}"/>
              </a:ext>
            </a:extLst>
          </p:cNvPr>
          <p:cNvPicPr>
            <a:picLocks noChangeAspect="1"/>
          </p:cNvPicPr>
          <p:nvPr/>
        </p:nvPicPr>
        <p:blipFill>
          <a:blip r:embed="rId12"/>
          <a:stretch>
            <a:fillRect/>
          </a:stretch>
        </p:blipFill>
        <p:spPr>
          <a:xfrm>
            <a:off x="6399030" y="2628084"/>
            <a:ext cx="1666875" cy="1314450"/>
          </a:xfrm>
          <a:prstGeom prst="rect">
            <a:avLst/>
          </a:prstGeom>
        </p:spPr>
      </p:pic>
    </p:spTree>
    <p:extLst>
      <p:ext uri="{BB962C8B-B14F-4D97-AF65-F5344CB8AC3E}">
        <p14:creationId xmlns:p14="http://schemas.microsoft.com/office/powerpoint/2010/main" val="10402949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4DDAC6-CC5E-B820-2E37-98CC2C5F047B}"/>
              </a:ext>
            </a:extLst>
          </p:cNvPr>
          <p:cNvPicPr>
            <a:picLocks noChangeAspect="1"/>
          </p:cNvPicPr>
          <p:nvPr/>
        </p:nvPicPr>
        <p:blipFill>
          <a:blip r:embed="rId3"/>
          <a:stretch>
            <a:fillRect/>
          </a:stretch>
        </p:blipFill>
        <p:spPr>
          <a:xfrm>
            <a:off x="1" y="0"/>
            <a:ext cx="12192000" cy="6858000"/>
          </a:xfrm>
          <a:prstGeom prst="rect">
            <a:avLst/>
          </a:prstGeom>
        </p:spPr>
      </p:pic>
      <p:sp>
        <p:nvSpPr>
          <p:cNvPr id="7" name="Rectangle 6"/>
          <p:cNvSpPr/>
          <p:nvPr/>
        </p:nvSpPr>
        <p:spPr>
          <a:xfrm>
            <a:off x="391886" y="261257"/>
            <a:ext cx="11443063" cy="6244046"/>
          </a:xfrm>
          <a:prstGeom prst="rect">
            <a:avLst/>
          </a:prstGeom>
          <a:solidFill>
            <a:schemeClr val="tx1">
              <a:alpha val="72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4" name="Group 23">
            <a:extLst>
              <a:ext uri="{FF2B5EF4-FFF2-40B4-BE49-F238E27FC236}">
                <a16:creationId xmlns:a16="http://schemas.microsoft.com/office/drawing/2014/main" id="{317AC152-3180-4229-AF62-6351CB35C42C}"/>
              </a:ext>
            </a:extLst>
          </p:cNvPr>
          <p:cNvGrpSpPr/>
          <p:nvPr/>
        </p:nvGrpSpPr>
        <p:grpSpPr>
          <a:xfrm>
            <a:off x="637868" y="570451"/>
            <a:ext cx="3741702" cy="2825158"/>
            <a:chOff x="1443086" y="1046610"/>
            <a:chExt cx="3741702" cy="2825158"/>
          </a:xfrm>
        </p:grpSpPr>
        <p:grpSp>
          <p:nvGrpSpPr>
            <p:cNvPr id="12" name="Group 11">
              <a:extLst>
                <a:ext uri="{FF2B5EF4-FFF2-40B4-BE49-F238E27FC236}">
                  <a16:creationId xmlns:a16="http://schemas.microsoft.com/office/drawing/2014/main" id="{1E8F4D39-273C-4429-B1B8-1EA5AB2FF434}"/>
                </a:ext>
              </a:extLst>
            </p:cNvPr>
            <p:cNvGrpSpPr/>
            <p:nvPr/>
          </p:nvGrpSpPr>
          <p:grpSpPr>
            <a:xfrm>
              <a:off x="1443086" y="1046610"/>
              <a:ext cx="2421717" cy="403417"/>
              <a:chOff x="12769848" y="900027"/>
              <a:chExt cx="2421717" cy="403417"/>
            </a:xfrm>
          </p:grpSpPr>
          <p:sp>
            <p:nvSpPr>
              <p:cNvPr id="50" name="TextBox 49">
                <a:extLst>
                  <a:ext uri="{FF2B5EF4-FFF2-40B4-BE49-F238E27FC236}">
                    <a16:creationId xmlns:a16="http://schemas.microsoft.com/office/drawing/2014/main" id="{8618DB3C-AEE9-224C-837F-1D5614E82DE4}"/>
                  </a:ext>
                </a:extLst>
              </p:cNvPr>
              <p:cNvSpPr txBox="1"/>
              <p:nvPr/>
            </p:nvSpPr>
            <p:spPr>
              <a:xfrm>
                <a:off x="13203520" y="903334"/>
                <a:ext cx="198804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Exo 2 Semi" pitchFamily="2" charset="77"/>
                    <a:ea typeface="+mn-ea"/>
                    <a:cs typeface="+mn-cs"/>
                  </a:rPr>
                  <a:t>EHS VERTICALS</a:t>
                </a:r>
              </a:p>
            </p:txBody>
          </p:sp>
          <p:grpSp>
            <p:nvGrpSpPr>
              <p:cNvPr id="51" name="Group 50">
                <a:extLst>
                  <a:ext uri="{FF2B5EF4-FFF2-40B4-BE49-F238E27FC236}">
                    <a16:creationId xmlns:a16="http://schemas.microsoft.com/office/drawing/2014/main" id="{641202D8-D7A0-B54A-95FB-EC9B68FE0FBF}"/>
                  </a:ext>
                </a:extLst>
              </p:cNvPr>
              <p:cNvGrpSpPr>
                <a:grpSpLocks noChangeAspect="1"/>
              </p:cNvGrpSpPr>
              <p:nvPr/>
            </p:nvGrpSpPr>
            <p:grpSpPr>
              <a:xfrm>
                <a:off x="12769848" y="900027"/>
                <a:ext cx="386953" cy="386953"/>
                <a:chOff x="6948224" y="3545769"/>
                <a:chExt cx="1903230" cy="1903230"/>
              </a:xfrm>
            </p:grpSpPr>
            <p:sp>
              <p:nvSpPr>
                <p:cNvPr id="52" name="Oval 51">
                  <a:extLst>
                    <a:ext uri="{FF2B5EF4-FFF2-40B4-BE49-F238E27FC236}">
                      <a16:creationId xmlns:a16="http://schemas.microsoft.com/office/drawing/2014/main" id="{81AE61AF-70DE-5C40-A2E1-37E3CF36856A}"/>
                    </a:ext>
                  </a:extLst>
                </p:cNvPr>
                <p:cNvSpPr/>
                <p:nvPr/>
              </p:nvSpPr>
              <p:spPr>
                <a:xfrm>
                  <a:off x="6948224" y="3545769"/>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FF99C5A0-1A66-3D44-B827-F3583247C3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3917273"/>
                  <a:ext cx="963796" cy="1030107"/>
                </a:xfrm>
                <a:prstGeom prst="rect">
                  <a:avLst/>
                </a:prstGeom>
              </p:spPr>
            </p:pic>
          </p:grpSp>
        </p:grpSp>
        <p:sp>
          <p:nvSpPr>
            <p:cNvPr id="58" name="TextBox 57">
              <a:extLst>
                <a:ext uri="{FF2B5EF4-FFF2-40B4-BE49-F238E27FC236}">
                  <a16:creationId xmlns:a16="http://schemas.microsoft.com/office/drawing/2014/main" id="{01CF709D-FEEB-214D-9318-1CDF8EC4F0B7}"/>
                </a:ext>
              </a:extLst>
            </p:cNvPr>
            <p:cNvSpPr txBox="1"/>
            <p:nvPr/>
          </p:nvSpPr>
          <p:spPr>
            <a:xfrm>
              <a:off x="1863112" y="1691812"/>
              <a:ext cx="3321676" cy="2179956"/>
            </a:xfrm>
            <a:prstGeom prst="rect">
              <a:avLst/>
            </a:prstGeom>
            <a:noFill/>
          </p:spPr>
          <p:txBody>
            <a:bodyPr wrap="square" numCol="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Total Healthcare Solutions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Critical Care &amp; Patient Monitoring</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Patient Care &amp; Hospital Furniture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Medical Consumables &amp; Sensors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Imaging &amp; Ultrasound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Oncology &amp; Nuclear Medicine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Neurology &amp; Surgical</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CSSD </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Physiotherapy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Dental Health Solutions</a:t>
              </a:r>
            </a:p>
          </p:txBody>
        </p:sp>
      </p:grpSp>
      <p:grpSp>
        <p:nvGrpSpPr>
          <p:cNvPr id="23" name="Group 22">
            <a:extLst>
              <a:ext uri="{FF2B5EF4-FFF2-40B4-BE49-F238E27FC236}">
                <a16:creationId xmlns:a16="http://schemas.microsoft.com/office/drawing/2014/main" id="{EFBF0D16-2493-4F8E-9ECB-22F4B490D6C7}"/>
              </a:ext>
            </a:extLst>
          </p:cNvPr>
          <p:cNvGrpSpPr/>
          <p:nvPr/>
        </p:nvGrpSpPr>
        <p:grpSpPr>
          <a:xfrm>
            <a:off x="6038732" y="577522"/>
            <a:ext cx="3821764" cy="2841265"/>
            <a:chOff x="6352630" y="1094623"/>
            <a:chExt cx="3821764" cy="2841265"/>
          </a:xfrm>
        </p:grpSpPr>
        <p:sp>
          <p:nvSpPr>
            <p:cNvPr id="21" name="Rectangle 20">
              <a:extLst>
                <a:ext uri="{FF2B5EF4-FFF2-40B4-BE49-F238E27FC236}">
                  <a16:creationId xmlns:a16="http://schemas.microsoft.com/office/drawing/2014/main" id="{4659873B-226D-4155-9F54-3388E3B0E158}"/>
                </a:ext>
              </a:extLst>
            </p:cNvPr>
            <p:cNvSpPr/>
            <p:nvPr/>
          </p:nvSpPr>
          <p:spPr>
            <a:xfrm>
              <a:off x="6752461" y="1691812"/>
              <a:ext cx="3421933" cy="2244076"/>
            </a:xfrm>
            <a:prstGeom prst="rect">
              <a:avLst/>
            </a:prstGeom>
          </p:spPr>
          <p:txBody>
            <a:bodyPr wrap="square" numCol="1">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Technical </a:t>
              </a: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Services &amp; </a:t>
              </a: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Customer Support </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Bio Medical Testing &amp; Radiation Calibration Solutions</a:t>
              </a:r>
            </a:p>
            <a:p>
              <a:pPr marL="0" marR="0" lvl="0" indent="0" algn="l" defTabSz="914400" rtl="0" eaLnBrk="1" fontAlgn="auto" latinLnBrk="0" hangingPunct="1">
                <a:lnSpc>
                  <a:spcPts val="168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Annual Maintenance Contract</a:t>
              </a: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s</a:t>
              </a:r>
              <a:endPar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Predictive Maintenance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Safety tests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Turnkey service contracts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Planned preventive maintenance (PPM)</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Round the clock services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CUSTOMER SUPPORT :  800 – EMITAC (364 822) </a:t>
              </a:r>
            </a:p>
          </p:txBody>
        </p:sp>
        <p:grpSp>
          <p:nvGrpSpPr>
            <p:cNvPr id="11" name="Group 10">
              <a:extLst>
                <a:ext uri="{FF2B5EF4-FFF2-40B4-BE49-F238E27FC236}">
                  <a16:creationId xmlns:a16="http://schemas.microsoft.com/office/drawing/2014/main" id="{873D8E3D-9545-4EC6-B22C-B3F427285A8A}"/>
                </a:ext>
              </a:extLst>
            </p:cNvPr>
            <p:cNvGrpSpPr/>
            <p:nvPr/>
          </p:nvGrpSpPr>
          <p:grpSpPr>
            <a:xfrm>
              <a:off x="6352630" y="1094623"/>
              <a:ext cx="2230781" cy="400110"/>
              <a:chOff x="17679392" y="754885"/>
              <a:chExt cx="2230781" cy="400110"/>
            </a:xfrm>
          </p:grpSpPr>
          <p:sp>
            <p:nvSpPr>
              <p:cNvPr id="19" name="Oval 18">
                <a:extLst>
                  <a:ext uri="{FF2B5EF4-FFF2-40B4-BE49-F238E27FC236}">
                    <a16:creationId xmlns:a16="http://schemas.microsoft.com/office/drawing/2014/main" id="{0EAB4310-2473-4B12-8321-87B2116D2DA7}"/>
                  </a:ext>
                </a:extLst>
              </p:cNvPr>
              <p:cNvSpPr/>
              <p:nvPr/>
            </p:nvSpPr>
            <p:spPr>
              <a:xfrm>
                <a:off x="17679392" y="761464"/>
                <a:ext cx="386953" cy="3869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23A88F-1B6C-447B-8BD3-4C9DE6E1E1E7}"/>
                  </a:ext>
                </a:extLst>
              </p:cNvPr>
              <p:cNvSpPr txBox="1"/>
              <p:nvPr/>
            </p:nvSpPr>
            <p:spPr>
              <a:xfrm>
                <a:off x="18079223" y="754885"/>
                <a:ext cx="183095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Exo 2 Semi" pitchFamily="2" charset="77"/>
                    <a:ea typeface="+mn-ea"/>
                    <a:cs typeface="+mn-cs"/>
                  </a:rPr>
                  <a:t>EHS SERVICES</a:t>
                </a:r>
              </a:p>
            </p:txBody>
          </p:sp>
        </p:grpSp>
      </p:grpSp>
      <p:sp>
        <p:nvSpPr>
          <p:cNvPr id="37" name="TextBox 36">
            <a:extLst>
              <a:ext uri="{FF2B5EF4-FFF2-40B4-BE49-F238E27FC236}">
                <a16:creationId xmlns:a16="http://schemas.microsoft.com/office/drawing/2014/main" id="{A8058C80-A739-4E99-83F2-24BA65540D4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 name="Group 1">
            <a:extLst>
              <a:ext uri="{FF2B5EF4-FFF2-40B4-BE49-F238E27FC236}">
                <a16:creationId xmlns:a16="http://schemas.microsoft.com/office/drawing/2014/main" id="{2634BBE4-8066-F4C5-F473-E1D250F824CB}"/>
              </a:ext>
            </a:extLst>
          </p:cNvPr>
          <p:cNvGrpSpPr/>
          <p:nvPr/>
        </p:nvGrpSpPr>
        <p:grpSpPr>
          <a:xfrm>
            <a:off x="640143" y="4315520"/>
            <a:ext cx="4839826" cy="1251086"/>
            <a:chOff x="1443086" y="940735"/>
            <a:chExt cx="4839826" cy="1251086"/>
          </a:xfrm>
        </p:grpSpPr>
        <p:grpSp>
          <p:nvGrpSpPr>
            <p:cNvPr id="3" name="Group 2">
              <a:extLst>
                <a:ext uri="{FF2B5EF4-FFF2-40B4-BE49-F238E27FC236}">
                  <a16:creationId xmlns:a16="http://schemas.microsoft.com/office/drawing/2014/main" id="{ABFFA081-8988-4C7E-6CB2-7ECC97DEECD3}"/>
                </a:ext>
              </a:extLst>
            </p:cNvPr>
            <p:cNvGrpSpPr/>
            <p:nvPr/>
          </p:nvGrpSpPr>
          <p:grpSpPr>
            <a:xfrm>
              <a:off x="1443086" y="940735"/>
              <a:ext cx="4839826" cy="707886"/>
              <a:chOff x="12769848" y="794152"/>
              <a:chExt cx="4839826" cy="707886"/>
            </a:xfrm>
          </p:grpSpPr>
          <p:sp>
            <p:nvSpPr>
              <p:cNvPr id="6" name="TextBox 5">
                <a:extLst>
                  <a:ext uri="{FF2B5EF4-FFF2-40B4-BE49-F238E27FC236}">
                    <a16:creationId xmlns:a16="http://schemas.microsoft.com/office/drawing/2014/main" id="{46AE7172-937A-80D4-0FF6-AF5E7063AEAD}"/>
                  </a:ext>
                </a:extLst>
              </p:cNvPr>
              <p:cNvSpPr txBox="1"/>
              <p:nvPr/>
            </p:nvSpPr>
            <p:spPr>
              <a:xfrm>
                <a:off x="13189874" y="794152"/>
                <a:ext cx="441980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DIGITAL HEALTH TRANSFORMATION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&amp; HEALTHCARE I.T.</a:t>
                </a:r>
              </a:p>
            </p:txBody>
          </p:sp>
          <p:grpSp>
            <p:nvGrpSpPr>
              <p:cNvPr id="8" name="Group 7">
                <a:extLst>
                  <a:ext uri="{FF2B5EF4-FFF2-40B4-BE49-F238E27FC236}">
                    <a16:creationId xmlns:a16="http://schemas.microsoft.com/office/drawing/2014/main" id="{F1EB9410-3B83-8197-C3EF-A5262317C4BB}"/>
                  </a:ext>
                </a:extLst>
              </p:cNvPr>
              <p:cNvGrpSpPr>
                <a:grpSpLocks noChangeAspect="1"/>
              </p:cNvGrpSpPr>
              <p:nvPr/>
            </p:nvGrpSpPr>
            <p:grpSpPr>
              <a:xfrm>
                <a:off x="12769848" y="954619"/>
                <a:ext cx="386953" cy="386953"/>
                <a:chOff x="6948224" y="3814281"/>
                <a:chExt cx="1903230" cy="1903230"/>
              </a:xfrm>
            </p:grpSpPr>
            <p:sp>
              <p:nvSpPr>
                <p:cNvPr id="9" name="Oval 8">
                  <a:extLst>
                    <a:ext uri="{FF2B5EF4-FFF2-40B4-BE49-F238E27FC236}">
                      <a16:creationId xmlns:a16="http://schemas.microsoft.com/office/drawing/2014/main" id="{771BD02C-2420-97E4-7813-90250608E219}"/>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A1B2D83C-C895-BCAE-C673-3A51BA967D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41329" y="4185785"/>
                  <a:ext cx="963796" cy="1030107"/>
                </a:xfrm>
                <a:prstGeom prst="rect">
                  <a:avLst/>
                </a:prstGeom>
              </p:spPr>
            </p:pic>
          </p:grpSp>
        </p:grpSp>
        <p:sp>
          <p:nvSpPr>
            <p:cNvPr id="5" name="TextBox 4">
              <a:extLst>
                <a:ext uri="{FF2B5EF4-FFF2-40B4-BE49-F238E27FC236}">
                  <a16:creationId xmlns:a16="http://schemas.microsoft.com/office/drawing/2014/main" id="{BC9712EF-1114-4085-7B27-751D561EDA12}"/>
                </a:ext>
              </a:extLst>
            </p:cNvPr>
            <p:cNvSpPr txBox="1"/>
            <p:nvPr/>
          </p:nvSpPr>
          <p:spPr>
            <a:xfrm>
              <a:off x="1863112" y="1691812"/>
              <a:ext cx="3321676" cy="500009"/>
            </a:xfrm>
            <a:prstGeom prst="rect">
              <a:avLst/>
            </a:prstGeom>
            <a:noFill/>
          </p:spPr>
          <p:txBody>
            <a:bodyPr wrap="square" numCol="1" rtlCol="0">
              <a:spAutoFit/>
            </a:bodyPr>
            <a:lstStyle/>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Healthcare Informatics &amp; Technology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Digital Health &amp; AI Solutions</a:t>
              </a:r>
              <a:endParaRPr kumimoji="0" lang="id-ID"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grpSp>
        <p:nvGrpSpPr>
          <p:cNvPr id="30" name="Group 29">
            <a:extLst>
              <a:ext uri="{FF2B5EF4-FFF2-40B4-BE49-F238E27FC236}">
                <a16:creationId xmlns:a16="http://schemas.microsoft.com/office/drawing/2014/main" id="{BEA421D9-2B15-C031-637B-5FEAB9BDD354}"/>
              </a:ext>
            </a:extLst>
          </p:cNvPr>
          <p:cNvGrpSpPr/>
          <p:nvPr/>
        </p:nvGrpSpPr>
        <p:grpSpPr>
          <a:xfrm>
            <a:off x="5988635" y="4308436"/>
            <a:ext cx="5471778" cy="896599"/>
            <a:chOff x="1443086" y="1077213"/>
            <a:chExt cx="5471778" cy="896599"/>
          </a:xfrm>
        </p:grpSpPr>
        <p:grpSp>
          <p:nvGrpSpPr>
            <p:cNvPr id="31" name="Group 30">
              <a:extLst>
                <a:ext uri="{FF2B5EF4-FFF2-40B4-BE49-F238E27FC236}">
                  <a16:creationId xmlns:a16="http://schemas.microsoft.com/office/drawing/2014/main" id="{81D5A34A-F492-4A6F-0AFE-AA45F9AF8496}"/>
                </a:ext>
              </a:extLst>
            </p:cNvPr>
            <p:cNvGrpSpPr/>
            <p:nvPr/>
          </p:nvGrpSpPr>
          <p:grpSpPr>
            <a:xfrm>
              <a:off x="1443086" y="1077213"/>
              <a:ext cx="5471778" cy="410942"/>
              <a:chOff x="12769848" y="930630"/>
              <a:chExt cx="5471778" cy="410942"/>
            </a:xfrm>
          </p:grpSpPr>
          <p:sp>
            <p:nvSpPr>
              <p:cNvPr id="33" name="TextBox 32">
                <a:extLst>
                  <a:ext uri="{FF2B5EF4-FFF2-40B4-BE49-F238E27FC236}">
                    <a16:creationId xmlns:a16="http://schemas.microsoft.com/office/drawing/2014/main" id="{156CF6D8-8232-7BAC-60D1-D7528F9CBFE1}"/>
                  </a:ext>
                </a:extLst>
              </p:cNvPr>
              <p:cNvSpPr txBox="1"/>
              <p:nvPr/>
            </p:nvSpPr>
            <p:spPr>
              <a:xfrm>
                <a:off x="13162577" y="930630"/>
                <a:ext cx="507904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PROJECTS &amp; TURNKEY SOLUTIONS</a:t>
                </a:r>
              </a:p>
            </p:txBody>
          </p:sp>
          <p:grpSp>
            <p:nvGrpSpPr>
              <p:cNvPr id="34" name="Group 33">
                <a:extLst>
                  <a:ext uri="{FF2B5EF4-FFF2-40B4-BE49-F238E27FC236}">
                    <a16:creationId xmlns:a16="http://schemas.microsoft.com/office/drawing/2014/main" id="{76849BD1-8E0E-604E-1527-4D8F98DCF001}"/>
                  </a:ext>
                </a:extLst>
              </p:cNvPr>
              <p:cNvGrpSpPr>
                <a:grpSpLocks noChangeAspect="1"/>
              </p:cNvGrpSpPr>
              <p:nvPr/>
            </p:nvGrpSpPr>
            <p:grpSpPr>
              <a:xfrm>
                <a:off x="12769848" y="954619"/>
                <a:ext cx="386953" cy="386953"/>
                <a:chOff x="6948224" y="3814281"/>
                <a:chExt cx="1903230" cy="1903230"/>
              </a:xfrm>
            </p:grpSpPr>
            <p:sp>
              <p:nvSpPr>
                <p:cNvPr id="35" name="Oval 34">
                  <a:extLst>
                    <a:ext uri="{FF2B5EF4-FFF2-40B4-BE49-F238E27FC236}">
                      <a16:creationId xmlns:a16="http://schemas.microsoft.com/office/drawing/2014/main" id="{971107B4-A4C1-74D2-B3EC-04B388306984}"/>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6" name="Picture 35">
                  <a:extLst>
                    <a:ext uri="{FF2B5EF4-FFF2-40B4-BE49-F238E27FC236}">
                      <a16:creationId xmlns:a16="http://schemas.microsoft.com/office/drawing/2014/main" id="{FF04DA12-1101-CB1C-3803-0C4DD406C1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4185785"/>
                  <a:ext cx="963796" cy="1030107"/>
                </a:xfrm>
                <a:prstGeom prst="rect">
                  <a:avLst/>
                </a:prstGeom>
              </p:spPr>
            </p:pic>
          </p:grpSp>
        </p:grpSp>
        <p:sp>
          <p:nvSpPr>
            <p:cNvPr id="32" name="TextBox 31">
              <a:extLst>
                <a:ext uri="{FF2B5EF4-FFF2-40B4-BE49-F238E27FC236}">
                  <a16:creationId xmlns:a16="http://schemas.microsoft.com/office/drawing/2014/main" id="{2005BF94-C1F7-AF58-B7B4-2CD9D4241FA8}"/>
                </a:ext>
              </a:extLst>
            </p:cNvPr>
            <p:cNvSpPr txBox="1"/>
            <p:nvPr/>
          </p:nvSpPr>
          <p:spPr>
            <a:xfrm>
              <a:off x="1863112" y="1691812"/>
              <a:ext cx="3321676" cy="282000"/>
            </a:xfrm>
            <a:prstGeom prst="rect">
              <a:avLst/>
            </a:prstGeom>
            <a:noFill/>
          </p:spPr>
          <p:txBody>
            <a:bodyPr wrap="square" numCol="1" rtlCol="0">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sp>
        <p:nvSpPr>
          <p:cNvPr id="45" name="TextBox 44">
            <a:extLst>
              <a:ext uri="{FF2B5EF4-FFF2-40B4-BE49-F238E27FC236}">
                <a16:creationId xmlns:a16="http://schemas.microsoft.com/office/drawing/2014/main" id="{0462D843-8056-0597-7F80-ADA31D2DE12D}"/>
              </a:ext>
            </a:extLst>
          </p:cNvPr>
          <p:cNvSpPr txBox="1"/>
          <p:nvPr/>
        </p:nvSpPr>
        <p:spPr>
          <a:xfrm>
            <a:off x="1186221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F8965053-DE7A-708A-F0F4-EA770CA70225}"/>
              </a:ext>
            </a:extLst>
          </p:cNvPr>
          <p:cNvGrpSpPr/>
          <p:nvPr/>
        </p:nvGrpSpPr>
        <p:grpSpPr>
          <a:xfrm>
            <a:off x="6023470" y="5022539"/>
            <a:ext cx="5471778" cy="1482457"/>
            <a:chOff x="1443086" y="1077213"/>
            <a:chExt cx="5471778" cy="1482457"/>
          </a:xfrm>
        </p:grpSpPr>
        <p:grpSp>
          <p:nvGrpSpPr>
            <p:cNvPr id="15" name="Group 14">
              <a:extLst>
                <a:ext uri="{FF2B5EF4-FFF2-40B4-BE49-F238E27FC236}">
                  <a16:creationId xmlns:a16="http://schemas.microsoft.com/office/drawing/2014/main" id="{9BCD2443-A466-2024-F53B-916773633F3B}"/>
                </a:ext>
              </a:extLst>
            </p:cNvPr>
            <p:cNvGrpSpPr/>
            <p:nvPr/>
          </p:nvGrpSpPr>
          <p:grpSpPr>
            <a:xfrm>
              <a:off x="1443086" y="1077213"/>
              <a:ext cx="5471778" cy="1482457"/>
              <a:chOff x="12769848" y="930630"/>
              <a:chExt cx="5471778" cy="1482457"/>
            </a:xfrm>
          </p:grpSpPr>
          <p:sp>
            <p:nvSpPr>
              <p:cNvPr id="17" name="TextBox 16">
                <a:extLst>
                  <a:ext uri="{FF2B5EF4-FFF2-40B4-BE49-F238E27FC236}">
                    <a16:creationId xmlns:a16="http://schemas.microsoft.com/office/drawing/2014/main" id="{6D0E336F-B48E-8B7F-EB06-DE280E381987}"/>
                  </a:ext>
                </a:extLst>
              </p:cNvPr>
              <p:cNvSpPr txBox="1"/>
              <p:nvPr/>
            </p:nvSpPr>
            <p:spPr>
              <a:xfrm>
                <a:off x="13162577" y="930630"/>
                <a:ext cx="5079049" cy="148245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MANAGED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1" dirty="0">
                  <a:solidFill>
                    <a:srgbClr val="FFFFFF"/>
                  </a:solidFill>
                  <a:latin typeface="Exo 2 Semi" pitchFamily="2" charset="77"/>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FFFFF"/>
                    </a:solidFill>
                    <a:effectLst/>
                    <a:uLnTx/>
                    <a:uFillTx/>
                    <a:latin typeface="Exo 2 Semi" pitchFamily="2" charset="77"/>
                    <a:ea typeface="+mn-ea"/>
                    <a:cs typeface="+mn-cs"/>
                  </a:rPr>
                  <a:t>Manage</a:t>
                </a:r>
                <a:r>
                  <a:rPr kumimoji="0" lang="en-US" sz="1050" b="1" i="0" u="none" strike="noStrike" kern="1200" cap="none" spc="0" normalizeH="0" baseline="0" noProof="0" dirty="0">
                    <a:ln>
                      <a:noFill/>
                    </a:ln>
                    <a:solidFill>
                      <a:srgbClr val="FFFFFF"/>
                    </a:solidFill>
                    <a:effectLst/>
                    <a:uLnTx/>
                    <a:uFillTx/>
                    <a:latin typeface="Exo 2 Semi" pitchFamily="2" charset="77"/>
                    <a:ea typeface="+mn-ea"/>
                    <a:cs typeface="+mn-cs"/>
                  </a:rPr>
                  <a:t>d </a:t>
                </a:r>
                <a:r>
                  <a:rPr kumimoji="0" lang="id-ID" sz="1050" b="1" i="0" u="none" strike="noStrike" kern="1200" cap="none" spc="0" normalizeH="0" baseline="0" noProof="0" dirty="0">
                    <a:ln>
                      <a:noFill/>
                    </a:ln>
                    <a:solidFill>
                      <a:srgbClr val="FFFFFF"/>
                    </a:solidFill>
                    <a:effectLst/>
                    <a:uLnTx/>
                    <a:uFillTx/>
                    <a:latin typeface="Exo 2 Semi" pitchFamily="2" charset="77"/>
                    <a:ea typeface="+mn-ea"/>
                    <a:cs typeface="+mn-cs"/>
                  </a:rPr>
                  <a:t>Services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5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Sahara Visa Screening Center</a:t>
                </a:r>
                <a:endParaRPr kumimoji="0" lang="en-US" sz="105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FFFFFF"/>
                  </a:solidFill>
                  <a:latin typeface="Exo 2 Semi"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endParaRPr>
              </a:p>
            </p:txBody>
          </p:sp>
          <p:grpSp>
            <p:nvGrpSpPr>
              <p:cNvPr id="26" name="Group 25">
                <a:extLst>
                  <a:ext uri="{FF2B5EF4-FFF2-40B4-BE49-F238E27FC236}">
                    <a16:creationId xmlns:a16="http://schemas.microsoft.com/office/drawing/2014/main" id="{A76CB2B7-DB6F-5D91-3E53-5C4F924CD546}"/>
                  </a:ext>
                </a:extLst>
              </p:cNvPr>
              <p:cNvGrpSpPr>
                <a:grpSpLocks noChangeAspect="1"/>
              </p:cNvGrpSpPr>
              <p:nvPr/>
            </p:nvGrpSpPr>
            <p:grpSpPr>
              <a:xfrm>
                <a:off x="12769848" y="954619"/>
                <a:ext cx="386953" cy="386953"/>
                <a:chOff x="6948224" y="3814281"/>
                <a:chExt cx="1903230" cy="1903230"/>
              </a:xfrm>
            </p:grpSpPr>
            <p:sp>
              <p:nvSpPr>
                <p:cNvPr id="46" name="Oval 45">
                  <a:extLst>
                    <a:ext uri="{FF2B5EF4-FFF2-40B4-BE49-F238E27FC236}">
                      <a16:creationId xmlns:a16="http://schemas.microsoft.com/office/drawing/2014/main" id="{7EFE64CA-06FB-4CDA-EB3A-B71DA6389D94}"/>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7" name="Picture 46">
                  <a:extLst>
                    <a:ext uri="{FF2B5EF4-FFF2-40B4-BE49-F238E27FC236}">
                      <a16:creationId xmlns:a16="http://schemas.microsoft.com/office/drawing/2014/main" id="{E8F44731-A63B-D580-756F-047DD6D1E7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4185785"/>
                  <a:ext cx="963796" cy="1030107"/>
                </a:xfrm>
                <a:prstGeom prst="rect">
                  <a:avLst/>
                </a:prstGeom>
              </p:spPr>
            </p:pic>
          </p:grpSp>
        </p:grpSp>
        <p:sp>
          <p:nvSpPr>
            <p:cNvPr id="16" name="TextBox 15">
              <a:extLst>
                <a:ext uri="{FF2B5EF4-FFF2-40B4-BE49-F238E27FC236}">
                  <a16:creationId xmlns:a16="http://schemas.microsoft.com/office/drawing/2014/main" id="{829E52C6-7212-7D74-75A4-C9B4F1C0969B}"/>
                </a:ext>
              </a:extLst>
            </p:cNvPr>
            <p:cNvSpPr txBox="1"/>
            <p:nvPr/>
          </p:nvSpPr>
          <p:spPr>
            <a:xfrm>
              <a:off x="1863112" y="1691812"/>
              <a:ext cx="3321676" cy="282000"/>
            </a:xfrm>
            <a:prstGeom prst="rect">
              <a:avLst/>
            </a:prstGeom>
            <a:noFill/>
          </p:spPr>
          <p:txBody>
            <a:bodyPr wrap="square" numCol="1" rtlCol="0">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pic>
        <p:nvPicPr>
          <p:cNvPr id="48" name="Picture 47">
            <a:extLst>
              <a:ext uri="{FF2B5EF4-FFF2-40B4-BE49-F238E27FC236}">
                <a16:creationId xmlns:a16="http://schemas.microsoft.com/office/drawing/2014/main" id="{56956C4B-F8F3-07B3-DC5A-343915615D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26991" y="650208"/>
            <a:ext cx="195953" cy="209435"/>
          </a:xfrm>
          <a:prstGeom prst="rect">
            <a:avLst/>
          </a:prstGeom>
        </p:spPr>
      </p:pic>
    </p:spTree>
    <p:extLst>
      <p:ext uri="{BB962C8B-B14F-4D97-AF65-F5344CB8AC3E}">
        <p14:creationId xmlns:p14="http://schemas.microsoft.com/office/powerpoint/2010/main" val="10853468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5" name="Picture Placeholder 4">
            <a:extLst>
              <a:ext uri="{FF2B5EF4-FFF2-40B4-BE49-F238E27FC236}">
                <a16:creationId xmlns:a16="http://schemas.microsoft.com/office/drawing/2014/main" id="{393C394C-3E67-7249-AC52-6B2AB9145599}"/>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0" y="1528010"/>
            <a:ext cx="6930190" cy="3801979"/>
          </a:xfrm>
        </p:spPr>
      </p:pic>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pic>
        <p:nvPicPr>
          <p:cNvPr id="2" name="Picture 1">
            <a:extLst>
              <a:ext uri="{FF2B5EF4-FFF2-40B4-BE49-F238E27FC236}">
                <a16:creationId xmlns:a16="http://schemas.microsoft.com/office/drawing/2014/main" id="{30997823-4F9F-F084-2070-C05971EE2B6F}"/>
              </a:ext>
            </a:extLst>
          </p:cNvPr>
          <p:cNvPicPr>
            <a:picLocks noChangeAspect="1"/>
          </p:cNvPicPr>
          <p:nvPr/>
        </p:nvPicPr>
        <p:blipFill>
          <a:blip r:embed="rId4"/>
          <a:stretch>
            <a:fillRect/>
          </a:stretch>
        </p:blipFill>
        <p:spPr>
          <a:xfrm>
            <a:off x="0" y="1454740"/>
            <a:ext cx="7058438" cy="3966345"/>
          </a:xfrm>
          <a:prstGeom prst="rect">
            <a:avLst/>
          </a:prstGeom>
          <a:effectLst>
            <a:outerShdw blurRad="50800" dist="38100" dir="2700000" algn="tl" rotWithShape="0">
              <a:prstClr val="black">
                <a:alpha val="40000"/>
              </a:prstClr>
            </a:outerShdw>
          </a:effectLst>
        </p:spPr>
      </p:pic>
      <p:pic>
        <p:nvPicPr>
          <p:cNvPr id="6" name="Picture 5" descr="Logo&#10;&#10;Description automatically generated">
            <a:extLst>
              <a:ext uri="{FF2B5EF4-FFF2-40B4-BE49-F238E27FC236}">
                <a16:creationId xmlns:a16="http://schemas.microsoft.com/office/drawing/2014/main" id="{B005AE28-4D85-0AEC-1A87-AACDE5A795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85211" y="4454434"/>
            <a:ext cx="1831143" cy="1001139"/>
          </a:xfrm>
          <a:prstGeom prst="rect">
            <a:avLst/>
          </a:prstGeom>
        </p:spPr>
      </p:pic>
      <p:pic>
        <p:nvPicPr>
          <p:cNvPr id="7" name="Picture 6">
            <a:extLst>
              <a:ext uri="{FF2B5EF4-FFF2-40B4-BE49-F238E27FC236}">
                <a16:creationId xmlns:a16="http://schemas.microsoft.com/office/drawing/2014/main" id="{D7B0D63D-10D2-66C1-FBFD-4E93C33A6B6C}"/>
              </a:ext>
            </a:extLst>
          </p:cNvPr>
          <p:cNvPicPr>
            <a:picLocks noChangeAspect="1"/>
          </p:cNvPicPr>
          <p:nvPr/>
        </p:nvPicPr>
        <p:blipFill>
          <a:blip r:embed="rId6"/>
          <a:stretch>
            <a:fillRect/>
          </a:stretch>
        </p:blipFill>
        <p:spPr>
          <a:xfrm>
            <a:off x="169818" y="1537674"/>
            <a:ext cx="979714" cy="180635"/>
          </a:xfrm>
          <a:prstGeom prst="rect">
            <a:avLst/>
          </a:prstGeom>
        </p:spPr>
      </p:pic>
      <p:pic>
        <p:nvPicPr>
          <p:cNvPr id="9" name="Picture 8">
            <a:extLst>
              <a:ext uri="{FF2B5EF4-FFF2-40B4-BE49-F238E27FC236}">
                <a16:creationId xmlns:a16="http://schemas.microsoft.com/office/drawing/2014/main" id="{42951888-9CA0-BECF-D3C5-F79D987BB0AA}"/>
              </a:ext>
            </a:extLst>
          </p:cNvPr>
          <p:cNvPicPr>
            <a:picLocks noChangeAspect="1"/>
          </p:cNvPicPr>
          <p:nvPr/>
        </p:nvPicPr>
        <p:blipFill>
          <a:blip r:embed="rId7"/>
          <a:stretch>
            <a:fillRect/>
          </a:stretch>
        </p:blipFill>
        <p:spPr>
          <a:xfrm>
            <a:off x="130629" y="4237979"/>
            <a:ext cx="1005840" cy="368942"/>
          </a:xfrm>
          <a:prstGeom prst="rect">
            <a:avLst/>
          </a:prstGeom>
        </p:spPr>
      </p:pic>
      <p:pic>
        <p:nvPicPr>
          <p:cNvPr id="12" name="Picture 11">
            <a:extLst>
              <a:ext uri="{FF2B5EF4-FFF2-40B4-BE49-F238E27FC236}">
                <a16:creationId xmlns:a16="http://schemas.microsoft.com/office/drawing/2014/main" id="{D52A6679-E96B-0F4C-D288-93CCE13D178A}"/>
              </a:ext>
            </a:extLst>
          </p:cNvPr>
          <p:cNvPicPr>
            <a:picLocks noChangeAspect="1"/>
          </p:cNvPicPr>
          <p:nvPr/>
        </p:nvPicPr>
        <p:blipFill>
          <a:blip r:embed="rId8"/>
          <a:stretch>
            <a:fillRect/>
          </a:stretch>
        </p:blipFill>
        <p:spPr>
          <a:xfrm>
            <a:off x="4430622" y="4982095"/>
            <a:ext cx="676955" cy="354490"/>
          </a:xfrm>
          <a:prstGeom prst="rect">
            <a:avLst/>
          </a:prstGeom>
        </p:spPr>
      </p:pic>
      <p:pic>
        <p:nvPicPr>
          <p:cNvPr id="13" name="Picture 12">
            <a:extLst>
              <a:ext uri="{FF2B5EF4-FFF2-40B4-BE49-F238E27FC236}">
                <a16:creationId xmlns:a16="http://schemas.microsoft.com/office/drawing/2014/main" id="{81C980C3-DFE1-B607-452D-8CEFBA1CC9EB}"/>
              </a:ext>
            </a:extLst>
          </p:cNvPr>
          <p:cNvPicPr>
            <a:picLocks noChangeAspect="1"/>
          </p:cNvPicPr>
          <p:nvPr/>
        </p:nvPicPr>
        <p:blipFill>
          <a:blip r:embed="rId9"/>
          <a:stretch>
            <a:fillRect/>
          </a:stretch>
        </p:blipFill>
        <p:spPr>
          <a:xfrm>
            <a:off x="2852997" y="2255585"/>
            <a:ext cx="668516" cy="287383"/>
          </a:xfrm>
          <a:prstGeom prst="rect">
            <a:avLst/>
          </a:prstGeom>
        </p:spPr>
      </p:pic>
      <p:pic>
        <p:nvPicPr>
          <p:cNvPr id="14" name="Picture 13">
            <a:extLst>
              <a:ext uri="{FF2B5EF4-FFF2-40B4-BE49-F238E27FC236}">
                <a16:creationId xmlns:a16="http://schemas.microsoft.com/office/drawing/2014/main" id="{0412BA1B-3169-2073-B325-B32CF953ED77}"/>
              </a:ext>
            </a:extLst>
          </p:cNvPr>
          <p:cNvPicPr>
            <a:picLocks noChangeAspect="1"/>
          </p:cNvPicPr>
          <p:nvPr/>
        </p:nvPicPr>
        <p:blipFill>
          <a:blip r:embed="rId10"/>
          <a:stretch>
            <a:fillRect/>
          </a:stretch>
        </p:blipFill>
        <p:spPr>
          <a:xfrm>
            <a:off x="1623565" y="4650377"/>
            <a:ext cx="938959" cy="366642"/>
          </a:xfrm>
          <a:prstGeom prst="rect">
            <a:avLst/>
          </a:prstGeom>
        </p:spPr>
      </p:pic>
      <p:pic>
        <p:nvPicPr>
          <p:cNvPr id="16" name="Picture 15">
            <a:extLst>
              <a:ext uri="{FF2B5EF4-FFF2-40B4-BE49-F238E27FC236}">
                <a16:creationId xmlns:a16="http://schemas.microsoft.com/office/drawing/2014/main" id="{FAF32A2E-33D3-8C03-3AAB-F7233DA97DC5}"/>
              </a:ext>
            </a:extLst>
          </p:cNvPr>
          <p:cNvPicPr>
            <a:picLocks noChangeAspect="1"/>
          </p:cNvPicPr>
          <p:nvPr/>
        </p:nvPicPr>
        <p:blipFill>
          <a:blip r:embed="rId11"/>
          <a:stretch>
            <a:fillRect/>
          </a:stretch>
        </p:blipFill>
        <p:spPr>
          <a:xfrm>
            <a:off x="3106645" y="5238206"/>
            <a:ext cx="1068708" cy="159806"/>
          </a:xfrm>
          <a:prstGeom prst="rect">
            <a:avLst/>
          </a:prstGeom>
        </p:spPr>
      </p:pic>
      <p:pic>
        <p:nvPicPr>
          <p:cNvPr id="18" name="Picture 17">
            <a:extLst>
              <a:ext uri="{FF2B5EF4-FFF2-40B4-BE49-F238E27FC236}">
                <a16:creationId xmlns:a16="http://schemas.microsoft.com/office/drawing/2014/main" id="{8F675C8C-3832-B14F-FC7B-561AC58ADA5B}"/>
              </a:ext>
            </a:extLst>
          </p:cNvPr>
          <p:cNvPicPr>
            <a:picLocks noChangeAspect="1"/>
          </p:cNvPicPr>
          <p:nvPr/>
        </p:nvPicPr>
        <p:blipFill>
          <a:blip r:embed="rId12"/>
          <a:stretch>
            <a:fillRect/>
          </a:stretch>
        </p:blipFill>
        <p:spPr>
          <a:xfrm>
            <a:off x="5279575" y="1541418"/>
            <a:ext cx="1371591" cy="195942"/>
          </a:xfrm>
          <a:prstGeom prst="rect">
            <a:avLst/>
          </a:prstGeom>
        </p:spPr>
      </p:pic>
      <p:pic>
        <p:nvPicPr>
          <p:cNvPr id="19" name="Picture 18">
            <a:extLst>
              <a:ext uri="{FF2B5EF4-FFF2-40B4-BE49-F238E27FC236}">
                <a16:creationId xmlns:a16="http://schemas.microsoft.com/office/drawing/2014/main" id="{62222647-8E03-3801-6C7C-B448ED5D6563}"/>
              </a:ext>
            </a:extLst>
          </p:cNvPr>
          <p:cNvPicPr>
            <a:picLocks noChangeAspect="1"/>
          </p:cNvPicPr>
          <p:nvPr/>
        </p:nvPicPr>
        <p:blipFill>
          <a:blip r:embed="rId13"/>
          <a:stretch>
            <a:fillRect/>
          </a:stretch>
        </p:blipFill>
        <p:spPr>
          <a:xfrm>
            <a:off x="98377" y="3356272"/>
            <a:ext cx="682811" cy="249958"/>
          </a:xfrm>
          <a:prstGeom prst="rect">
            <a:avLst/>
          </a:prstGeom>
        </p:spPr>
      </p:pic>
      <p:grpSp>
        <p:nvGrpSpPr>
          <p:cNvPr id="3" name="Group 2">
            <a:extLst>
              <a:ext uri="{FF2B5EF4-FFF2-40B4-BE49-F238E27FC236}">
                <a16:creationId xmlns:a16="http://schemas.microsoft.com/office/drawing/2014/main" id="{33F707B6-7DC8-38B9-6C83-3E5B7436B50F}"/>
              </a:ext>
            </a:extLst>
          </p:cNvPr>
          <p:cNvGrpSpPr/>
          <p:nvPr/>
        </p:nvGrpSpPr>
        <p:grpSpPr>
          <a:xfrm>
            <a:off x="7624220" y="341745"/>
            <a:ext cx="4080381" cy="3348690"/>
            <a:chOff x="1510023" y="899791"/>
            <a:chExt cx="4080381" cy="3348690"/>
          </a:xfrm>
        </p:grpSpPr>
        <p:sp>
          <p:nvSpPr>
            <p:cNvPr id="20" name="TextBox 19">
              <a:extLst>
                <a:ext uri="{FF2B5EF4-FFF2-40B4-BE49-F238E27FC236}">
                  <a16:creationId xmlns:a16="http://schemas.microsoft.com/office/drawing/2014/main" id="{44516A87-E622-94CB-B59C-E95F33460B1B}"/>
                </a:ext>
              </a:extLst>
            </p:cNvPr>
            <p:cNvSpPr txBox="1"/>
            <p:nvPr/>
          </p:nvSpPr>
          <p:spPr>
            <a:xfrm>
              <a:off x="1549213" y="899791"/>
              <a:ext cx="23471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Exo 2 Semi" pitchFamily="2" charset="77"/>
                  <a:ea typeface="+mn-ea"/>
                  <a:cs typeface="+mn-cs"/>
                </a:rPr>
                <a:t>EHS VERTICALS</a:t>
              </a:r>
            </a:p>
          </p:txBody>
        </p:sp>
        <p:sp>
          <p:nvSpPr>
            <p:cNvPr id="17" name="TextBox 16">
              <a:extLst>
                <a:ext uri="{FF2B5EF4-FFF2-40B4-BE49-F238E27FC236}">
                  <a16:creationId xmlns:a16="http://schemas.microsoft.com/office/drawing/2014/main" id="{8CEA82BA-307B-DB9A-C01B-7EE89C51A90F}"/>
                </a:ext>
              </a:extLst>
            </p:cNvPr>
            <p:cNvSpPr txBox="1"/>
            <p:nvPr/>
          </p:nvSpPr>
          <p:spPr>
            <a:xfrm>
              <a:off x="1510023" y="1265613"/>
              <a:ext cx="4080381" cy="2982868"/>
            </a:xfrm>
            <a:prstGeom prst="rect">
              <a:avLst/>
            </a:prstGeom>
            <a:noFill/>
          </p:spPr>
          <p:txBody>
            <a:bodyPr wrap="square" numCol="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Semi" pitchFamily="2" charset="77"/>
                  <a:ea typeface="+mn-ea"/>
                  <a:cs typeface="+mn-cs"/>
                </a:rPr>
                <a:t>Total Healthcare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Critical Care &amp; Patient Monitoring</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Patient Care &amp; Hospital Furniture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Medical Consumables &amp; Sensors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Imaging &amp; Ultrasound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Oncology &amp; Nuclear Medicine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Neurology &amp; Surgical</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CSSD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Physiotherapy</a:t>
              </a:r>
              <a:endPar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Dental Health Solutions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p:txBody>
        </p:sp>
      </p:gr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Content Placeholder 7">
            <a:extLst>
              <a:ext uri="{FF2B5EF4-FFF2-40B4-BE49-F238E27FC236}">
                <a16:creationId xmlns:a16="http://schemas.microsoft.com/office/drawing/2014/main" id="{0A86175E-30DD-3699-AF3C-CBB80D478D22}"/>
              </a:ext>
            </a:extLst>
          </p:cNvPr>
          <p:cNvSpPr txBox="1">
            <a:spLocks/>
          </p:cNvSpPr>
          <p:nvPr/>
        </p:nvSpPr>
        <p:spPr>
          <a:xfrm>
            <a:off x="7234744" y="4947309"/>
            <a:ext cx="4794068" cy="19106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FFFFFF"/>
                </a:solidFill>
                <a:effectLst/>
                <a:uLnTx/>
                <a:uFillTx/>
                <a:latin typeface="Exo 2 Light" pitchFamily="2" charset="77"/>
                <a:ea typeface="+mn-ea"/>
                <a:cs typeface="+mn-cs"/>
              </a:rPr>
              <a:t>At EHS, we intend to equip as many healthcare providers with products, technology, and solutions from our reliable partners so that we can reach, assist and treat as many patients as  we can.</a:t>
            </a: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FFFFFF"/>
                </a:solidFill>
                <a:effectLst/>
                <a:uLnTx/>
                <a:uFillTx/>
                <a:latin typeface="Exo 2 Light" pitchFamily="2" charset="77"/>
                <a:ea typeface="+mn-ea"/>
                <a:cs typeface="+mn-cs"/>
              </a:rPr>
              <a:t>This particular segment focuses on all of our products that equip hospitals and healthcare institutions to enable and facilitate the day to day operations.  </a:t>
            </a:r>
          </a:p>
        </p:txBody>
      </p:sp>
      <p:sp>
        <p:nvSpPr>
          <p:cNvPr id="21" name="Rectangle 20">
            <a:extLst>
              <a:ext uri="{FF2B5EF4-FFF2-40B4-BE49-F238E27FC236}">
                <a16:creationId xmlns:a16="http://schemas.microsoft.com/office/drawing/2014/main" id="{FB709352-2B20-6894-3B6E-DDB178E80C96}"/>
              </a:ext>
            </a:extLst>
          </p:cNvPr>
          <p:cNvSpPr/>
          <p:nvPr/>
        </p:nvSpPr>
        <p:spPr>
          <a:xfrm>
            <a:off x="7230296" y="3775166"/>
            <a:ext cx="4779734" cy="457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C167C"/>
              </a:solidFill>
              <a:effectLst/>
              <a:highlight>
                <a:srgbClr val="FFFFFF"/>
              </a:highlight>
              <a:uLnTx/>
              <a:uFillTx/>
              <a:latin typeface="Calibri" panose="020F0502020204030204"/>
              <a:ea typeface="+mn-ea"/>
              <a:cs typeface="+mn-cs"/>
            </a:endParaRPr>
          </a:p>
        </p:txBody>
      </p:sp>
      <p:sp>
        <p:nvSpPr>
          <p:cNvPr id="22" name="Text Placeholder 6">
            <a:extLst>
              <a:ext uri="{FF2B5EF4-FFF2-40B4-BE49-F238E27FC236}">
                <a16:creationId xmlns:a16="http://schemas.microsoft.com/office/drawing/2014/main" id="{D08D896C-553B-C90E-A33F-ADBE75527C97}"/>
              </a:ext>
            </a:extLst>
          </p:cNvPr>
          <p:cNvSpPr txBox="1">
            <a:spLocks/>
          </p:cNvSpPr>
          <p:nvPr/>
        </p:nvSpPr>
        <p:spPr>
          <a:xfrm>
            <a:off x="7230959" y="3930508"/>
            <a:ext cx="4961041" cy="11276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t>EHS: </a:t>
            </a:r>
            <a:b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br>
            <a: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t>Total Healthcare Solutions Provider</a:t>
            </a:r>
          </a:p>
        </p:txBody>
      </p:sp>
      <p:sp>
        <p:nvSpPr>
          <p:cNvPr id="8" name="Rectangle 7">
            <a:extLst>
              <a:ext uri="{FF2B5EF4-FFF2-40B4-BE49-F238E27FC236}">
                <a16:creationId xmlns:a16="http://schemas.microsoft.com/office/drawing/2014/main" id="{5F4471D6-DF8E-EE18-E491-BFE002503978}"/>
              </a:ext>
            </a:extLst>
          </p:cNvPr>
          <p:cNvSpPr/>
          <p:nvPr/>
        </p:nvSpPr>
        <p:spPr>
          <a:xfrm>
            <a:off x="7252067" y="4685212"/>
            <a:ext cx="4779734" cy="46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C167C"/>
              </a:solidFill>
              <a:effectLst/>
              <a:highlight>
                <a:srgbClr val="FFFFFF"/>
              </a:highlight>
              <a:uLnTx/>
              <a:uFillTx/>
              <a:latin typeface="Calibri" panose="020F0502020204030204"/>
              <a:ea typeface="+mn-ea"/>
              <a:cs typeface="+mn-cs"/>
            </a:endParaRPr>
          </a:p>
        </p:txBody>
      </p:sp>
    </p:spTree>
    <p:extLst>
      <p:ext uri="{BB962C8B-B14F-4D97-AF65-F5344CB8AC3E}">
        <p14:creationId xmlns:p14="http://schemas.microsoft.com/office/powerpoint/2010/main" val="382818581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1999" cy="1821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565059" y="372355"/>
            <a:ext cx="4148051"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Critical Care &amp; Patient Monitoring</a:t>
            </a:r>
          </a:p>
        </p:txBody>
      </p:sp>
      <p:sp>
        <p:nvSpPr>
          <p:cNvPr id="9" name="Rectangle 8"/>
          <p:cNvSpPr/>
          <p:nvPr/>
        </p:nvSpPr>
        <p:spPr>
          <a:xfrm>
            <a:off x="330734" y="1937097"/>
            <a:ext cx="4378493"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Through our partnerships with industry-leading suppliers, EHS offers state-of-the-art, personalized, end-to-end Critical Care &amp; Patients Monitoring solutions that are inclusive of clinical informatics provided by highly skilled and experienced professionals.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These solutions are provided, but not limited to the following segments like:</a:t>
            </a:r>
          </a:p>
        </p:txBody>
      </p:sp>
      <p:sp>
        <p:nvSpPr>
          <p:cNvPr id="2" name="Rectangle 1"/>
          <p:cNvSpPr/>
          <p:nvPr/>
        </p:nvSpPr>
        <p:spPr>
          <a:xfrm>
            <a:off x="406392" y="3364964"/>
            <a:ext cx="3980448" cy="1502473"/>
          </a:xfrm>
          <a:prstGeom prst="rect">
            <a:avLst/>
          </a:prstGeom>
        </p:spPr>
        <p:txBody>
          <a:bodyPr wrap="square" numCol="2">
            <a:sp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Clinics acute care</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Stepdown/HDU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ICU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NICU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Burns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Cardiology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Neurology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Respiratory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Urology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Pulmonology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Anesthesia</a:t>
            </a:r>
          </a:p>
        </p:txBody>
      </p:sp>
      <p:sp>
        <p:nvSpPr>
          <p:cNvPr id="11" name="Rectangle 10"/>
          <p:cNvSpPr/>
          <p:nvPr/>
        </p:nvSpPr>
        <p:spPr>
          <a:xfrm>
            <a:off x="270417" y="4836402"/>
            <a:ext cx="4378494" cy="52245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Over the years EHS has created an enviable track record of successfully deploying solutions in hospitals under the supervision of:</a:t>
            </a:r>
          </a:p>
        </p:txBody>
      </p:sp>
      <p:pic>
        <p:nvPicPr>
          <p:cNvPr id="21" name="Picture 2" descr="mage result for medical equipment"/>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957695" y="718153"/>
            <a:ext cx="6891379" cy="549396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5F589E42-5D64-4BA8-B678-92BCE784056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5" name="Group 4">
            <a:extLst>
              <a:ext uri="{FF2B5EF4-FFF2-40B4-BE49-F238E27FC236}">
                <a16:creationId xmlns:a16="http://schemas.microsoft.com/office/drawing/2014/main" id="{368D2980-D81E-42B8-B8D1-D0B16D7852C5}"/>
              </a:ext>
            </a:extLst>
          </p:cNvPr>
          <p:cNvGrpSpPr/>
          <p:nvPr/>
        </p:nvGrpSpPr>
        <p:grpSpPr>
          <a:xfrm>
            <a:off x="659310" y="5502595"/>
            <a:ext cx="2382144" cy="407986"/>
            <a:chOff x="12467251" y="883625"/>
            <a:chExt cx="2382144" cy="407986"/>
          </a:xfrm>
        </p:grpSpPr>
        <p:pic>
          <p:nvPicPr>
            <p:cNvPr id="23" name="Picture 22">
              <a:extLst>
                <a:ext uri="{FF2B5EF4-FFF2-40B4-BE49-F238E27FC236}">
                  <a16:creationId xmlns:a16="http://schemas.microsoft.com/office/drawing/2014/main" id="{2DBE32A2-FC42-4744-8B1F-D40BE7882C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73223" y="951330"/>
              <a:ext cx="505712" cy="272577"/>
            </a:xfrm>
            <a:prstGeom prst="rect">
              <a:avLst/>
            </a:prstGeom>
          </p:spPr>
        </p:pic>
        <p:pic>
          <p:nvPicPr>
            <p:cNvPr id="25" name="Picture 24">
              <a:extLst>
                <a:ext uri="{FF2B5EF4-FFF2-40B4-BE49-F238E27FC236}">
                  <a16:creationId xmlns:a16="http://schemas.microsoft.com/office/drawing/2014/main" id="{DF5D65C3-9B70-404B-BD7C-F4E62C7227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67251" y="1028417"/>
              <a:ext cx="643495" cy="118403"/>
            </a:xfrm>
            <a:prstGeom prst="rect">
              <a:avLst/>
            </a:prstGeom>
          </p:spPr>
        </p:pic>
        <p:pic>
          <p:nvPicPr>
            <p:cNvPr id="27" name="Picture 26" descr="Logo&#10;&#10;Description automatically generated">
              <a:extLst>
                <a:ext uri="{FF2B5EF4-FFF2-40B4-BE49-F238E27FC236}">
                  <a16:creationId xmlns:a16="http://schemas.microsoft.com/office/drawing/2014/main" id="{90784B6D-7563-42E0-913D-2EDBF47508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341412" y="883625"/>
              <a:ext cx="507983" cy="407986"/>
            </a:xfrm>
            <a:prstGeom prst="rect">
              <a:avLst/>
            </a:prstGeom>
          </p:spPr>
        </p:pic>
      </p:grpSp>
      <p:sp>
        <p:nvSpPr>
          <p:cNvPr id="3" name="TextBox 2">
            <a:extLst>
              <a:ext uri="{FF2B5EF4-FFF2-40B4-BE49-F238E27FC236}">
                <a16:creationId xmlns:a16="http://schemas.microsoft.com/office/drawing/2014/main" id="{41FDEB0A-E566-A4CC-52A1-BF818836E14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D7006C39-F54D-25AD-9860-D52FBF8FFBE3}"/>
              </a:ext>
            </a:extLst>
          </p:cNvPr>
          <p:cNvSpPr/>
          <p:nvPr/>
        </p:nvSpPr>
        <p:spPr>
          <a:xfrm>
            <a:off x="261011" y="391430"/>
            <a:ext cx="290763" cy="107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6" name="Picture 5">
            <a:extLst>
              <a:ext uri="{FF2B5EF4-FFF2-40B4-BE49-F238E27FC236}">
                <a16:creationId xmlns:a16="http://schemas.microsoft.com/office/drawing/2014/main" id="{F8F28E52-B446-411C-0928-0329F4D2BADB}"/>
              </a:ext>
            </a:extLst>
          </p:cNvPr>
          <p:cNvPicPr>
            <a:picLocks noChangeAspect="1"/>
          </p:cNvPicPr>
          <p:nvPr/>
        </p:nvPicPr>
        <p:blipFill rotWithShape="1">
          <a:blip r:embed="rId7"/>
          <a:srcRect l="22533" r="4878"/>
          <a:stretch/>
        </p:blipFill>
        <p:spPr>
          <a:xfrm>
            <a:off x="4683955" y="668740"/>
            <a:ext cx="7508046" cy="5540992"/>
          </a:xfrm>
          <a:prstGeom prst="rect">
            <a:avLst/>
          </a:prstGeom>
        </p:spPr>
      </p:pic>
      <p:pic>
        <p:nvPicPr>
          <p:cNvPr id="2052" name="Picture 4" descr="hill-rom-logo">
            <a:extLst>
              <a:ext uri="{FF2B5EF4-FFF2-40B4-BE49-F238E27FC236}">
                <a16:creationId xmlns:a16="http://schemas.microsoft.com/office/drawing/2014/main" id="{1E1BF994-8166-14C3-C0A1-869814EF36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5205" y="5704039"/>
            <a:ext cx="650766" cy="20654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ownload Baxter Logo PNG Image for Free">
            <a:extLst>
              <a:ext uri="{FF2B5EF4-FFF2-40B4-BE49-F238E27FC236}">
                <a16:creationId xmlns:a16="http://schemas.microsoft.com/office/drawing/2014/main" id="{B37E4F54-98C2-5790-EEDE-640E167667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00153" y="5445288"/>
            <a:ext cx="1000501" cy="2223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Why the MPS-MEDICAL PET SHIRT® RABBIT?">
            <a:extLst>
              <a:ext uri="{FF2B5EF4-FFF2-40B4-BE49-F238E27FC236}">
                <a16:creationId xmlns:a16="http://schemas.microsoft.com/office/drawing/2014/main" id="{A8147D1B-BB01-2E12-1451-A7AEA4020ED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4270" y="6054323"/>
            <a:ext cx="1318332" cy="2231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1059679-6D06-234A-7C86-68B9A2E51627}"/>
              </a:ext>
            </a:extLst>
          </p:cNvPr>
          <p:cNvPicPr>
            <a:picLocks noChangeAspect="1"/>
          </p:cNvPicPr>
          <p:nvPr/>
        </p:nvPicPr>
        <p:blipFill>
          <a:blip r:embed="rId11"/>
          <a:stretch>
            <a:fillRect/>
          </a:stretch>
        </p:blipFill>
        <p:spPr>
          <a:xfrm>
            <a:off x="2396616" y="5969587"/>
            <a:ext cx="1034007" cy="298178"/>
          </a:xfrm>
          <a:prstGeom prst="rect">
            <a:avLst/>
          </a:prstGeom>
        </p:spPr>
      </p:pic>
    </p:spTree>
    <p:extLst>
      <p:ext uri="{BB962C8B-B14F-4D97-AF65-F5344CB8AC3E}">
        <p14:creationId xmlns:p14="http://schemas.microsoft.com/office/powerpoint/2010/main" val="18323285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549676"/>
            <a:ext cx="12352421" cy="2308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14" name="Rectangle 13"/>
          <p:cNvSpPr/>
          <p:nvPr/>
        </p:nvSpPr>
        <p:spPr>
          <a:xfrm>
            <a:off x="5827790" y="4865532"/>
            <a:ext cx="5026804"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Through our knowledge &amp; expertise of managing patient room requirements, we offer an unmatched experience for our patients. We have proven expertise to provide total room solutions including managing and executing VIP room fit-outs in the region.</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Our Hospital Room Solutions adhere to the strictest quality standards (FDA, CE &amp; UL Listing) as well as Greenguard standards.</a:t>
            </a:r>
          </a:p>
        </p:txBody>
      </p:sp>
      <p:pic>
        <p:nvPicPr>
          <p:cNvPr id="5" name="Picture Placeholder 4">
            <a:extLst>
              <a:ext uri="{FF2B5EF4-FFF2-40B4-BE49-F238E27FC236}">
                <a16:creationId xmlns:a16="http://schemas.microsoft.com/office/drawing/2014/main" id="{F0745556-C888-4844-B852-B13CCCAB1760}"/>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473375" y="290570"/>
            <a:ext cx="3499015" cy="6015119"/>
          </a:xfrm>
        </p:spPr>
      </p:pic>
      <p:sp>
        <p:nvSpPr>
          <p:cNvPr id="20" name="TextBox 19">
            <a:extLst>
              <a:ext uri="{FF2B5EF4-FFF2-40B4-BE49-F238E27FC236}">
                <a16:creationId xmlns:a16="http://schemas.microsoft.com/office/drawing/2014/main" id="{D77C5AC1-5693-4409-8545-E30A3A4D6A5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8" name="Group 7">
            <a:extLst>
              <a:ext uri="{FF2B5EF4-FFF2-40B4-BE49-F238E27FC236}">
                <a16:creationId xmlns:a16="http://schemas.microsoft.com/office/drawing/2014/main" id="{3EEF7F26-4ABC-2AB0-557E-E76CE75E1C72}"/>
              </a:ext>
            </a:extLst>
          </p:cNvPr>
          <p:cNvGrpSpPr/>
          <p:nvPr/>
        </p:nvGrpSpPr>
        <p:grpSpPr>
          <a:xfrm>
            <a:off x="5805352" y="628281"/>
            <a:ext cx="6070514" cy="3142961"/>
            <a:chOff x="5805352" y="628281"/>
            <a:chExt cx="6070514" cy="3142961"/>
          </a:xfrm>
        </p:grpSpPr>
        <p:sp>
          <p:nvSpPr>
            <p:cNvPr id="12" name="Rectangle 11"/>
            <p:cNvSpPr/>
            <p:nvPr/>
          </p:nvSpPr>
          <p:spPr>
            <a:xfrm>
              <a:off x="5835203" y="628281"/>
              <a:ext cx="4356547"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Patient Care &amp; Hospital Furniture</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6" name="Rectangle 15"/>
            <p:cNvSpPr/>
            <p:nvPr/>
          </p:nvSpPr>
          <p:spPr>
            <a:xfrm>
              <a:off x="5883841" y="1759643"/>
              <a:ext cx="5992025" cy="12149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 look and feel of a healthcare environment play a meaningful role in shaping the patients’ experiences and can be an important factor in assessing their future healthcare provider. With this in mind, healthcare companies are now studying &amp; implementing ways to enhance the patient room experience with modern and comforting ambiances. At EHS, we are proud to have partnered with leading and reliable brands - such as:</a:t>
              </a:r>
            </a:p>
          </p:txBody>
        </p:sp>
        <p:grpSp>
          <p:nvGrpSpPr>
            <p:cNvPr id="2" name="Group 1">
              <a:extLst>
                <a:ext uri="{FF2B5EF4-FFF2-40B4-BE49-F238E27FC236}">
                  <a16:creationId xmlns:a16="http://schemas.microsoft.com/office/drawing/2014/main" id="{EAB26277-1B9C-4CF3-8438-A11A97162A28}"/>
                </a:ext>
              </a:extLst>
            </p:cNvPr>
            <p:cNvGrpSpPr/>
            <p:nvPr/>
          </p:nvGrpSpPr>
          <p:grpSpPr>
            <a:xfrm>
              <a:off x="5805352" y="3315734"/>
              <a:ext cx="6041626" cy="455508"/>
              <a:chOff x="12685589" y="3239423"/>
              <a:chExt cx="6041626" cy="455508"/>
            </a:xfrm>
          </p:grpSpPr>
          <p:pic>
            <p:nvPicPr>
              <p:cNvPr id="26" name="Picture 25">
                <a:extLst>
                  <a:ext uri="{FF2B5EF4-FFF2-40B4-BE49-F238E27FC236}">
                    <a16:creationId xmlns:a16="http://schemas.microsoft.com/office/drawing/2014/main" id="{3D600A86-2566-4BB1-9E58-DBA86931CA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685589" y="3473037"/>
                <a:ext cx="640080" cy="221894"/>
              </a:xfrm>
              <a:prstGeom prst="rect">
                <a:avLst/>
              </a:prstGeom>
            </p:spPr>
          </p:pic>
          <p:pic>
            <p:nvPicPr>
              <p:cNvPr id="27" name="Picture 26">
                <a:extLst>
                  <a:ext uri="{FF2B5EF4-FFF2-40B4-BE49-F238E27FC236}">
                    <a16:creationId xmlns:a16="http://schemas.microsoft.com/office/drawing/2014/main" id="{50F53EFC-7AC3-4C6E-BA98-8FADA154A4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538274" y="3311160"/>
                <a:ext cx="699988" cy="298321"/>
              </a:xfrm>
              <a:prstGeom prst="rect">
                <a:avLst/>
              </a:prstGeom>
            </p:spPr>
          </p:pic>
          <p:pic>
            <p:nvPicPr>
              <p:cNvPr id="28" name="Picture 27">
                <a:extLst>
                  <a:ext uri="{FF2B5EF4-FFF2-40B4-BE49-F238E27FC236}">
                    <a16:creationId xmlns:a16="http://schemas.microsoft.com/office/drawing/2014/main" id="{DB2A8C4D-5DE7-49DB-B47A-E0F4BA73A4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399673" y="3345547"/>
                <a:ext cx="640080" cy="229546"/>
              </a:xfrm>
              <a:prstGeom prst="rect">
                <a:avLst/>
              </a:prstGeom>
            </p:spPr>
          </p:pic>
          <p:pic>
            <p:nvPicPr>
              <p:cNvPr id="29" name="Picture 28">
                <a:extLst>
                  <a:ext uri="{FF2B5EF4-FFF2-40B4-BE49-F238E27FC236}">
                    <a16:creationId xmlns:a16="http://schemas.microsoft.com/office/drawing/2014/main" id="{A5F1F4B6-97DF-40FF-BD89-9B4A2023CF9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903674" y="3239423"/>
                <a:ext cx="441796" cy="441795"/>
              </a:xfrm>
              <a:prstGeom prst="rect">
                <a:avLst/>
              </a:prstGeom>
            </p:spPr>
          </p:pic>
          <p:pic>
            <p:nvPicPr>
              <p:cNvPr id="30" name="Picture 29">
                <a:extLst>
                  <a:ext uri="{FF2B5EF4-FFF2-40B4-BE49-F238E27FC236}">
                    <a16:creationId xmlns:a16="http://schemas.microsoft.com/office/drawing/2014/main" id="{D478E220-32E8-4A8C-B4BF-DF8F0E7EF73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5201164" y="3323160"/>
                <a:ext cx="541099" cy="274320"/>
              </a:xfrm>
              <a:prstGeom prst="rect">
                <a:avLst/>
              </a:prstGeom>
            </p:spPr>
          </p:pic>
          <p:pic>
            <p:nvPicPr>
              <p:cNvPr id="31" name="Picture 30">
                <a:extLst>
                  <a:ext uri="{FF2B5EF4-FFF2-40B4-BE49-F238E27FC236}">
                    <a16:creationId xmlns:a16="http://schemas.microsoft.com/office/drawing/2014/main" id="{60486F19-A8C3-46FD-88B3-35F12F9862D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6506881" y="3336656"/>
                <a:ext cx="707842" cy="247328"/>
              </a:xfrm>
              <a:prstGeom prst="rect">
                <a:avLst/>
              </a:prstGeom>
            </p:spPr>
          </p:pic>
          <p:pic>
            <p:nvPicPr>
              <p:cNvPr id="32" name="Picture 31">
                <a:extLst>
                  <a:ext uri="{FF2B5EF4-FFF2-40B4-BE49-F238E27FC236}">
                    <a16:creationId xmlns:a16="http://schemas.microsoft.com/office/drawing/2014/main" id="{2F4D0198-B248-4CA1-A2BC-DDA9F63D21E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7376134" y="3343801"/>
                <a:ext cx="640080" cy="233038"/>
              </a:xfrm>
              <a:prstGeom prst="rect">
                <a:avLst/>
              </a:prstGeom>
            </p:spPr>
          </p:pic>
          <p:pic>
            <p:nvPicPr>
              <p:cNvPr id="33" name="Picture 32">
                <a:extLst>
                  <a:ext uri="{FF2B5EF4-FFF2-40B4-BE49-F238E27FC236}">
                    <a16:creationId xmlns:a16="http://schemas.microsoft.com/office/drawing/2014/main" id="{0C5D02C3-A826-4BCC-9DC1-54F32E6BCBF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177622" y="3323160"/>
                <a:ext cx="549593" cy="274320"/>
              </a:xfrm>
              <a:prstGeom prst="rect">
                <a:avLst/>
              </a:prstGeom>
            </p:spPr>
          </p:pic>
        </p:grpSp>
      </p:grpSp>
      <p:sp>
        <p:nvSpPr>
          <p:cNvPr id="3" name="TextBox 2">
            <a:extLst>
              <a:ext uri="{FF2B5EF4-FFF2-40B4-BE49-F238E27FC236}">
                <a16:creationId xmlns:a16="http://schemas.microsoft.com/office/drawing/2014/main" id="{451BCFDC-DBBB-DFD5-5287-875A4A42322C}"/>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99C4F437-B9C1-8ED4-90EB-BC97A555B56B}"/>
              </a:ext>
            </a:extLst>
          </p:cNvPr>
          <p:cNvSpPr/>
          <p:nvPr/>
        </p:nvSpPr>
        <p:spPr>
          <a:xfrm>
            <a:off x="4917608" y="677698"/>
            <a:ext cx="290763" cy="30080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6" name="Picture 5">
            <a:extLst>
              <a:ext uri="{FF2B5EF4-FFF2-40B4-BE49-F238E27FC236}">
                <a16:creationId xmlns:a16="http://schemas.microsoft.com/office/drawing/2014/main" id="{41CEB03E-3B9B-472A-E6CC-C59EAB299C4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99264" y="3941641"/>
            <a:ext cx="1262762" cy="232348"/>
          </a:xfrm>
          <a:prstGeom prst="rect">
            <a:avLst/>
          </a:prstGeom>
        </p:spPr>
      </p:pic>
      <p:pic>
        <p:nvPicPr>
          <p:cNvPr id="9" name="Picture 2" descr="Download Baxter Logo PNG Image for Free">
            <a:extLst>
              <a:ext uri="{FF2B5EF4-FFF2-40B4-BE49-F238E27FC236}">
                <a16:creationId xmlns:a16="http://schemas.microsoft.com/office/drawing/2014/main" id="{A9DC7AC4-DCBE-DDDB-56D0-713A3FC9B5A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25963" y="3310669"/>
            <a:ext cx="1000501" cy="2223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ompany Introduction-Ningbo David Medical Device Co., Ltd.">
            <a:extLst>
              <a:ext uri="{FF2B5EF4-FFF2-40B4-BE49-F238E27FC236}">
                <a16:creationId xmlns:a16="http://schemas.microsoft.com/office/drawing/2014/main" id="{E3155032-B856-D488-38F5-6E434AB3082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023437" y="3837130"/>
            <a:ext cx="415113" cy="554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74026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838200"/>
            <a:ext cx="12192000" cy="4156881"/>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17170" y="1479884"/>
            <a:ext cx="4473525"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Medical Consumables</a:t>
            </a: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 &amp; Sensors</a:t>
            </a:r>
          </a:p>
        </p:txBody>
      </p:sp>
      <p:grpSp>
        <p:nvGrpSpPr>
          <p:cNvPr id="14" name="Group 13">
            <a:extLst>
              <a:ext uri="{FF2B5EF4-FFF2-40B4-BE49-F238E27FC236}">
                <a16:creationId xmlns:a16="http://schemas.microsoft.com/office/drawing/2014/main" id="{4C488F82-2EC8-B8F1-67B7-E9B814F25226}"/>
              </a:ext>
            </a:extLst>
          </p:cNvPr>
          <p:cNvGrpSpPr/>
          <p:nvPr/>
        </p:nvGrpSpPr>
        <p:grpSpPr>
          <a:xfrm>
            <a:off x="1048593" y="2742584"/>
            <a:ext cx="3482140" cy="1701420"/>
            <a:chOff x="862615" y="2634098"/>
            <a:chExt cx="3482140" cy="1701420"/>
          </a:xfrm>
        </p:grpSpPr>
        <p:sp>
          <p:nvSpPr>
            <p:cNvPr id="9" name="Rectangle 8"/>
            <p:cNvSpPr/>
            <p:nvPr/>
          </p:nvSpPr>
          <p:spPr>
            <a:xfrm>
              <a:off x="1324828" y="2761918"/>
              <a:ext cx="3019927" cy="144578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We deliver the most advanced and reliable sensors, medical consumables, disposables to all medical institutions we serve. Our products are gentle on the body as well as easy to maintain and use - making them comfortable for both end users and caregivers.</a:t>
              </a:r>
            </a:p>
          </p:txBody>
        </p:sp>
        <p:sp>
          <p:nvSpPr>
            <p:cNvPr id="11" name="Rectangle 10">
              <a:extLst>
                <a:ext uri="{FF2B5EF4-FFF2-40B4-BE49-F238E27FC236}">
                  <a16:creationId xmlns:a16="http://schemas.microsoft.com/office/drawing/2014/main" id="{F83F6F9E-6A77-8148-8A0A-DBF121827BD4}"/>
                </a:ext>
              </a:extLst>
            </p:cNvPr>
            <p:cNvSpPr/>
            <p:nvPr/>
          </p:nvSpPr>
          <p:spPr>
            <a:xfrm>
              <a:off x="862615" y="2634098"/>
              <a:ext cx="290763" cy="17014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sp>
        <p:nvSpPr>
          <p:cNvPr id="23" name="TextBox 22">
            <a:extLst>
              <a:ext uri="{FF2B5EF4-FFF2-40B4-BE49-F238E27FC236}">
                <a16:creationId xmlns:a16="http://schemas.microsoft.com/office/drawing/2014/main" id="{837E10F6-A149-43A9-9AE2-28EB88DE119C}"/>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 name="Group 1">
            <a:extLst>
              <a:ext uri="{FF2B5EF4-FFF2-40B4-BE49-F238E27FC236}">
                <a16:creationId xmlns:a16="http://schemas.microsoft.com/office/drawing/2014/main" id="{41D29C33-D7C1-4618-B638-641989B4FA5F}"/>
              </a:ext>
            </a:extLst>
          </p:cNvPr>
          <p:cNvGrpSpPr/>
          <p:nvPr/>
        </p:nvGrpSpPr>
        <p:grpSpPr>
          <a:xfrm>
            <a:off x="439844" y="5228407"/>
            <a:ext cx="4994167" cy="367776"/>
            <a:chOff x="14073690" y="5761966"/>
            <a:chExt cx="4994167" cy="367776"/>
          </a:xfrm>
        </p:grpSpPr>
        <p:pic>
          <p:nvPicPr>
            <p:cNvPr id="20" name="Picture 19" descr="A picture containing drawing, mug, plate&#10;&#10;Description automatically generated">
              <a:extLst>
                <a:ext uri="{FF2B5EF4-FFF2-40B4-BE49-F238E27FC236}">
                  <a16:creationId xmlns:a16="http://schemas.microsoft.com/office/drawing/2014/main" id="{6DBDCB5C-BF28-4FEF-8750-463E113CE3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73690" y="5897257"/>
              <a:ext cx="777560" cy="97195"/>
            </a:xfrm>
            <a:prstGeom prst="rect">
              <a:avLst/>
            </a:prstGeom>
          </p:spPr>
        </p:pic>
        <p:pic>
          <p:nvPicPr>
            <p:cNvPr id="24" name="Picture 23" descr="A black and white sign&#10;&#10;Description automatically generated with low confidence">
              <a:extLst>
                <a:ext uri="{FF2B5EF4-FFF2-40B4-BE49-F238E27FC236}">
                  <a16:creationId xmlns:a16="http://schemas.microsoft.com/office/drawing/2014/main" id="{CCDC9CB8-3071-4816-9ED5-772A7BED87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062549" y="5761966"/>
              <a:ext cx="755706" cy="367776"/>
            </a:xfrm>
            <a:prstGeom prst="rect">
              <a:avLst/>
            </a:prstGeom>
          </p:spPr>
        </p:pic>
        <p:pic>
          <p:nvPicPr>
            <p:cNvPr id="28" name="Picture 27">
              <a:extLst>
                <a:ext uri="{FF2B5EF4-FFF2-40B4-BE49-F238E27FC236}">
                  <a16:creationId xmlns:a16="http://schemas.microsoft.com/office/drawing/2014/main" id="{1EBEA14E-1294-4EFE-912B-3710605184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888103" y="5809566"/>
              <a:ext cx="505712" cy="272577"/>
            </a:xfrm>
            <a:prstGeom prst="rect">
              <a:avLst/>
            </a:prstGeom>
          </p:spPr>
        </p:pic>
        <p:pic>
          <p:nvPicPr>
            <p:cNvPr id="29" name="Picture 28">
              <a:extLst>
                <a:ext uri="{FF2B5EF4-FFF2-40B4-BE49-F238E27FC236}">
                  <a16:creationId xmlns:a16="http://schemas.microsoft.com/office/drawing/2014/main" id="{0B4D424B-0F98-4F6B-BEB4-1D35FA3866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954931" y="5886653"/>
              <a:ext cx="795484" cy="146369"/>
            </a:xfrm>
            <a:prstGeom prst="rect">
              <a:avLst/>
            </a:prstGeom>
          </p:spPr>
        </p:pic>
        <p:pic>
          <p:nvPicPr>
            <p:cNvPr id="30" name="Picture 29">
              <a:extLst>
                <a:ext uri="{FF2B5EF4-FFF2-40B4-BE49-F238E27FC236}">
                  <a16:creationId xmlns:a16="http://schemas.microsoft.com/office/drawing/2014/main" id="{CF5D3A62-A453-4F2C-82A7-EA3E3496CB7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26736" y="5879553"/>
              <a:ext cx="541121" cy="132602"/>
            </a:xfrm>
            <a:prstGeom prst="rect">
              <a:avLst/>
            </a:prstGeom>
          </p:spPr>
        </p:pic>
      </p:grpSp>
      <p:sp>
        <p:nvSpPr>
          <p:cNvPr id="3" name="TextBox 2">
            <a:extLst>
              <a:ext uri="{FF2B5EF4-FFF2-40B4-BE49-F238E27FC236}">
                <a16:creationId xmlns:a16="http://schemas.microsoft.com/office/drawing/2014/main" id="{4A97AE1C-5F38-1FFC-E547-759FC707072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7" name="Picture Placeholder 6">
            <a:extLst>
              <a:ext uri="{FF2B5EF4-FFF2-40B4-BE49-F238E27FC236}">
                <a16:creationId xmlns:a16="http://schemas.microsoft.com/office/drawing/2014/main" id="{0C523C90-0E6D-8E56-5EE6-9ED1B89DBBA6}"/>
              </a:ext>
            </a:extLst>
          </p:cNvPr>
          <p:cNvSpPr>
            <a:spLocks noGrp="1"/>
          </p:cNvSpPr>
          <p:nvPr>
            <p:ph type="pic" sz="quarter" idx="10"/>
          </p:nvPr>
        </p:nvSpPr>
        <p:spPr/>
        <p:txBody>
          <a:bodyPr/>
          <a:lstStyle/>
          <a:p>
            <a:endParaRPr lang="en-US"/>
          </a:p>
        </p:txBody>
      </p:sp>
      <p:pic>
        <p:nvPicPr>
          <p:cNvPr id="21" name="Picture 20">
            <a:extLst>
              <a:ext uri="{FF2B5EF4-FFF2-40B4-BE49-F238E27FC236}">
                <a16:creationId xmlns:a16="http://schemas.microsoft.com/office/drawing/2014/main" id="{5B8C37B9-6D40-417D-06C3-2D1230BF4D80}"/>
              </a:ext>
            </a:extLst>
          </p:cNvPr>
          <p:cNvPicPr>
            <a:picLocks noChangeAspect="1"/>
          </p:cNvPicPr>
          <p:nvPr/>
        </p:nvPicPr>
        <p:blipFill rotWithShape="1">
          <a:blip r:embed="rId8"/>
          <a:srcRect l="44505"/>
          <a:stretch/>
        </p:blipFill>
        <p:spPr>
          <a:xfrm>
            <a:off x="5964824" y="0"/>
            <a:ext cx="6227176" cy="6311900"/>
          </a:xfrm>
          <a:prstGeom prst="rect">
            <a:avLst/>
          </a:prstGeom>
          <a:effectLst>
            <a:outerShdw blurRad="50800" dist="38100" dir="8100000" algn="tr" rotWithShape="0">
              <a:prstClr val="black">
                <a:alpha val="40000"/>
              </a:prstClr>
            </a:outerShdw>
          </a:effectLst>
        </p:spPr>
      </p:pic>
      <p:pic>
        <p:nvPicPr>
          <p:cNvPr id="25" name="Picture 24">
            <a:extLst>
              <a:ext uri="{FF2B5EF4-FFF2-40B4-BE49-F238E27FC236}">
                <a16:creationId xmlns:a16="http://schemas.microsoft.com/office/drawing/2014/main" id="{1DB51B1E-7D0A-AE74-F8FB-1435AD9A0D63}"/>
              </a:ext>
            </a:extLst>
          </p:cNvPr>
          <p:cNvPicPr>
            <a:picLocks noChangeAspect="1"/>
          </p:cNvPicPr>
          <p:nvPr/>
        </p:nvPicPr>
        <p:blipFill>
          <a:blip r:embed="rId9"/>
          <a:stretch>
            <a:fillRect/>
          </a:stretch>
        </p:blipFill>
        <p:spPr>
          <a:xfrm>
            <a:off x="4867835" y="2935029"/>
            <a:ext cx="4736788" cy="4433854"/>
          </a:xfrm>
          <a:prstGeom prst="rect">
            <a:avLst/>
          </a:prstGeom>
        </p:spPr>
      </p:pic>
      <p:pic>
        <p:nvPicPr>
          <p:cNvPr id="6" name="Picture 5">
            <a:extLst>
              <a:ext uri="{FF2B5EF4-FFF2-40B4-BE49-F238E27FC236}">
                <a16:creationId xmlns:a16="http://schemas.microsoft.com/office/drawing/2014/main" id="{6D2517F9-6786-23F0-5708-350986E20934}"/>
              </a:ext>
            </a:extLst>
          </p:cNvPr>
          <p:cNvPicPr>
            <a:picLocks noChangeAspect="1"/>
          </p:cNvPicPr>
          <p:nvPr/>
        </p:nvPicPr>
        <p:blipFill>
          <a:blip r:embed="rId10"/>
          <a:stretch>
            <a:fillRect/>
          </a:stretch>
        </p:blipFill>
        <p:spPr>
          <a:xfrm rot="5400000">
            <a:off x="9355793" y="3904456"/>
            <a:ext cx="2924732" cy="1949821"/>
          </a:xfrm>
          <a:prstGeom prst="rect">
            <a:avLst/>
          </a:prstGeom>
        </p:spPr>
      </p:pic>
      <p:pic>
        <p:nvPicPr>
          <p:cNvPr id="10" name="Picture 9">
            <a:extLst>
              <a:ext uri="{FF2B5EF4-FFF2-40B4-BE49-F238E27FC236}">
                <a16:creationId xmlns:a16="http://schemas.microsoft.com/office/drawing/2014/main" id="{CDC785CB-AA56-429F-5BD0-BC8169237321}"/>
              </a:ext>
            </a:extLst>
          </p:cNvPr>
          <p:cNvPicPr>
            <a:picLocks noChangeAspect="1"/>
          </p:cNvPicPr>
          <p:nvPr/>
        </p:nvPicPr>
        <p:blipFill>
          <a:blip r:embed="rId11"/>
          <a:stretch>
            <a:fillRect/>
          </a:stretch>
        </p:blipFill>
        <p:spPr>
          <a:xfrm>
            <a:off x="6146989" y="193359"/>
            <a:ext cx="2618501" cy="1232029"/>
          </a:xfrm>
          <a:prstGeom prst="rect">
            <a:avLst/>
          </a:prstGeom>
        </p:spPr>
      </p:pic>
      <p:pic>
        <p:nvPicPr>
          <p:cNvPr id="12" name="Picture 11" descr="Logo&#10;&#10;Description automatically generated">
            <a:extLst>
              <a:ext uri="{FF2B5EF4-FFF2-40B4-BE49-F238E27FC236}">
                <a16:creationId xmlns:a16="http://schemas.microsoft.com/office/drawing/2014/main" id="{2E67FDE1-091B-3726-0A49-97D237B6B23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358431" y="5283726"/>
            <a:ext cx="831879" cy="277295"/>
          </a:xfrm>
          <a:prstGeom prst="rect">
            <a:avLst/>
          </a:prstGeom>
        </p:spPr>
      </p:pic>
    </p:spTree>
    <p:extLst>
      <p:ext uri="{BB962C8B-B14F-4D97-AF65-F5344CB8AC3E}">
        <p14:creationId xmlns:p14="http://schemas.microsoft.com/office/powerpoint/2010/main" val="34050939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0AAF3E-F467-7817-2A3E-D4261D334F3D}"/>
              </a:ext>
            </a:extLst>
          </p:cNvPr>
          <p:cNvSpPr txBox="1"/>
          <p:nvPr/>
        </p:nvSpPr>
        <p:spPr>
          <a:xfrm>
            <a:off x="914400" y="4134677"/>
            <a:ext cx="4942437" cy="1006429"/>
          </a:xfrm>
          <a:prstGeom prst="rect">
            <a:avLst/>
          </a:prstGeom>
          <a:noFill/>
        </p:spPr>
        <p:txBody>
          <a:bodyPr wrap="square" rtlCol="0">
            <a:spAutoFit/>
          </a:bodyPr>
          <a:lstStyle/>
          <a:p>
            <a:pPr algn="ctr">
              <a:lnSpc>
                <a:spcPct val="90000"/>
              </a:lnSpc>
              <a:spcBef>
                <a:spcPts val="1000"/>
              </a:spcBef>
              <a:buSzPct val="100000"/>
              <a:defRPr/>
            </a:pPr>
            <a:r>
              <a:rPr lang="en-US" sz="6600" b="1" dirty="0">
                <a:solidFill>
                  <a:srgbClr val="FFFFFF"/>
                </a:solidFill>
                <a:latin typeface="Exo 2" panose="00000500000000000000" pitchFamily="2" charset="0"/>
                <a:ea typeface="+mj-ea"/>
                <a:cs typeface="+mj-cs"/>
                <a:sym typeface="Calibri"/>
              </a:rPr>
              <a:t>ABOUT EHS</a:t>
            </a:r>
            <a:endParaRPr lang="en-AE" sz="6600" b="1" dirty="0">
              <a:solidFill>
                <a:srgbClr val="FFFFFF"/>
              </a:solidFill>
              <a:latin typeface="Exo 2" panose="00000500000000000000" pitchFamily="2" charset="0"/>
              <a:ea typeface="+mj-ea"/>
              <a:cs typeface="+mj-cs"/>
              <a:sym typeface="Calibri"/>
            </a:endParaRPr>
          </a:p>
        </p:txBody>
      </p:sp>
    </p:spTree>
    <p:extLst>
      <p:ext uri="{BB962C8B-B14F-4D97-AF65-F5344CB8AC3E}">
        <p14:creationId xmlns:p14="http://schemas.microsoft.com/office/powerpoint/2010/main" val="33636286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3581400"/>
            <a:ext cx="12192000" cy="32765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15" name="Group 14">
            <a:extLst>
              <a:ext uri="{FF2B5EF4-FFF2-40B4-BE49-F238E27FC236}">
                <a16:creationId xmlns:a16="http://schemas.microsoft.com/office/drawing/2014/main" id="{0457DAC9-C607-C0E6-CCA6-1165452C27F6}"/>
              </a:ext>
            </a:extLst>
          </p:cNvPr>
          <p:cNvGrpSpPr/>
          <p:nvPr/>
        </p:nvGrpSpPr>
        <p:grpSpPr>
          <a:xfrm>
            <a:off x="5635305" y="3756226"/>
            <a:ext cx="5128666" cy="2400657"/>
            <a:chOff x="5907634" y="4056915"/>
            <a:chExt cx="5835457" cy="2400657"/>
          </a:xfrm>
        </p:grpSpPr>
        <p:sp>
          <p:nvSpPr>
            <p:cNvPr id="14" name="Rectangle 13"/>
            <p:cNvSpPr/>
            <p:nvPr/>
          </p:nvSpPr>
          <p:spPr>
            <a:xfrm>
              <a:off x="5920697" y="4056915"/>
              <a:ext cx="5822394" cy="240065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Our current portfolio of products in this sector includes:</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Our experienced and professional team has equipped and installed these solutions within the strict FDA and CE regulations in numerous leading hospitals across the UAE including MOH, SEHA, DHA, and Military Hospitals as well as in well-known private clinics and hospitals in the region.</a:t>
              </a:r>
            </a:p>
          </p:txBody>
        </p:sp>
        <p:sp>
          <p:nvSpPr>
            <p:cNvPr id="27" name="Rectangle 26"/>
            <p:cNvSpPr/>
            <p:nvPr/>
          </p:nvSpPr>
          <p:spPr>
            <a:xfrm>
              <a:off x="5907634" y="4362880"/>
              <a:ext cx="3980448" cy="953051"/>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Digital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Mobile DR &amp;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Fluoroscopy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Mobile </a:t>
              </a:r>
              <a:r>
                <a:rPr kumimoji="0" lang="en-US" sz="1000" b="0" i="0" u="none" strike="noStrike" kern="1200" cap="none" spc="0" normalizeH="0" baseline="0" noProof="0" dirty="0" err="1">
                  <a:ln>
                    <a:noFill/>
                  </a:ln>
                  <a:solidFill>
                    <a:srgbClr val="FFFFFF"/>
                  </a:solidFill>
                  <a:effectLst/>
                  <a:uLnTx/>
                  <a:uFillTx/>
                  <a:latin typeface="Exo 2 Light" charset="0"/>
                  <a:ea typeface="Exo 2 Light" charset="0"/>
                  <a:cs typeface="Exo 2 Light" charset="0"/>
                </a:rPr>
                <a:t>Carm</a:t>
              </a: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General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Ultrasound Scanner</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Digital Angiography system, PACS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QA Products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Radiology Accessories</a:t>
              </a:r>
            </a:p>
          </p:txBody>
        </p:sp>
      </p:grpSp>
      <p:sp>
        <p:nvSpPr>
          <p:cNvPr id="21" name="TextBox 20">
            <a:extLst>
              <a:ext uri="{FF2B5EF4-FFF2-40B4-BE49-F238E27FC236}">
                <a16:creationId xmlns:a16="http://schemas.microsoft.com/office/drawing/2014/main" id="{C98495E7-98F8-492A-9663-FD02E5B6C6E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A5839314-8912-26F4-E5C8-F85ABA571104}"/>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3" name="Group 22">
            <a:extLst>
              <a:ext uri="{FF2B5EF4-FFF2-40B4-BE49-F238E27FC236}">
                <a16:creationId xmlns:a16="http://schemas.microsoft.com/office/drawing/2014/main" id="{8347E595-A0C5-5B30-63DA-0F5681878B5E}"/>
              </a:ext>
            </a:extLst>
          </p:cNvPr>
          <p:cNvGrpSpPr/>
          <p:nvPr/>
        </p:nvGrpSpPr>
        <p:grpSpPr>
          <a:xfrm>
            <a:off x="5477774" y="569836"/>
            <a:ext cx="5575919" cy="2531570"/>
            <a:chOff x="4807279" y="583729"/>
            <a:chExt cx="5575919" cy="2531570"/>
          </a:xfrm>
        </p:grpSpPr>
        <p:grpSp>
          <p:nvGrpSpPr>
            <p:cNvPr id="13" name="Group 12">
              <a:extLst>
                <a:ext uri="{FF2B5EF4-FFF2-40B4-BE49-F238E27FC236}">
                  <a16:creationId xmlns:a16="http://schemas.microsoft.com/office/drawing/2014/main" id="{6200A5A3-16E0-EAC7-432C-2AFC168E2A16}"/>
                </a:ext>
              </a:extLst>
            </p:cNvPr>
            <p:cNvGrpSpPr/>
            <p:nvPr/>
          </p:nvGrpSpPr>
          <p:grpSpPr>
            <a:xfrm>
              <a:off x="5253947" y="742949"/>
              <a:ext cx="5129251" cy="2199484"/>
              <a:chOff x="5920697" y="1079499"/>
              <a:chExt cx="5129251" cy="2199484"/>
            </a:xfrm>
          </p:grpSpPr>
          <p:sp>
            <p:nvSpPr>
              <p:cNvPr id="12" name="Rectangle 11"/>
              <p:cNvSpPr/>
              <p:nvPr/>
            </p:nvSpPr>
            <p:spPr>
              <a:xfrm>
                <a:off x="5920697" y="1079499"/>
                <a:ext cx="494499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mn-cs"/>
                  </a:rPr>
                  <a:t>Imaging &amp; Ultrasound</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6" name="Rectangle 15"/>
              <p:cNvSpPr/>
              <p:nvPr/>
            </p:nvSpPr>
            <p:spPr>
              <a:xfrm>
                <a:off x="5944359" y="1748725"/>
                <a:ext cx="5105589" cy="98411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EHS offers a full range of Imaging &amp; Ultrasound solutions that facilitate high-resolution imaging across different specialties in the healthcare environment. </a:t>
                </a:r>
                <a:b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b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We share exclusive partner-ships with market leaders and standard bearers </a:t>
                </a:r>
                <a:b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b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such as:/</a:t>
                </a:r>
              </a:p>
            </p:txBody>
          </p:sp>
          <p:grpSp>
            <p:nvGrpSpPr>
              <p:cNvPr id="11" name="Group 10">
                <a:extLst>
                  <a:ext uri="{FF2B5EF4-FFF2-40B4-BE49-F238E27FC236}">
                    <a16:creationId xmlns:a16="http://schemas.microsoft.com/office/drawing/2014/main" id="{DF4EEDE2-6416-86E6-0545-847D4018E52E}"/>
                  </a:ext>
                </a:extLst>
              </p:cNvPr>
              <p:cNvGrpSpPr/>
              <p:nvPr/>
            </p:nvGrpSpPr>
            <p:grpSpPr>
              <a:xfrm>
                <a:off x="6057711" y="2927655"/>
                <a:ext cx="3009134" cy="351328"/>
                <a:chOff x="6057711" y="3092755"/>
                <a:chExt cx="3009134" cy="351328"/>
              </a:xfrm>
            </p:grpSpPr>
            <p:pic>
              <p:nvPicPr>
                <p:cNvPr id="19" name="Picture 18">
                  <a:extLst>
                    <a:ext uri="{FF2B5EF4-FFF2-40B4-BE49-F238E27FC236}">
                      <a16:creationId xmlns:a16="http://schemas.microsoft.com/office/drawing/2014/main" id="{7205E6E1-3561-4A4F-B350-BC50DDB7C4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7711" y="3233663"/>
                  <a:ext cx="649224" cy="96807"/>
                </a:xfrm>
                <a:prstGeom prst="rect">
                  <a:avLst/>
                </a:prstGeom>
              </p:spPr>
            </p:pic>
            <p:pic>
              <p:nvPicPr>
                <p:cNvPr id="20" name="Picture 19">
                  <a:extLst>
                    <a:ext uri="{FF2B5EF4-FFF2-40B4-BE49-F238E27FC236}">
                      <a16:creationId xmlns:a16="http://schemas.microsoft.com/office/drawing/2014/main" id="{E616CBCA-207D-408F-BA18-155CE343F7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90388" y="3158553"/>
                  <a:ext cx="413385" cy="274320"/>
                </a:xfrm>
                <a:prstGeom prst="rect">
                  <a:avLst/>
                </a:prstGeom>
              </p:spPr>
            </p:pic>
            <p:pic>
              <p:nvPicPr>
                <p:cNvPr id="18" name="Picture 17">
                  <a:extLst>
                    <a:ext uri="{FF2B5EF4-FFF2-40B4-BE49-F238E27FC236}">
                      <a16:creationId xmlns:a16="http://schemas.microsoft.com/office/drawing/2014/main" id="{2FF1B11F-E0B5-4C1D-8B1B-B2522B7C34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22600" y="3250160"/>
                  <a:ext cx="643495" cy="118403"/>
                </a:xfrm>
                <a:prstGeom prst="rect">
                  <a:avLst/>
                </a:prstGeom>
              </p:spPr>
            </p:pic>
            <p:pic>
              <p:nvPicPr>
                <p:cNvPr id="7" name="Picture 6" descr="A blue and white logo&#10;&#10;Description automatically generated with low confidence">
                  <a:extLst>
                    <a:ext uri="{FF2B5EF4-FFF2-40B4-BE49-F238E27FC236}">
                      <a16:creationId xmlns:a16="http://schemas.microsoft.com/office/drawing/2014/main" id="{847B6BFA-9589-AD94-25C9-9A57F8DCD9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5893" y="3092755"/>
                  <a:ext cx="730952" cy="351328"/>
                </a:xfrm>
                <a:prstGeom prst="rect">
                  <a:avLst/>
                </a:prstGeom>
              </p:spPr>
            </p:pic>
          </p:grpSp>
        </p:grpSp>
        <p:sp>
          <p:nvSpPr>
            <p:cNvPr id="9" name="Rectangle 8">
              <a:extLst>
                <a:ext uri="{FF2B5EF4-FFF2-40B4-BE49-F238E27FC236}">
                  <a16:creationId xmlns:a16="http://schemas.microsoft.com/office/drawing/2014/main" id="{ED249F1E-4BEF-CD7F-D8D9-6332D45D3B5F}"/>
                </a:ext>
              </a:extLst>
            </p:cNvPr>
            <p:cNvSpPr/>
            <p:nvPr/>
          </p:nvSpPr>
          <p:spPr>
            <a:xfrm>
              <a:off x="4807279" y="583729"/>
              <a:ext cx="290763" cy="2531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pic>
        <p:nvPicPr>
          <p:cNvPr id="10" name="Picture 9">
            <a:extLst>
              <a:ext uri="{FF2B5EF4-FFF2-40B4-BE49-F238E27FC236}">
                <a16:creationId xmlns:a16="http://schemas.microsoft.com/office/drawing/2014/main" id="{8839EF1C-435D-86C8-9482-27352CB58B41}"/>
              </a:ext>
            </a:extLst>
          </p:cNvPr>
          <p:cNvPicPr>
            <a:picLocks noChangeAspect="1"/>
          </p:cNvPicPr>
          <p:nvPr/>
        </p:nvPicPr>
        <p:blipFill>
          <a:blip r:embed="rId7"/>
          <a:stretch>
            <a:fillRect/>
          </a:stretch>
        </p:blipFill>
        <p:spPr>
          <a:xfrm>
            <a:off x="10215154" y="2167069"/>
            <a:ext cx="1806974" cy="3484877"/>
          </a:xfrm>
          <a:prstGeom prst="rect">
            <a:avLst/>
          </a:prstGeom>
        </p:spPr>
      </p:pic>
      <p:grpSp>
        <p:nvGrpSpPr>
          <p:cNvPr id="3" name="Group 2">
            <a:extLst>
              <a:ext uri="{FF2B5EF4-FFF2-40B4-BE49-F238E27FC236}">
                <a16:creationId xmlns:a16="http://schemas.microsoft.com/office/drawing/2014/main" id="{3B7DCC07-B046-8024-C419-A3B6F7CB0070}"/>
              </a:ext>
            </a:extLst>
          </p:cNvPr>
          <p:cNvGrpSpPr/>
          <p:nvPr/>
        </p:nvGrpSpPr>
        <p:grpSpPr>
          <a:xfrm>
            <a:off x="846940" y="213988"/>
            <a:ext cx="4077757" cy="6173749"/>
            <a:chOff x="841224" y="476413"/>
            <a:chExt cx="3224464" cy="5543141"/>
          </a:xfrm>
        </p:grpSpPr>
        <p:pic>
          <p:nvPicPr>
            <p:cNvPr id="6" name="Picture 5">
              <a:extLst>
                <a:ext uri="{FF2B5EF4-FFF2-40B4-BE49-F238E27FC236}">
                  <a16:creationId xmlns:a16="http://schemas.microsoft.com/office/drawing/2014/main" id="{99D4B1C9-2512-6668-A3D3-74328A04BE9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841224" y="476413"/>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pic>
        <p:sp>
          <p:nvSpPr>
            <p:cNvPr id="8" name="Rectangle 7">
              <a:extLst>
                <a:ext uri="{FF2B5EF4-FFF2-40B4-BE49-F238E27FC236}">
                  <a16:creationId xmlns:a16="http://schemas.microsoft.com/office/drawing/2014/main" id="{CC3B67CD-64FF-1174-57C0-E7ADD456E766}"/>
                </a:ext>
              </a:extLst>
            </p:cNvPr>
            <p:cNvSpPr/>
            <p:nvPr/>
          </p:nvSpPr>
          <p:spPr>
            <a:xfrm>
              <a:off x="841224" y="476413"/>
              <a:ext cx="3224464" cy="5543141"/>
            </a:xfrm>
            <a:prstGeom prst="rect">
              <a:avLst/>
            </a:prstGeom>
            <a:solidFill>
              <a:srgbClr val="022C60">
                <a:alpha val="2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Calibri" panose="020F0502020204030204"/>
                </a:defRPr>
              </a:lvl1pPr>
              <a:lvl2pPr marL="457200" algn="l" defTabSz="914400" rtl="0" eaLnBrk="1" latinLnBrk="0" hangingPunct="1">
                <a:defRPr sz="1800" kern="1200">
                  <a:solidFill>
                    <a:srgbClr val="FFFFFF"/>
                  </a:solidFill>
                  <a:latin typeface="Calibri" panose="020F0502020204030204"/>
                </a:defRPr>
              </a:lvl2pPr>
              <a:lvl3pPr marL="914400" algn="l" defTabSz="914400" rtl="0" eaLnBrk="1" latinLnBrk="0" hangingPunct="1">
                <a:defRPr sz="1800" kern="1200">
                  <a:solidFill>
                    <a:srgbClr val="FFFFFF"/>
                  </a:solidFill>
                  <a:latin typeface="Calibri" panose="020F0502020204030204"/>
                </a:defRPr>
              </a:lvl3pPr>
              <a:lvl4pPr marL="1371600" algn="l" defTabSz="914400" rtl="0" eaLnBrk="1" latinLnBrk="0" hangingPunct="1">
                <a:defRPr sz="1800" kern="1200">
                  <a:solidFill>
                    <a:srgbClr val="FFFFFF"/>
                  </a:solidFill>
                  <a:latin typeface="Calibri" panose="020F0502020204030204"/>
                </a:defRPr>
              </a:lvl4pPr>
              <a:lvl5pPr marL="1828800" algn="l" defTabSz="914400" rtl="0" eaLnBrk="1" latinLnBrk="0" hangingPunct="1">
                <a:defRPr sz="1800" kern="1200">
                  <a:solidFill>
                    <a:srgbClr val="FFFFFF"/>
                  </a:solidFill>
                  <a:latin typeface="Calibri" panose="020F0502020204030204"/>
                </a:defRPr>
              </a:lvl5pPr>
              <a:lvl6pPr marL="2286000" algn="l" defTabSz="914400" rtl="0" eaLnBrk="1" latinLnBrk="0" hangingPunct="1">
                <a:defRPr sz="1800" kern="1200">
                  <a:solidFill>
                    <a:srgbClr val="FFFFFF"/>
                  </a:solidFill>
                  <a:latin typeface="Calibri" panose="020F0502020204030204"/>
                </a:defRPr>
              </a:lvl6pPr>
              <a:lvl7pPr marL="2743200" algn="l" defTabSz="914400" rtl="0" eaLnBrk="1" latinLnBrk="0" hangingPunct="1">
                <a:defRPr sz="1800" kern="1200">
                  <a:solidFill>
                    <a:srgbClr val="FFFFFF"/>
                  </a:solidFill>
                  <a:latin typeface="Calibri" panose="020F0502020204030204"/>
                </a:defRPr>
              </a:lvl7pPr>
              <a:lvl8pPr marL="3200400" algn="l" defTabSz="914400" rtl="0" eaLnBrk="1" latinLnBrk="0" hangingPunct="1">
                <a:defRPr sz="1800" kern="1200">
                  <a:solidFill>
                    <a:srgbClr val="FFFFFF"/>
                  </a:solidFill>
                  <a:latin typeface="Calibri" panose="020F0502020204030204"/>
                </a:defRPr>
              </a:lvl8pPr>
              <a:lvl9pPr marL="3657600" algn="l" defTabSz="914400" rtl="0" eaLnBrk="1" latinLnBrk="0" hangingPunct="1">
                <a:defRPr sz="1800" kern="1200">
                  <a:solidFill>
                    <a:srgbClr val="FFFFFF"/>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3896697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52674" y="3257549"/>
            <a:ext cx="5839326" cy="36211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7380539" y="404331"/>
            <a:ext cx="4307383"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Oncology</a:t>
            </a:r>
            <a:r>
              <a:rPr kumimoji="0" lang="en-US"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&amp; Nuclear Medicine</a:t>
            </a:r>
            <a:r>
              <a:rPr kumimoji="0" lang="id-ID"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Solutions</a:t>
            </a:r>
            <a:endParaRPr kumimoji="0" lang="en-US"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8" name="Rectangle 7"/>
          <p:cNvSpPr/>
          <p:nvPr/>
        </p:nvSpPr>
        <p:spPr>
          <a:xfrm>
            <a:off x="7085684" y="4048403"/>
            <a:ext cx="4316489" cy="18350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We have gone the extra mile and partnered with world-class Oncology &amp; Nuclear Medicine solution providers to understand cancer better and offer products and services that provide a complete treatment process. Our oncology team ensures we keep up to date with the latest industry trends, thus being at the forefront of our industry and being able to advise treatment centers their strategy on their offerings.</a:t>
            </a:r>
          </a:p>
        </p:txBody>
      </p:sp>
      <p:pic>
        <p:nvPicPr>
          <p:cNvPr id="12" name="Picture Placeholder 11">
            <a:extLst>
              <a:ext uri="{FF2B5EF4-FFF2-40B4-BE49-F238E27FC236}">
                <a16:creationId xmlns:a16="http://schemas.microsoft.com/office/drawing/2014/main" id="{AE746822-2082-4508-909B-6CE4462A577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0677" r="13157"/>
          <a:stretch/>
        </p:blipFill>
        <p:spPr>
          <a:xfrm>
            <a:off x="0" y="0"/>
            <a:ext cx="6321046" cy="5554639"/>
          </a:xfrm>
        </p:spPr>
      </p:pic>
      <p:sp>
        <p:nvSpPr>
          <p:cNvPr id="17" name="TextBox 16">
            <a:extLst>
              <a:ext uri="{FF2B5EF4-FFF2-40B4-BE49-F238E27FC236}">
                <a16:creationId xmlns:a16="http://schemas.microsoft.com/office/drawing/2014/main" id="{10F0F1E1-AE72-47A9-9BB2-03E8338B1E9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19" name="Group 18">
            <a:extLst>
              <a:ext uri="{FF2B5EF4-FFF2-40B4-BE49-F238E27FC236}">
                <a16:creationId xmlns:a16="http://schemas.microsoft.com/office/drawing/2014/main" id="{038DAC9B-1D3D-4EED-94DB-2A8E7593199A}"/>
              </a:ext>
            </a:extLst>
          </p:cNvPr>
          <p:cNvGrpSpPr/>
          <p:nvPr/>
        </p:nvGrpSpPr>
        <p:grpSpPr>
          <a:xfrm>
            <a:off x="859674" y="5883914"/>
            <a:ext cx="4548317" cy="427930"/>
            <a:chOff x="1440246" y="5962837"/>
            <a:chExt cx="4548317" cy="427930"/>
          </a:xfrm>
        </p:grpSpPr>
        <p:pic>
          <p:nvPicPr>
            <p:cNvPr id="13" name="Picture 12">
              <a:extLst>
                <a:ext uri="{FF2B5EF4-FFF2-40B4-BE49-F238E27FC236}">
                  <a16:creationId xmlns:a16="http://schemas.microsoft.com/office/drawing/2014/main" id="{DDE4F96B-FBF1-4EF9-8AF5-9556796376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0039" y="6051775"/>
              <a:ext cx="640080" cy="250055"/>
            </a:xfrm>
            <a:prstGeom prst="rect">
              <a:avLst/>
            </a:prstGeom>
          </p:spPr>
        </p:pic>
        <p:pic>
          <p:nvPicPr>
            <p:cNvPr id="20" name="Picture 19">
              <a:extLst>
                <a:ext uri="{FF2B5EF4-FFF2-40B4-BE49-F238E27FC236}">
                  <a16:creationId xmlns:a16="http://schemas.microsoft.com/office/drawing/2014/main" id="{245D8A29-9FA6-4BAA-B939-049BDBE1C6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6236" y="6086875"/>
              <a:ext cx="640080" cy="179854"/>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E72442C9-43FD-4041-8295-9D8D9AD953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21004" y="6024062"/>
              <a:ext cx="712789" cy="305481"/>
            </a:xfrm>
            <a:prstGeom prst="rect">
              <a:avLst/>
            </a:prstGeom>
          </p:spPr>
        </p:pic>
        <p:pic>
          <p:nvPicPr>
            <p:cNvPr id="22" name="Picture 21" descr="Logo&#10;&#10;Description automatically generated">
              <a:extLst>
                <a:ext uri="{FF2B5EF4-FFF2-40B4-BE49-F238E27FC236}">
                  <a16:creationId xmlns:a16="http://schemas.microsoft.com/office/drawing/2014/main" id="{93BB596A-C397-48EF-93D3-8BF62E4D02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24807" y="6030485"/>
              <a:ext cx="526741" cy="292634"/>
            </a:xfrm>
            <a:prstGeom prst="rect">
              <a:avLst/>
            </a:prstGeom>
          </p:spPr>
        </p:pic>
        <p:pic>
          <p:nvPicPr>
            <p:cNvPr id="14" name="Picture 2" descr="Give your career a new meaning - IBA Group - IBA Careers">
              <a:extLst>
                <a:ext uri="{FF2B5EF4-FFF2-40B4-BE49-F238E27FC236}">
                  <a16:creationId xmlns:a16="http://schemas.microsoft.com/office/drawing/2014/main" id="{08C9EE27-D527-4890-9A6A-A4A57C03B947}"/>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40246" y="5962837"/>
              <a:ext cx="815105" cy="427930"/>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CA83AB01-F525-4315-B2B4-8ECAAE120A6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48483" y="6078908"/>
              <a:ext cx="640080" cy="195789"/>
            </a:xfrm>
            <a:prstGeom prst="rect">
              <a:avLst/>
            </a:prstGeom>
          </p:spPr>
        </p:pic>
      </p:grpSp>
      <p:sp>
        <p:nvSpPr>
          <p:cNvPr id="2" name="TextBox 1">
            <a:extLst>
              <a:ext uri="{FF2B5EF4-FFF2-40B4-BE49-F238E27FC236}">
                <a16:creationId xmlns:a16="http://schemas.microsoft.com/office/drawing/2014/main" id="{A0A3155D-4040-7C96-2812-D428130DD228}"/>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C9584CB-CCEF-2B5E-76D0-3A2D3CB2308F}"/>
              </a:ext>
            </a:extLst>
          </p:cNvPr>
          <p:cNvSpPr/>
          <p:nvPr/>
        </p:nvSpPr>
        <p:spPr>
          <a:xfrm>
            <a:off x="6794921" y="287036"/>
            <a:ext cx="290763" cy="2173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8736990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857337"/>
            <a:ext cx="7301344" cy="167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1265035" y="836235"/>
            <a:ext cx="396845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mn-cs"/>
              </a:rPr>
              <a:t>Neurology &amp; Surgical  Solutions</a:t>
            </a:r>
          </a:p>
        </p:txBody>
      </p:sp>
      <p:sp>
        <p:nvSpPr>
          <p:cNvPr id="9" name="Rectangle 8"/>
          <p:cNvSpPr/>
          <p:nvPr/>
        </p:nvSpPr>
        <p:spPr>
          <a:xfrm>
            <a:off x="1300149" y="1989245"/>
            <a:ext cx="4666248"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As part of our ongoing journey to establish a global medical standard by delivering high technology products and providing advanced healthcare, we strive to restore control and improve balance for patients with a variety of conditions. </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Our products provide highly specialized and individualized care; offering technology in the fields of:</a:t>
            </a:r>
          </a:p>
        </p:txBody>
      </p:sp>
      <p:pic>
        <p:nvPicPr>
          <p:cNvPr id="3" name="Picture Placeholder 2"/>
          <p:cNvPicPr>
            <a:picLocks noGrp="1" noChangeAspect="1"/>
          </p:cNvPicPr>
          <p:nvPr>
            <p:ph type="pic" sz="quarter" idx="10"/>
          </p:nvPr>
        </p:nvPicPr>
        <p:blipFill rotWithShape="1">
          <a:blip r:embed="rId2" cstate="screen">
            <a:extLst>
              <a:ext uri="{BEBA8EAE-BF5A-486C-A8C5-ECC9F3942E4B}">
                <a14:imgProps xmlns:a14="http://schemas.microsoft.com/office/drawing/2010/main">
                  <a14:imgLayer r:embed="rId3">
                    <a14:imgEffect>
                      <a14:colorTemperature colorTemp="5900"/>
                    </a14:imgEffect>
                    <a14:imgEffect>
                      <a14:brightnessContrast contrast="-40000"/>
                    </a14:imgEffect>
                  </a14:imgLayer>
                </a14:imgProps>
              </a:ext>
              <a:ext uri="{28A0092B-C50C-407E-A947-70E740481C1C}">
                <a14:useLocalDpi xmlns:a14="http://schemas.microsoft.com/office/drawing/2010/main"/>
              </a:ext>
            </a:extLst>
          </a:blip>
          <a:srcRect/>
          <a:stretch/>
        </p:blipFill>
        <p:spPr>
          <a:xfrm>
            <a:off x="7444055" y="866275"/>
            <a:ext cx="4266681" cy="5085347"/>
          </a:xfrm>
        </p:spPr>
      </p:pic>
      <p:sp>
        <p:nvSpPr>
          <p:cNvPr id="13" name="Rectangle 12"/>
          <p:cNvSpPr/>
          <p:nvPr/>
        </p:nvSpPr>
        <p:spPr>
          <a:xfrm>
            <a:off x="1265035" y="3889904"/>
            <a:ext cx="5718070" cy="1590529"/>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Image-guided cranio-maxillofacial (CMF)</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Orthopedic</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Spine</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Trauma</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Neurosurgery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Intraoperative Imaging</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Integrated Operating Room Solutions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Treatment Planning</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Medical Image Sharing and Enhancement.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p:txBody>
      </p:sp>
      <p:sp>
        <p:nvSpPr>
          <p:cNvPr id="18" name="TextBox 17">
            <a:extLst>
              <a:ext uri="{FF2B5EF4-FFF2-40B4-BE49-F238E27FC236}">
                <a16:creationId xmlns:a16="http://schemas.microsoft.com/office/drawing/2014/main" id="{76EA286A-55B2-4046-9200-0D8A3C218350}"/>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5" name="Group 24">
            <a:extLst>
              <a:ext uri="{FF2B5EF4-FFF2-40B4-BE49-F238E27FC236}">
                <a16:creationId xmlns:a16="http://schemas.microsoft.com/office/drawing/2014/main" id="{CA27D7A8-73F7-432F-A37E-7F1857A5F11F}"/>
              </a:ext>
            </a:extLst>
          </p:cNvPr>
          <p:cNvGrpSpPr/>
          <p:nvPr/>
        </p:nvGrpSpPr>
        <p:grpSpPr>
          <a:xfrm>
            <a:off x="1443789" y="6049243"/>
            <a:ext cx="3405829" cy="485975"/>
            <a:chOff x="2104189" y="6049243"/>
            <a:chExt cx="3405829" cy="485975"/>
          </a:xfrm>
        </p:grpSpPr>
        <p:pic>
          <p:nvPicPr>
            <p:cNvPr id="22" name="Graphic 21">
              <a:extLst>
                <a:ext uri="{FF2B5EF4-FFF2-40B4-BE49-F238E27FC236}">
                  <a16:creationId xmlns:a16="http://schemas.microsoft.com/office/drawing/2014/main" id="{4E7E86A1-A3D9-47E2-A362-43529AD0EA2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78498" y="6199502"/>
              <a:ext cx="731520" cy="185456"/>
            </a:xfrm>
            <a:prstGeom prst="rect">
              <a:avLst/>
            </a:prstGeom>
          </p:spPr>
        </p:pic>
        <p:pic>
          <p:nvPicPr>
            <p:cNvPr id="17" name="Picture 16">
              <a:extLst>
                <a:ext uri="{FF2B5EF4-FFF2-40B4-BE49-F238E27FC236}">
                  <a16:creationId xmlns:a16="http://schemas.microsoft.com/office/drawing/2014/main" id="{B847B6B2-98E6-449B-BC7B-46E008D4AE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6283" y="6233324"/>
              <a:ext cx="664942" cy="117812"/>
            </a:xfrm>
            <a:prstGeom prst="rect">
              <a:avLst/>
            </a:prstGeom>
          </p:spPr>
        </p:pic>
        <p:pic>
          <p:nvPicPr>
            <p:cNvPr id="19" name="Picture 18" descr="A close up of a sign&#10;&#10;Description automatically generated">
              <a:extLst>
                <a:ext uri="{FF2B5EF4-FFF2-40B4-BE49-F238E27FC236}">
                  <a16:creationId xmlns:a16="http://schemas.microsoft.com/office/drawing/2014/main" id="{A590B9F1-6812-48CD-9AAF-9E725F27F1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04189" y="6091414"/>
              <a:ext cx="568175" cy="401632"/>
            </a:xfrm>
            <a:prstGeom prst="rect">
              <a:avLst/>
            </a:prstGeom>
          </p:spPr>
        </p:pic>
        <p:pic>
          <p:nvPicPr>
            <p:cNvPr id="20" name="Picture 2" descr="Image result for conmed logo">
              <a:extLst>
                <a:ext uri="{FF2B5EF4-FFF2-40B4-BE49-F238E27FC236}">
                  <a16:creationId xmlns:a16="http://schemas.microsoft.com/office/drawing/2014/main" id="{50EFA6D4-0BA7-48AF-8703-5BED61F3DC2A}"/>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905144" y="6049243"/>
              <a:ext cx="729964" cy="48597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0EC1BDFF-D343-1F86-F286-1BFA6A618DE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A6000EE-3CA4-BD62-1BFD-AE3BB3E7C120}"/>
              </a:ext>
            </a:extLst>
          </p:cNvPr>
          <p:cNvSpPr/>
          <p:nvPr/>
        </p:nvSpPr>
        <p:spPr>
          <a:xfrm>
            <a:off x="792649" y="866275"/>
            <a:ext cx="290763" cy="2799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4" name="Picture 3">
            <a:extLst>
              <a:ext uri="{FF2B5EF4-FFF2-40B4-BE49-F238E27FC236}">
                <a16:creationId xmlns:a16="http://schemas.microsoft.com/office/drawing/2014/main" id="{509423CE-66E9-221B-ADC7-7C93D56B87D9}"/>
              </a:ext>
            </a:extLst>
          </p:cNvPr>
          <p:cNvPicPr>
            <a:picLocks noChangeAspect="1"/>
          </p:cNvPicPr>
          <p:nvPr/>
        </p:nvPicPr>
        <p:blipFill>
          <a:blip r:embed="rId9"/>
          <a:stretch>
            <a:fillRect/>
          </a:stretch>
        </p:blipFill>
        <p:spPr>
          <a:xfrm>
            <a:off x="4965654" y="6127845"/>
            <a:ext cx="593232" cy="285465"/>
          </a:xfrm>
          <a:prstGeom prst="rect">
            <a:avLst/>
          </a:prstGeom>
        </p:spPr>
      </p:pic>
      <p:pic>
        <p:nvPicPr>
          <p:cNvPr id="1026" name="Picture 2" descr="Mitaka Europe">
            <a:extLst>
              <a:ext uri="{FF2B5EF4-FFF2-40B4-BE49-F238E27FC236}">
                <a16:creationId xmlns:a16="http://schemas.microsoft.com/office/drawing/2014/main" id="{3559430A-CAB5-C5C4-BB09-8D649ED8E337}"/>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37297" b="37372"/>
          <a:stretch/>
        </p:blipFill>
        <p:spPr bwMode="auto">
          <a:xfrm>
            <a:off x="541688" y="6171018"/>
            <a:ext cx="786065" cy="199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5404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9E4793-63CF-D9F4-E631-D3CB6C6A74FC}"/>
              </a:ext>
            </a:extLst>
          </p:cNvPr>
          <p:cNvPicPr>
            <a:picLocks noChangeAspect="1"/>
          </p:cNvPicPr>
          <p:nvPr/>
        </p:nvPicPr>
        <p:blipFill>
          <a:blip r:embed="rId3"/>
          <a:stretch>
            <a:fillRect/>
          </a:stretch>
        </p:blipFill>
        <p:spPr>
          <a:xfrm>
            <a:off x="-1" y="1651379"/>
            <a:ext cx="6988503" cy="5206621"/>
          </a:xfrm>
          <a:prstGeom prst="rect">
            <a:avLst/>
          </a:prstGeom>
        </p:spPr>
      </p:pic>
      <p:sp>
        <p:nvSpPr>
          <p:cNvPr id="7" name="Rectangle 6"/>
          <p:cNvSpPr/>
          <p:nvPr/>
        </p:nvSpPr>
        <p:spPr>
          <a:xfrm>
            <a:off x="1584574" y="359899"/>
            <a:ext cx="324196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CSSD </a:t>
            </a:r>
          </a:p>
        </p:txBody>
      </p:sp>
      <p:sp>
        <p:nvSpPr>
          <p:cNvPr id="17" name="TextBox 16">
            <a:extLst>
              <a:ext uri="{FF2B5EF4-FFF2-40B4-BE49-F238E27FC236}">
                <a16:creationId xmlns:a16="http://schemas.microsoft.com/office/drawing/2014/main" id="{BEA21043-423E-4008-936F-EB7B1C9CE1FA}"/>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17C9BC5A-09B8-4A53-C90B-E3BD8D111AA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C0B21AD-51AB-DF8C-1749-150ADBD5790C}"/>
              </a:ext>
            </a:extLst>
          </p:cNvPr>
          <p:cNvSpPr txBox="1"/>
          <p:nvPr/>
        </p:nvSpPr>
        <p:spPr>
          <a:xfrm>
            <a:off x="416065" y="2561955"/>
            <a:ext cx="5425177" cy="330859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a leading distributor of CSSD equipment, with a wealth of experience and expertise, EHS is fully equipped to handle full-scale CSSD projects, offering a comprehensive range of solutions to meet the diverse needs of clients.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Among the CSSD equipment that EHS distributes are: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steam sterilizers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washer disinfectors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low-temperature sterilizers (plasma and formaldehyde)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sealing machines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ultrasonic cleaners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Workstations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stainless steel work surfaces.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These state-of-the-art CSSD solutions are designed to ensure the highest standards of hygiene and sterilization, while maximizing efficiency and productivity. EHS prides itself on its commitment to providing its clients with the best possible CSSD equipment and services, making it a trusted partner for hospitals, clinics, and other healthcare institutions.</a:t>
            </a:r>
            <a:endParaRPr kumimoji="0" lang="en-AE"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16" name="Picture 15" descr="A picture containing drawing, mug, plate&#10;&#10;Description automatically generated">
            <a:extLst>
              <a:ext uri="{FF2B5EF4-FFF2-40B4-BE49-F238E27FC236}">
                <a16:creationId xmlns:a16="http://schemas.microsoft.com/office/drawing/2014/main" id="{156A1654-6C24-6161-2FC5-E197D5AD2A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89539" y="4342711"/>
            <a:ext cx="2404308" cy="300538"/>
          </a:xfrm>
          <a:prstGeom prst="rect">
            <a:avLst/>
          </a:prstGeom>
        </p:spPr>
      </p:pic>
      <p:pic>
        <p:nvPicPr>
          <p:cNvPr id="1030" name="Picture 6" descr="Infection Control by Sterilizing Medical Connectors &amp; Equipment">
            <a:extLst>
              <a:ext uri="{FF2B5EF4-FFF2-40B4-BE49-F238E27FC236}">
                <a16:creationId xmlns:a16="http://schemas.microsoft.com/office/drawing/2014/main" id="{85A35BE8-9449-79CD-D4F6-BC5A9DD241B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335" t="6253" b="12782"/>
          <a:stretch/>
        </p:blipFill>
        <p:spPr bwMode="auto">
          <a:xfrm>
            <a:off x="6309360" y="0"/>
            <a:ext cx="5882640" cy="404948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9849E23-5250-BAA4-5659-FBAF3C43ABF9}"/>
              </a:ext>
            </a:extLst>
          </p:cNvPr>
          <p:cNvSpPr/>
          <p:nvPr/>
        </p:nvSpPr>
        <p:spPr>
          <a:xfrm>
            <a:off x="1196073" y="203618"/>
            <a:ext cx="290763" cy="1327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4" name="Picture 3" descr="Text&#10;&#10;Description automatically generated">
            <a:extLst>
              <a:ext uri="{FF2B5EF4-FFF2-40B4-BE49-F238E27FC236}">
                <a16:creationId xmlns:a16="http://schemas.microsoft.com/office/drawing/2014/main" id="{6C35B806-945F-1FB5-4465-E74DD80920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50209" y="4219280"/>
            <a:ext cx="1442920" cy="547400"/>
          </a:xfrm>
          <a:prstGeom prst="rect">
            <a:avLst/>
          </a:prstGeom>
        </p:spPr>
      </p:pic>
    </p:spTree>
    <p:extLst>
      <p:ext uri="{BB962C8B-B14F-4D97-AF65-F5344CB8AC3E}">
        <p14:creationId xmlns:p14="http://schemas.microsoft.com/office/powerpoint/2010/main" val="27472626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82640" y="1951630"/>
            <a:ext cx="6309360" cy="4920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6320543" y="728389"/>
            <a:ext cx="354191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Physiotherapy </a:t>
            </a:r>
          </a:p>
        </p:txBody>
      </p:sp>
      <p:sp>
        <p:nvSpPr>
          <p:cNvPr id="17" name="TextBox 16">
            <a:extLst>
              <a:ext uri="{FF2B5EF4-FFF2-40B4-BE49-F238E27FC236}">
                <a16:creationId xmlns:a16="http://schemas.microsoft.com/office/drawing/2014/main" id="{BEA21043-423E-4008-936F-EB7B1C9CE1FA}"/>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17C9BC5A-09B8-4A53-C90B-E3BD8D111AA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1307C3C-3D30-CD7E-B997-2986DB7597D3}"/>
              </a:ext>
            </a:extLst>
          </p:cNvPr>
          <p:cNvSpPr txBox="1"/>
          <p:nvPr/>
        </p:nvSpPr>
        <p:spPr>
          <a:xfrm>
            <a:off x="6272125" y="2820515"/>
            <a:ext cx="5606276" cy="297004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offers vast range of physiotherapy equipment and machines, and a comprehensive range of products to meet the needs of its clients.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proud to offer cutting-edge solutions that enable physiotherapists to deliver effective treatments and improve patient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physiotherapy portfolio includes but not limited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magnetic therapy devices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laser therapy machines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shockwave machines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combination therapy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With EHS, clients can be assured that they are getting high-quality products and exceptional service. Also EHS is capable of equipping a fully-fledged physiotherapy facility with everything that is needed to deliver optimal care and help patients achieve their goals.</a:t>
            </a:r>
            <a:endParaRPr kumimoji="0" lang="en-AE"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1032" name="Picture 8" descr="SoleoSonoStim | Zimmer MedizinSysteme GmbH">
            <a:extLst>
              <a:ext uri="{FF2B5EF4-FFF2-40B4-BE49-F238E27FC236}">
                <a16:creationId xmlns:a16="http://schemas.microsoft.com/office/drawing/2014/main" id="{ABFB78AD-EECD-F263-765C-552881C7B5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189" y="4042662"/>
            <a:ext cx="2511188" cy="188339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9849E23-5250-BAA4-5659-FBAF3C43ABF9}"/>
              </a:ext>
            </a:extLst>
          </p:cNvPr>
          <p:cNvSpPr/>
          <p:nvPr/>
        </p:nvSpPr>
        <p:spPr>
          <a:xfrm>
            <a:off x="5919563" y="368561"/>
            <a:ext cx="290763" cy="1327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5" name="Picture 4">
            <a:extLst>
              <a:ext uri="{FF2B5EF4-FFF2-40B4-BE49-F238E27FC236}">
                <a16:creationId xmlns:a16="http://schemas.microsoft.com/office/drawing/2014/main" id="{384DE63F-68F5-2D46-B976-162C89330734}"/>
              </a:ext>
            </a:extLst>
          </p:cNvPr>
          <p:cNvPicPr>
            <a:picLocks noChangeAspect="1"/>
          </p:cNvPicPr>
          <p:nvPr/>
        </p:nvPicPr>
        <p:blipFill>
          <a:blip r:embed="rId4"/>
          <a:stretch>
            <a:fillRect/>
          </a:stretch>
        </p:blipFill>
        <p:spPr>
          <a:xfrm>
            <a:off x="475659" y="2067552"/>
            <a:ext cx="2672490" cy="2001275"/>
          </a:xfrm>
          <a:prstGeom prst="rect">
            <a:avLst/>
          </a:prstGeom>
        </p:spPr>
      </p:pic>
      <p:sp>
        <p:nvSpPr>
          <p:cNvPr id="6" name="TextBox 5">
            <a:extLst>
              <a:ext uri="{FF2B5EF4-FFF2-40B4-BE49-F238E27FC236}">
                <a16:creationId xmlns:a16="http://schemas.microsoft.com/office/drawing/2014/main" id="{58EA42F0-D7B0-22D2-17E7-EFF9B39A3CCC}"/>
              </a:ext>
            </a:extLst>
          </p:cNvPr>
          <p:cNvSpPr txBox="1"/>
          <p:nvPr/>
        </p:nvSpPr>
        <p:spPr>
          <a:xfrm>
            <a:off x="11869170" y="6550519"/>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64B5F97F-FE31-3197-4D30-C9DD4D18B086}"/>
              </a:ext>
            </a:extLst>
          </p:cNvPr>
          <p:cNvPicPr>
            <a:picLocks noChangeAspect="1"/>
          </p:cNvPicPr>
          <p:nvPr/>
        </p:nvPicPr>
        <p:blipFill>
          <a:blip r:embed="rId5"/>
          <a:stretch>
            <a:fillRect/>
          </a:stretch>
        </p:blipFill>
        <p:spPr>
          <a:xfrm>
            <a:off x="4419600" y="6195690"/>
            <a:ext cx="1152524" cy="451166"/>
          </a:xfrm>
          <a:prstGeom prst="rect">
            <a:avLst/>
          </a:prstGeom>
        </p:spPr>
      </p:pic>
      <p:pic>
        <p:nvPicPr>
          <p:cNvPr id="9" name="Picture 8">
            <a:extLst>
              <a:ext uri="{FF2B5EF4-FFF2-40B4-BE49-F238E27FC236}">
                <a16:creationId xmlns:a16="http://schemas.microsoft.com/office/drawing/2014/main" id="{F0F15018-D86E-6D67-C781-82A6F120FF57}"/>
              </a:ext>
            </a:extLst>
          </p:cNvPr>
          <p:cNvPicPr>
            <a:picLocks noChangeAspect="1"/>
          </p:cNvPicPr>
          <p:nvPr/>
        </p:nvPicPr>
        <p:blipFill>
          <a:blip r:embed="rId6"/>
          <a:stretch>
            <a:fillRect/>
          </a:stretch>
        </p:blipFill>
        <p:spPr>
          <a:xfrm>
            <a:off x="3094491" y="774422"/>
            <a:ext cx="2539257" cy="5016137"/>
          </a:xfrm>
          <a:prstGeom prst="rect">
            <a:avLst/>
          </a:prstGeom>
        </p:spPr>
      </p:pic>
      <p:pic>
        <p:nvPicPr>
          <p:cNvPr id="3" name="Picture 2">
            <a:extLst>
              <a:ext uri="{FF2B5EF4-FFF2-40B4-BE49-F238E27FC236}">
                <a16:creationId xmlns:a16="http://schemas.microsoft.com/office/drawing/2014/main" id="{31BC69DF-17EA-A648-E916-7EAEBC039025}"/>
              </a:ext>
            </a:extLst>
          </p:cNvPr>
          <p:cNvPicPr>
            <a:picLocks noChangeAspect="1"/>
          </p:cNvPicPr>
          <p:nvPr/>
        </p:nvPicPr>
        <p:blipFill>
          <a:blip r:embed="rId7"/>
          <a:stretch>
            <a:fillRect/>
          </a:stretch>
        </p:blipFill>
        <p:spPr>
          <a:xfrm>
            <a:off x="3117347" y="6176485"/>
            <a:ext cx="1089872" cy="471177"/>
          </a:xfrm>
          <a:prstGeom prst="rect">
            <a:avLst/>
          </a:prstGeom>
        </p:spPr>
      </p:pic>
      <p:pic>
        <p:nvPicPr>
          <p:cNvPr id="11" name="Picture 10">
            <a:extLst>
              <a:ext uri="{FF2B5EF4-FFF2-40B4-BE49-F238E27FC236}">
                <a16:creationId xmlns:a16="http://schemas.microsoft.com/office/drawing/2014/main" id="{3245965A-89DA-A900-738B-16B710B851BA}"/>
              </a:ext>
            </a:extLst>
          </p:cNvPr>
          <p:cNvPicPr>
            <a:picLocks noChangeAspect="1"/>
          </p:cNvPicPr>
          <p:nvPr/>
        </p:nvPicPr>
        <p:blipFill>
          <a:blip r:embed="rId8"/>
          <a:stretch>
            <a:fillRect/>
          </a:stretch>
        </p:blipFill>
        <p:spPr>
          <a:xfrm>
            <a:off x="1579418" y="66277"/>
            <a:ext cx="1908205" cy="2088982"/>
          </a:xfrm>
          <a:prstGeom prst="rect">
            <a:avLst/>
          </a:prstGeom>
        </p:spPr>
      </p:pic>
    </p:spTree>
    <p:extLst>
      <p:ext uri="{BB962C8B-B14F-4D97-AF65-F5344CB8AC3E}">
        <p14:creationId xmlns:p14="http://schemas.microsoft.com/office/powerpoint/2010/main" val="18682801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545C14-3FEA-AFE9-85D2-E2B5357644BD}"/>
              </a:ext>
            </a:extLst>
          </p:cNvPr>
          <p:cNvPicPr>
            <a:picLocks noChangeAspect="1"/>
          </p:cNvPicPr>
          <p:nvPr/>
        </p:nvPicPr>
        <p:blipFill>
          <a:blip r:embed="rId2"/>
          <a:stretch>
            <a:fillRect/>
          </a:stretch>
        </p:blipFill>
        <p:spPr>
          <a:xfrm>
            <a:off x="0" y="1501256"/>
            <a:ext cx="12191999" cy="3655360"/>
          </a:xfrm>
          <a:prstGeom prst="rect">
            <a:avLst/>
          </a:prstGeom>
        </p:spPr>
      </p:pic>
      <p:sp>
        <p:nvSpPr>
          <p:cNvPr id="3" name="TextBox 2">
            <a:extLst>
              <a:ext uri="{FF2B5EF4-FFF2-40B4-BE49-F238E27FC236}">
                <a16:creationId xmlns:a16="http://schemas.microsoft.com/office/drawing/2014/main" id="{2A1C5E43-D28B-9949-AC10-E63291D394D3}"/>
              </a:ext>
            </a:extLst>
          </p:cNvPr>
          <p:cNvSpPr txBox="1"/>
          <p:nvPr/>
        </p:nvSpPr>
        <p:spPr>
          <a:xfrm>
            <a:off x="299667" y="1617178"/>
            <a:ext cx="5513824" cy="3961854"/>
          </a:xfrm>
          <a:prstGeom prst="rect">
            <a:avLst/>
          </a:prstGeom>
        </p:spPr>
        <p:txBody>
          <a:bodyPr wrap="square">
            <a:spAutoFit/>
          </a:bodyPr>
          <a:lstStyle>
            <a:defPPr>
              <a:defRPr lang="en-US"/>
            </a:defPPr>
            <a:lvl1pPr algn="just">
              <a:lnSpc>
                <a:spcPct val="150000"/>
              </a:lnSpc>
              <a:defRPr sz="1000">
                <a:solidFill>
                  <a:srgbClr val="FFFFFF"/>
                </a:solidFill>
                <a:latin typeface="Exo 2 Light" pitchFamily="2" charset="77"/>
                <a:ea typeface="Source Sans Pro ExtraLight" panose="020B0303030403020204" pitchFamily="34" charset="0"/>
                <a:cs typeface="Lato" panose="020F0502020204030203" pitchFamily="34"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a:t>
            </a: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has partnered with </a:t>
            </a:r>
            <a:r>
              <a:rPr kumimoji="0" lang="en-GB" sz="1000" b="0" i="0" u="none" strike="noStrike" kern="1200" cap="none" spc="0" normalizeH="0" baseline="0" noProof="0" dirty="0" err="1">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Solventum</a:t>
            </a: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 Previously 3M Healthcare &amp; iTero</a:t>
            </a:r>
            <a:r>
              <a:rPr lang="en-GB" dirty="0"/>
              <a:t>. </a:t>
            </a:r>
          </a:p>
          <a:p>
            <a:pPr marL="0" marR="0" lvl="0" indent="0" algn="just" defTabSz="914400" rtl="0" eaLnBrk="1" fontAlgn="auto" latinLnBrk="0" hangingPunct="1">
              <a:lnSpc>
                <a:spcPct val="150000"/>
              </a:lnSpc>
              <a:spcBef>
                <a:spcPts val="0"/>
              </a:spcBef>
              <a:spcAft>
                <a:spcPts val="0"/>
              </a:spcAft>
              <a:buClrTx/>
              <a:buSzTx/>
              <a:buFontTx/>
              <a:buNone/>
              <a:tabLst/>
              <a:defRPr/>
            </a:pPr>
            <a:endParaRPr lang="en-GB" dirty="0"/>
          </a:p>
          <a:p>
            <a:pPr>
              <a:defRPr/>
            </a:pPr>
            <a:r>
              <a:rPr lang="en-GB" dirty="0"/>
              <a:t>With</a:t>
            </a:r>
            <a:r>
              <a:rPr lang="en-GB" sz="1400" dirty="0"/>
              <a:t> </a:t>
            </a:r>
            <a:r>
              <a:rPr lang="en-GB" sz="1400" dirty="0" err="1"/>
              <a:t>Solventum</a:t>
            </a:r>
            <a:r>
              <a:rPr lang="en-GB" dirty="0"/>
              <a:t>, </a:t>
            </a:r>
            <a:r>
              <a:rPr lang="en-US" dirty="0"/>
              <a:t>create beautiful, healthy smiles while growing your practice</a:t>
            </a:r>
          </a:p>
          <a:p>
            <a:r>
              <a:rPr lang="en-US" dirty="0"/>
              <a:t>We partner with you to reimagine oral care delivery, by developing innovative dental and orthodontic solutions to help practitioners around the world create beautiful healthy smiles patients want.</a:t>
            </a:r>
          </a:p>
          <a:p>
            <a:r>
              <a:rPr lang="en-US" dirty="0"/>
              <a:t>We draw on our heritage of innovation to continually advance the practice of oral care, improve patient outcomes and transform your practice.</a:t>
            </a:r>
          </a:p>
          <a:p>
            <a:endParaRPr lang="en-US" b="1" dirty="0"/>
          </a:p>
          <a:p>
            <a:r>
              <a:rPr lang="en-US" b="1" dirty="0"/>
              <a:t>With </a:t>
            </a:r>
            <a:r>
              <a:rPr lang="en-US" sz="1400" b="1" dirty="0"/>
              <a:t>iTero</a:t>
            </a:r>
            <a:r>
              <a:rPr lang="en-US" b="1" dirty="0"/>
              <a:t>, Take Treatment Predictability to the next level.</a:t>
            </a:r>
          </a:p>
          <a:p>
            <a:endParaRPr lang="en-US" sz="100" b="1" dirty="0"/>
          </a:p>
          <a:p>
            <a:r>
              <a:rPr lang="en-US" dirty="0"/>
              <a:t>Our roots are in restorative dentistry. iTero intraoral scanners offer an excellent means for visualizing restorative dentistry treatments — from crowns and bridges to veneers, </a:t>
            </a:r>
            <a:r>
              <a:rPr lang="en-US" dirty="0" err="1"/>
              <a:t>onlays</a:t>
            </a:r>
            <a:r>
              <a:rPr lang="en-US" dirty="0"/>
              <a:t>, and more.</a:t>
            </a:r>
          </a:p>
          <a:p>
            <a:br>
              <a:rPr lang="en-US" dirty="0"/>
            </a:br>
            <a:endPar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sp>
        <p:nvSpPr>
          <p:cNvPr id="6" name="Rectangle 5">
            <a:extLst>
              <a:ext uri="{FF2B5EF4-FFF2-40B4-BE49-F238E27FC236}">
                <a16:creationId xmlns:a16="http://schemas.microsoft.com/office/drawing/2014/main" id="{DE28CE05-385D-2ED4-39A3-A602DC5C98A2}"/>
              </a:ext>
            </a:extLst>
          </p:cNvPr>
          <p:cNvSpPr/>
          <p:nvPr/>
        </p:nvSpPr>
        <p:spPr>
          <a:xfrm>
            <a:off x="815324" y="384606"/>
            <a:ext cx="5571828"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Dental Health Solutions</a:t>
            </a:r>
            <a:endParaRPr kumimoji="0" lang="id-ID"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endParaRPr>
          </a:p>
        </p:txBody>
      </p:sp>
      <p:sp>
        <p:nvSpPr>
          <p:cNvPr id="7" name="Rectangle 6">
            <a:extLst>
              <a:ext uri="{FF2B5EF4-FFF2-40B4-BE49-F238E27FC236}">
                <a16:creationId xmlns:a16="http://schemas.microsoft.com/office/drawing/2014/main" id="{EFB31B1D-D136-6DC0-6BFF-B1DFE56E96BA}"/>
              </a:ext>
            </a:extLst>
          </p:cNvPr>
          <p:cNvSpPr/>
          <p:nvPr/>
        </p:nvSpPr>
        <p:spPr>
          <a:xfrm>
            <a:off x="378230" y="145718"/>
            <a:ext cx="292608" cy="12001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pic>
        <p:nvPicPr>
          <p:cNvPr id="5" name="Picture 4" descr="Logo&#10;&#10;Description automatically generated">
            <a:extLst>
              <a:ext uri="{FF2B5EF4-FFF2-40B4-BE49-F238E27FC236}">
                <a16:creationId xmlns:a16="http://schemas.microsoft.com/office/drawing/2014/main" id="{1434EDAE-F36D-9756-CC55-8B8754BA7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64396"/>
            <a:ext cx="1727724" cy="690324"/>
          </a:xfrm>
          <a:prstGeom prst="rect">
            <a:avLst/>
          </a:prstGeom>
        </p:spPr>
      </p:pic>
      <p:pic>
        <p:nvPicPr>
          <p:cNvPr id="1026" name="Picture 2" descr="Corporate Directory Details">
            <a:extLst>
              <a:ext uri="{FF2B5EF4-FFF2-40B4-BE49-F238E27FC236}">
                <a16:creationId xmlns:a16="http://schemas.microsoft.com/office/drawing/2014/main" id="{1FE07A8D-E1B4-C793-1E50-03DD38D1C0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235" y="4788715"/>
            <a:ext cx="2113155" cy="14645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olventum - We explain how their products work with tips and tricks -  Products Styleitaliano.org">
            <a:extLst>
              <a:ext uri="{FF2B5EF4-FFF2-40B4-BE49-F238E27FC236}">
                <a16:creationId xmlns:a16="http://schemas.microsoft.com/office/drawing/2014/main" id="{D78CAA50-3D3F-02C4-78A7-1EB22C4825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15" y="4019400"/>
            <a:ext cx="2899783" cy="146459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igital Dentistry | Dental Lab for Dentists | Dentistry Lab">
            <a:extLst>
              <a:ext uri="{FF2B5EF4-FFF2-40B4-BE49-F238E27FC236}">
                <a16:creationId xmlns:a16="http://schemas.microsoft.com/office/drawing/2014/main" id="{AB6F6585-38FC-56BD-FE19-F29568E742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5653" y="5694954"/>
            <a:ext cx="1790700" cy="619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Tero™ Scanning – Voxel Dental">
            <a:extLst>
              <a:ext uri="{FF2B5EF4-FFF2-40B4-BE49-F238E27FC236}">
                <a16:creationId xmlns:a16="http://schemas.microsoft.com/office/drawing/2014/main" id="{53D2FB95-D3AF-D7F8-ECB2-B39EF7E4FA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9458" y="409558"/>
            <a:ext cx="5040999" cy="504099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ental 3D Intraoral Scanners | Explore Our Solutions | iTero">
            <a:extLst>
              <a:ext uri="{FF2B5EF4-FFF2-40B4-BE49-F238E27FC236}">
                <a16:creationId xmlns:a16="http://schemas.microsoft.com/office/drawing/2014/main" id="{E44213FD-6084-5366-C9FE-A2BA030C12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5499" y="2704975"/>
            <a:ext cx="2364138" cy="36553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olventum - We explain how their products work with tips and tricks -  Products Styleitaliano.org">
            <a:extLst>
              <a:ext uri="{FF2B5EF4-FFF2-40B4-BE49-F238E27FC236}">
                <a16:creationId xmlns:a16="http://schemas.microsoft.com/office/drawing/2014/main" id="{59B5CA59-0C10-1F4B-0519-72CAAA92787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31536" y="5312004"/>
            <a:ext cx="2113155" cy="106714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Solventum - We explain how their products work with tips and tricks -  Products Styleitaliano.org">
            <a:extLst>
              <a:ext uri="{FF2B5EF4-FFF2-40B4-BE49-F238E27FC236}">
                <a16:creationId xmlns:a16="http://schemas.microsoft.com/office/drawing/2014/main" id="{1E63EDAC-9223-A6CF-9E67-4F7849AC822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0473" y="2888956"/>
            <a:ext cx="2621325" cy="1323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2980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E51FF8A3-04E7-DA1B-8738-A5DC117E0111}"/>
              </a:ext>
            </a:extLst>
          </p:cNvPr>
          <p:cNvGrpSpPr/>
          <p:nvPr/>
        </p:nvGrpSpPr>
        <p:grpSpPr>
          <a:xfrm>
            <a:off x="0" y="0"/>
            <a:ext cx="5903495" cy="6858000"/>
            <a:chOff x="6288504" y="0"/>
            <a:chExt cx="5903495" cy="685800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3" name="Group 2">
              <a:extLst>
                <a:ext uri="{FF2B5EF4-FFF2-40B4-BE49-F238E27FC236}">
                  <a16:creationId xmlns:a16="http://schemas.microsoft.com/office/drawing/2014/main" id="{33F707B6-7DC8-38B9-6C83-3E5B7436B50F}"/>
                </a:ext>
              </a:extLst>
            </p:cNvPr>
            <p:cNvGrpSpPr/>
            <p:nvPr/>
          </p:nvGrpSpPr>
          <p:grpSpPr>
            <a:xfrm>
              <a:off x="7115939" y="2037229"/>
              <a:ext cx="4005822" cy="2206047"/>
              <a:chOff x="1042685" y="873666"/>
              <a:chExt cx="4005822" cy="2206047"/>
            </a:xfrm>
          </p:grpSpPr>
          <p:sp>
            <p:nvSpPr>
              <p:cNvPr id="20" name="TextBox 19">
                <a:extLst>
                  <a:ext uri="{FF2B5EF4-FFF2-40B4-BE49-F238E27FC236}">
                    <a16:creationId xmlns:a16="http://schemas.microsoft.com/office/drawing/2014/main" id="{44516A87-E622-94CB-B59C-E95F33460B1B}"/>
                  </a:ext>
                </a:extLst>
              </p:cNvPr>
              <p:cNvSpPr txBox="1"/>
              <p:nvPr/>
            </p:nvSpPr>
            <p:spPr>
              <a:xfrm>
                <a:off x="1052825" y="873666"/>
                <a:ext cx="3723504"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DIGITAL HEALTH TRANSFORMATION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&amp; HEALTHCARE I.T.</a:t>
                </a:r>
              </a:p>
            </p:txBody>
          </p:sp>
          <p:sp>
            <p:nvSpPr>
              <p:cNvPr id="17" name="TextBox 16">
                <a:extLst>
                  <a:ext uri="{FF2B5EF4-FFF2-40B4-BE49-F238E27FC236}">
                    <a16:creationId xmlns:a16="http://schemas.microsoft.com/office/drawing/2014/main" id="{8CEA82BA-307B-DB9A-C01B-7EE89C51A90F}"/>
                  </a:ext>
                </a:extLst>
              </p:cNvPr>
              <p:cNvSpPr txBox="1"/>
              <p:nvPr/>
            </p:nvSpPr>
            <p:spPr>
              <a:xfrm>
                <a:off x="1042685" y="2551363"/>
                <a:ext cx="4005822" cy="528350"/>
              </a:xfrm>
              <a:prstGeom prst="rect">
                <a:avLst/>
              </a:prstGeom>
              <a:noFill/>
            </p:spPr>
            <p:txBody>
              <a:bodyPr wrap="square" numCol="1" rtlCol="0">
                <a:spAutoFit/>
              </a:bodyPr>
              <a:lstStyle/>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Healthcare Informatics &amp; Technology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Digital Health &amp; AI Solutions</a:t>
                </a:r>
              </a:p>
            </p:txBody>
          </p:sp>
        </p:grpSp>
      </p:grpSp>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Getting ready for digital healthcare trends - HMA">
            <a:extLst>
              <a:ext uri="{FF2B5EF4-FFF2-40B4-BE49-F238E27FC236}">
                <a16:creationId xmlns:a16="http://schemas.microsoft.com/office/drawing/2014/main" id="{58A33E87-74C8-357A-A79C-0AB5AD482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50" y="1069745"/>
            <a:ext cx="6953250" cy="4718510"/>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42A779E-8DE2-98DE-8632-C45B04BBB254}"/>
              </a:ext>
            </a:extLst>
          </p:cNvPr>
          <p:cNvSpPr txBox="1"/>
          <p:nvPr/>
        </p:nvSpPr>
        <p:spPr>
          <a:xfrm>
            <a:off x="11869170" y="6550519"/>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020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00206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59283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05" y="0"/>
            <a:ext cx="5499863" cy="5403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6" name="Rectangle 5"/>
          <p:cNvSpPr/>
          <p:nvPr/>
        </p:nvSpPr>
        <p:spPr>
          <a:xfrm>
            <a:off x="529161" y="373199"/>
            <a:ext cx="4661604"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Lato" panose="020F0502020204030203" pitchFamily="34" charset="0"/>
              </a:rPr>
              <a:t>Healthcare Informatics &amp; Technology</a:t>
            </a:r>
          </a:p>
        </p:txBody>
      </p:sp>
      <p:grpSp>
        <p:nvGrpSpPr>
          <p:cNvPr id="13" name="Group 12">
            <a:extLst>
              <a:ext uri="{FF2B5EF4-FFF2-40B4-BE49-F238E27FC236}">
                <a16:creationId xmlns:a16="http://schemas.microsoft.com/office/drawing/2014/main" id="{86FCF989-7DF6-CED4-49F7-19B90D08DA98}"/>
              </a:ext>
            </a:extLst>
          </p:cNvPr>
          <p:cNvGrpSpPr/>
          <p:nvPr/>
        </p:nvGrpSpPr>
        <p:grpSpPr>
          <a:xfrm>
            <a:off x="1091902" y="1672294"/>
            <a:ext cx="4098863" cy="3466409"/>
            <a:chOff x="1091902" y="2134753"/>
            <a:chExt cx="4098863" cy="3466409"/>
          </a:xfrm>
        </p:grpSpPr>
        <p:sp>
          <p:nvSpPr>
            <p:cNvPr id="7" name="Rectangle 6"/>
            <p:cNvSpPr/>
            <p:nvPr/>
          </p:nvSpPr>
          <p:spPr>
            <a:xfrm>
              <a:off x="1095559" y="2134753"/>
              <a:ext cx="4095206" cy="21382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Through our Healthcare &amp; Information Technology solutions, we empower healthcare providers to optimize their operations and achieve greater efficiencies across all aspects of healthcare management. Our comprehensive range of technological solutions caters to the needs of modern healthcare providers, from clinical information solutions to the implementation of cutting-edge communications systems. Through our research and development initiatives, we are continually innovating and refining our solutions to meet the evolving needs of the healthcare industry.</a:t>
              </a:r>
              <a:endParaRPr kumimoji="0" lang="id-ID"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p:txBody>
        </p:sp>
        <p:sp>
          <p:nvSpPr>
            <p:cNvPr id="24" name="Rectangle 23"/>
            <p:cNvSpPr/>
            <p:nvPr/>
          </p:nvSpPr>
          <p:spPr>
            <a:xfrm>
              <a:off x="1091902" y="4304761"/>
              <a:ext cx="3937297" cy="1296401"/>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Communication</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Entertainment &amp; Patient Engagement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Clinical Information &amp; Imaging Solutions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Tracking, Protection &amp; Utilization</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Process Automation</a:t>
              </a:r>
            </a:p>
          </p:txBody>
        </p:sp>
      </p:grpSp>
      <p:grpSp>
        <p:nvGrpSpPr>
          <p:cNvPr id="2" name="Group 1"/>
          <p:cNvGrpSpPr>
            <a:grpSpLocks noChangeAspect="1"/>
          </p:cNvGrpSpPr>
          <p:nvPr/>
        </p:nvGrpSpPr>
        <p:grpSpPr>
          <a:xfrm>
            <a:off x="5853338" y="549811"/>
            <a:ext cx="6139911" cy="5709606"/>
            <a:chOff x="6710760" y="1503230"/>
            <a:chExt cx="5326378" cy="4953079"/>
          </a:xfrm>
        </p:grpSpPr>
        <p:grpSp>
          <p:nvGrpSpPr>
            <p:cNvPr id="29" name="Group 28">
              <a:extLst>
                <a:ext uri="{FF2B5EF4-FFF2-40B4-BE49-F238E27FC236}">
                  <a16:creationId xmlns:a16="http://schemas.microsoft.com/office/drawing/2014/main" id="{90327B3B-9C02-7849-A582-1EA164FF1CDF}"/>
                </a:ext>
              </a:extLst>
            </p:cNvPr>
            <p:cNvGrpSpPr/>
            <p:nvPr/>
          </p:nvGrpSpPr>
          <p:grpSpPr>
            <a:xfrm>
              <a:off x="7716973" y="1907572"/>
              <a:ext cx="2958038" cy="2846989"/>
              <a:chOff x="10966883" y="848493"/>
              <a:chExt cx="3476064" cy="3345566"/>
            </a:xfrm>
          </p:grpSpPr>
          <p:sp>
            <p:nvSpPr>
              <p:cNvPr id="30" name="Pie 29">
                <a:extLst>
                  <a:ext uri="{FF2B5EF4-FFF2-40B4-BE49-F238E27FC236}">
                    <a16:creationId xmlns:a16="http://schemas.microsoft.com/office/drawing/2014/main" id="{0C87401A-7760-724B-BC8E-30F3E8A1430C}"/>
                  </a:ext>
                </a:extLst>
              </p:cNvPr>
              <p:cNvSpPr/>
              <p:nvPr/>
            </p:nvSpPr>
            <p:spPr>
              <a:xfrm>
                <a:off x="10966883" y="848493"/>
                <a:ext cx="3372522" cy="3245911"/>
              </a:xfrm>
              <a:prstGeom prst="pie">
                <a:avLst>
                  <a:gd name="adj1" fmla="val 10794162"/>
                  <a:gd name="adj2" fmla="val 16200000"/>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1" name="Pie 30">
                <a:extLst>
                  <a:ext uri="{FF2B5EF4-FFF2-40B4-BE49-F238E27FC236}">
                    <a16:creationId xmlns:a16="http://schemas.microsoft.com/office/drawing/2014/main" id="{CAB158C0-D493-0348-90CA-515BE2FA1ECC}"/>
                  </a:ext>
                </a:extLst>
              </p:cNvPr>
              <p:cNvSpPr/>
              <p:nvPr/>
            </p:nvSpPr>
            <p:spPr>
              <a:xfrm rot="5400000">
                <a:off x="11133729" y="785188"/>
                <a:ext cx="3245911" cy="3372522"/>
              </a:xfrm>
              <a:prstGeom prst="pie">
                <a:avLst>
                  <a:gd name="adj1" fmla="val 10778700"/>
                  <a:gd name="adj2" fmla="val 16183623"/>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2" name="Pie 31">
                <a:extLst>
                  <a:ext uri="{FF2B5EF4-FFF2-40B4-BE49-F238E27FC236}">
                    <a16:creationId xmlns:a16="http://schemas.microsoft.com/office/drawing/2014/main" id="{81D3A93A-AB3D-024F-9D7E-232272EC799D}"/>
                  </a:ext>
                </a:extLst>
              </p:cNvPr>
              <p:cNvSpPr/>
              <p:nvPr/>
            </p:nvSpPr>
            <p:spPr>
              <a:xfrm rot="10800000">
                <a:off x="11070425" y="948148"/>
                <a:ext cx="3372522" cy="3245911"/>
              </a:xfrm>
              <a:prstGeom prst="pie">
                <a:avLst>
                  <a:gd name="adj1" fmla="val 10778700"/>
                  <a:gd name="adj2" fmla="val 16200000"/>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3" name="Pie 32">
                <a:extLst>
                  <a:ext uri="{FF2B5EF4-FFF2-40B4-BE49-F238E27FC236}">
                    <a16:creationId xmlns:a16="http://schemas.microsoft.com/office/drawing/2014/main" id="{B4D6567D-0574-E246-959A-7A9E280DACAB}"/>
                  </a:ext>
                </a:extLst>
              </p:cNvPr>
              <p:cNvSpPr/>
              <p:nvPr/>
            </p:nvSpPr>
            <p:spPr>
              <a:xfrm rot="16200000">
                <a:off x="11030188" y="884842"/>
                <a:ext cx="3245911" cy="3372522"/>
              </a:xfrm>
              <a:prstGeom prst="pie">
                <a:avLst>
                  <a:gd name="adj1" fmla="val 10778700"/>
                  <a:gd name="adj2" fmla="val 16185550"/>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pic>
          <p:nvPicPr>
            <p:cNvPr id="34" name="Graphic 20">
              <a:extLst>
                <a:ext uri="{FF2B5EF4-FFF2-40B4-BE49-F238E27FC236}">
                  <a16:creationId xmlns:a16="http://schemas.microsoft.com/office/drawing/2014/main" id="{DAE89696-5AC9-3E49-ADDE-6A121137589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8589" y="3538506"/>
              <a:ext cx="436110" cy="436110"/>
            </a:xfrm>
            <a:prstGeom prst="rect">
              <a:avLst/>
            </a:prstGeom>
          </p:spPr>
        </p:pic>
        <p:pic>
          <p:nvPicPr>
            <p:cNvPr id="35" name="Graphic 21">
              <a:extLst>
                <a:ext uri="{FF2B5EF4-FFF2-40B4-BE49-F238E27FC236}">
                  <a16:creationId xmlns:a16="http://schemas.microsoft.com/office/drawing/2014/main" id="{03EA8000-24E7-AF44-991D-5340B7BCDCB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58588" y="2435005"/>
              <a:ext cx="436111" cy="436111"/>
            </a:xfrm>
            <a:prstGeom prst="rect">
              <a:avLst/>
            </a:prstGeom>
          </p:spPr>
        </p:pic>
        <p:pic>
          <p:nvPicPr>
            <p:cNvPr id="36" name="Graphic 22">
              <a:extLst>
                <a:ext uri="{FF2B5EF4-FFF2-40B4-BE49-F238E27FC236}">
                  <a16:creationId xmlns:a16="http://schemas.microsoft.com/office/drawing/2014/main" id="{9CF82F09-C5E6-6E43-9DDE-C73D32E9FDE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581745" y="2435006"/>
              <a:ext cx="436110" cy="436110"/>
            </a:xfrm>
            <a:prstGeom prst="rect">
              <a:avLst/>
            </a:prstGeom>
          </p:spPr>
        </p:pic>
        <p:pic>
          <p:nvPicPr>
            <p:cNvPr id="37" name="Graphic 23">
              <a:extLst>
                <a:ext uri="{FF2B5EF4-FFF2-40B4-BE49-F238E27FC236}">
                  <a16:creationId xmlns:a16="http://schemas.microsoft.com/office/drawing/2014/main" id="{D0BD5383-200B-A64D-B036-243EC154348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577969" y="3534731"/>
              <a:ext cx="443661" cy="443661"/>
            </a:xfrm>
            <a:prstGeom prst="rect">
              <a:avLst/>
            </a:prstGeom>
          </p:spPr>
        </p:pic>
        <p:sp>
          <p:nvSpPr>
            <p:cNvPr id="38" name="Rectangle 37">
              <a:extLst>
                <a:ext uri="{FF2B5EF4-FFF2-40B4-BE49-F238E27FC236}">
                  <a16:creationId xmlns:a16="http://schemas.microsoft.com/office/drawing/2014/main" id="{87B6FB66-380A-204B-BB4A-D078A930DC43}"/>
                </a:ext>
              </a:extLst>
            </p:cNvPr>
            <p:cNvSpPr/>
            <p:nvPr/>
          </p:nvSpPr>
          <p:spPr>
            <a:xfrm>
              <a:off x="9336589" y="2818373"/>
              <a:ext cx="926422" cy="2135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571E71"/>
                  </a:solidFill>
                  <a:effectLst/>
                  <a:uLnTx/>
                  <a:uFillTx/>
                  <a:latin typeface="Exo 2" pitchFamily="2" charset="77"/>
                  <a:ea typeface="+mn-ea"/>
                  <a:cs typeface="+mn-cs"/>
                </a:rPr>
                <a:t>Entertainment</a:t>
              </a:r>
              <a:endParaRPr kumimoji="0" lang="en-US" sz="1000" b="0" i="0" u="none" strike="noStrike" kern="1200" cap="none" spc="0" normalizeH="0" baseline="0" noProof="0">
                <a:ln>
                  <a:noFill/>
                </a:ln>
                <a:solidFill>
                  <a:srgbClr val="571E71"/>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D51849FC-A396-B641-9F13-C3EB1099CF8E}"/>
                </a:ext>
              </a:extLst>
            </p:cNvPr>
            <p:cNvSpPr/>
            <p:nvPr/>
          </p:nvSpPr>
          <p:spPr>
            <a:xfrm>
              <a:off x="8087707" y="2818373"/>
              <a:ext cx="977875" cy="2135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AC167C"/>
                  </a:solidFill>
                  <a:effectLst/>
                  <a:uLnTx/>
                  <a:uFillTx/>
                  <a:latin typeface="Exo 2" pitchFamily="2" charset="77"/>
                  <a:ea typeface="+mn-ea"/>
                  <a:cs typeface="+mn-cs"/>
                </a:rPr>
                <a:t>Communication</a:t>
              </a:r>
              <a:endParaRPr kumimoji="0" lang="en-US" sz="1000" b="0" i="0" u="none" strike="noStrike" kern="1200" cap="none" spc="0" normalizeH="0" baseline="0" noProof="0">
                <a:ln>
                  <a:noFill/>
                </a:ln>
                <a:solidFill>
                  <a:srgbClr val="AC167C"/>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368924D9-4F7C-BA4D-A916-05A87F3C26AA}"/>
                </a:ext>
              </a:extLst>
            </p:cNvPr>
            <p:cNvSpPr/>
            <p:nvPr/>
          </p:nvSpPr>
          <p:spPr>
            <a:xfrm>
              <a:off x="9406815" y="3939118"/>
              <a:ext cx="785971" cy="34709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D83C5E"/>
                  </a:solidFill>
                  <a:effectLst/>
                  <a:uLnTx/>
                  <a:uFillTx/>
                  <a:latin typeface="Exo 2" pitchFamily="2" charset="77"/>
                  <a:ea typeface="+mn-ea"/>
                  <a:cs typeface="+mn-cs"/>
                </a:rPr>
                <a:t>Clinical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D83C5E"/>
                  </a:solidFill>
                  <a:effectLst/>
                  <a:uLnTx/>
                  <a:uFillTx/>
                  <a:latin typeface="Exo 2" pitchFamily="2" charset="77"/>
                  <a:ea typeface="+mn-ea"/>
                  <a:cs typeface="+mn-cs"/>
                </a:rPr>
                <a:t>Information</a:t>
              </a:r>
              <a:endParaRPr kumimoji="0" lang="en-US" sz="1000" b="0" i="0" u="none" strike="noStrike" kern="1200" cap="none" spc="0" normalizeH="0" baseline="0" noProof="0" dirty="0">
                <a:ln>
                  <a:noFill/>
                </a:ln>
                <a:solidFill>
                  <a:srgbClr val="D83C5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54ED6D86-B440-124F-85DB-A9EA3ADA424C}"/>
                </a:ext>
              </a:extLst>
            </p:cNvPr>
            <p:cNvSpPr/>
            <p:nvPr/>
          </p:nvSpPr>
          <p:spPr>
            <a:xfrm>
              <a:off x="8212862" y="3939118"/>
              <a:ext cx="727565" cy="34709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itchFamily="2" charset="77"/>
                  <a:ea typeface="+mn-ea"/>
                  <a:cs typeface="+mn-cs"/>
                </a:rPr>
                <a:t>Tracking &amp;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itchFamily="2" charset="77"/>
                  <a:ea typeface="+mn-ea"/>
                  <a:cs typeface="+mn-cs"/>
                </a:rPr>
                <a:t>Protection</a:t>
              </a:r>
              <a:endParaRPr kumimoji="0" lang="en-US" sz="1000" b="0" i="0" u="none" strike="noStrike" kern="1200" cap="none" spc="0" normalizeH="0" baseline="0" noProof="0" dirty="0">
                <a:ln>
                  <a:noFill/>
                </a:ln>
                <a:solidFill>
                  <a:srgbClr val="00B8EE"/>
                </a:solidFill>
                <a:effectLst/>
                <a:uLnTx/>
                <a:uFillTx/>
                <a:latin typeface="Calibri" panose="020F0502020204030204"/>
                <a:ea typeface="+mn-ea"/>
                <a:cs typeface="+mn-cs"/>
              </a:endParaRPr>
            </a:p>
          </p:txBody>
        </p:sp>
        <p:sp>
          <p:nvSpPr>
            <p:cNvPr id="42" name="U-Turn Arrow 41">
              <a:extLst>
                <a:ext uri="{FF2B5EF4-FFF2-40B4-BE49-F238E27FC236}">
                  <a16:creationId xmlns:a16="http://schemas.microsoft.com/office/drawing/2014/main" id="{9FB5C64F-68A8-CB4E-81D3-E23D608CBD69}"/>
                </a:ext>
              </a:extLst>
            </p:cNvPr>
            <p:cNvSpPr/>
            <p:nvPr/>
          </p:nvSpPr>
          <p:spPr>
            <a:xfrm>
              <a:off x="8953267" y="2955874"/>
              <a:ext cx="527098" cy="347095"/>
            </a:xfrm>
            <a:prstGeom prst="uturnArrow">
              <a:avLst>
                <a:gd name="adj1" fmla="val 16786"/>
                <a:gd name="adj2" fmla="val 18316"/>
                <a:gd name="adj3" fmla="val 29861"/>
                <a:gd name="adj4" fmla="val 62208"/>
                <a:gd name="adj5" fmla="val 1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43" name="U-Turn Arrow 42">
              <a:extLst>
                <a:ext uri="{FF2B5EF4-FFF2-40B4-BE49-F238E27FC236}">
                  <a16:creationId xmlns:a16="http://schemas.microsoft.com/office/drawing/2014/main" id="{1B538966-637C-6642-8101-A2F2F44BBC1A}"/>
                </a:ext>
              </a:extLst>
            </p:cNvPr>
            <p:cNvSpPr/>
            <p:nvPr/>
          </p:nvSpPr>
          <p:spPr>
            <a:xfrm rot="10800000">
              <a:off x="8920214" y="3359134"/>
              <a:ext cx="527098" cy="347095"/>
            </a:xfrm>
            <a:prstGeom prst="uturnArrow">
              <a:avLst>
                <a:gd name="adj1" fmla="val 16786"/>
                <a:gd name="adj2" fmla="val 18316"/>
                <a:gd name="adj3" fmla="val 29861"/>
                <a:gd name="adj4" fmla="val 62208"/>
                <a:gd name="adj5" fmla="val 1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9B645B72-FE0F-9349-9D87-C48E9D6689D8}"/>
                </a:ext>
              </a:extLst>
            </p:cNvPr>
            <p:cNvSpPr/>
            <p:nvPr/>
          </p:nvSpPr>
          <p:spPr>
            <a:xfrm>
              <a:off x="10405439" y="1503230"/>
              <a:ext cx="1631699" cy="1041285"/>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IPTV: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Exterity UK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Media Linc: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IPTV with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Basic Entertainment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PES: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Integrated Entertainment System With Clinical Access  </a:t>
              </a:r>
              <a:endParaRPr kumimoji="0" lang="en-US" sz="8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544307D2-F289-6C47-8680-4BDE2C37BC62}"/>
                </a:ext>
              </a:extLst>
            </p:cNvPr>
            <p:cNvSpPr/>
            <p:nvPr/>
          </p:nvSpPr>
          <p:spPr>
            <a:xfrm>
              <a:off x="6710760" y="1503230"/>
              <a:ext cx="1634080" cy="614091"/>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Nurse Call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Ascom</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&amp; </a:t>
              </a: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Hillrom</a:t>
              </a: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Critical Communication: </a:t>
              </a: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Vocera</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High-end Solution</a:t>
              </a:r>
            </a:p>
          </p:txBody>
        </p:sp>
        <p:sp>
          <p:nvSpPr>
            <p:cNvPr id="46" name="Rectangle 45">
              <a:extLst>
                <a:ext uri="{FF2B5EF4-FFF2-40B4-BE49-F238E27FC236}">
                  <a16:creationId xmlns:a16="http://schemas.microsoft.com/office/drawing/2014/main" id="{62113DCA-B6F2-4E41-BA6E-515B8CA2CDF0}"/>
                </a:ext>
              </a:extLst>
            </p:cNvPr>
            <p:cNvSpPr/>
            <p:nvPr/>
          </p:nvSpPr>
          <p:spPr>
            <a:xfrm>
              <a:off x="10405439" y="4133443"/>
              <a:ext cx="1631699" cy="2322866"/>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Medical Device Integration: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PACs: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Cardiac Imaging:</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Digital Pathology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Computing Carts: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Capsa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Digital or Telemedicine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err="1">
                  <a:ln>
                    <a:noFill/>
                  </a:ln>
                  <a:solidFill>
                    <a:srgbClr val="022C60"/>
                  </a:solidFill>
                  <a:effectLst/>
                  <a:uLnTx/>
                  <a:uFillTx/>
                  <a:latin typeface="Exo 2" pitchFamily="2" charset="77"/>
                  <a:ea typeface="+mn-ea"/>
                  <a:cs typeface="+mn-cs"/>
                </a:rPr>
                <a:t>TeleICU</a:t>
              </a: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Clinical Decision Support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Specialised Solutions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AI</a:t>
              </a:r>
            </a:p>
          </p:txBody>
        </p:sp>
        <p:sp>
          <p:nvSpPr>
            <p:cNvPr id="47" name="Rectangle 46">
              <a:extLst>
                <a:ext uri="{FF2B5EF4-FFF2-40B4-BE49-F238E27FC236}">
                  <a16:creationId xmlns:a16="http://schemas.microsoft.com/office/drawing/2014/main" id="{179E622B-132A-2D42-B3D8-74D74D6C0A63}"/>
                </a:ext>
              </a:extLst>
            </p:cNvPr>
            <p:cNvSpPr>
              <a:spLocks/>
            </p:cNvSpPr>
            <p:nvPr/>
          </p:nvSpPr>
          <p:spPr>
            <a:xfrm>
              <a:off x="6710760" y="4334892"/>
              <a:ext cx="1634080" cy="2002471"/>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Asset/Patient/Staff/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Temperature/Humidity Tracking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Infant Protection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Access Control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err="1">
                  <a:ln>
                    <a:noFill/>
                  </a:ln>
                  <a:solidFill>
                    <a:srgbClr val="022C60"/>
                  </a:solidFill>
                  <a:effectLst/>
                  <a:uLnTx/>
                  <a:uFillTx/>
                  <a:latin typeface="Exo 2" pitchFamily="2" charset="77"/>
                  <a:ea typeface="+mn-ea"/>
                  <a:cs typeface="+mn-cs"/>
                </a:rPr>
                <a:t>SpaceTrax</a:t>
              </a: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 Inventory System with No Count: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Stanley Healthcare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Porter Management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Track &amp; Trace 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IDT Security</a:t>
              </a:r>
            </a:p>
          </p:txBody>
        </p:sp>
      </p:grpSp>
      <p:sp>
        <p:nvSpPr>
          <p:cNvPr id="56" name="TextBox 55">
            <a:extLst>
              <a:ext uri="{FF2B5EF4-FFF2-40B4-BE49-F238E27FC236}">
                <a16:creationId xmlns:a16="http://schemas.microsoft.com/office/drawing/2014/main" id="{93F70BB7-7AF1-43B8-8B8D-8D79C46C9C41}"/>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23DB7EE1-4D0B-ED53-F5AC-CEF3C080A92F}"/>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F3C7B8E-49D0-FEDC-1F5D-FEFC3196D8AD}"/>
              </a:ext>
            </a:extLst>
          </p:cNvPr>
          <p:cNvSpPr/>
          <p:nvPr/>
        </p:nvSpPr>
        <p:spPr>
          <a:xfrm>
            <a:off x="530930" y="1767238"/>
            <a:ext cx="290763" cy="32022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nvGrpSpPr>
          <p:cNvPr id="14" name="Group 13">
            <a:extLst>
              <a:ext uri="{FF2B5EF4-FFF2-40B4-BE49-F238E27FC236}">
                <a16:creationId xmlns:a16="http://schemas.microsoft.com/office/drawing/2014/main" id="{0870D16D-7259-0531-B5B5-CE57E634F517}"/>
              </a:ext>
            </a:extLst>
          </p:cNvPr>
          <p:cNvGrpSpPr/>
          <p:nvPr/>
        </p:nvGrpSpPr>
        <p:grpSpPr>
          <a:xfrm>
            <a:off x="524378" y="6078300"/>
            <a:ext cx="4463317" cy="274320"/>
            <a:chOff x="624478" y="6078300"/>
            <a:chExt cx="4463317" cy="274320"/>
          </a:xfrm>
        </p:grpSpPr>
        <p:pic>
          <p:nvPicPr>
            <p:cNvPr id="60" name="Picture 59">
              <a:extLst>
                <a:ext uri="{FF2B5EF4-FFF2-40B4-BE49-F238E27FC236}">
                  <a16:creationId xmlns:a16="http://schemas.microsoft.com/office/drawing/2014/main" id="{1B2EC538-F393-489C-8637-6D9EAD99565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879868" y="6078300"/>
              <a:ext cx="541099" cy="274320"/>
            </a:xfrm>
            <a:prstGeom prst="rect">
              <a:avLst/>
            </a:prstGeom>
          </p:spPr>
        </p:pic>
        <p:pic>
          <p:nvPicPr>
            <p:cNvPr id="9" name="Picture 8">
              <a:extLst>
                <a:ext uri="{FF2B5EF4-FFF2-40B4-BE49-F238E27FC236}">
                  <a16:creationId xmlns:a16="http://schemas.microsoft.com/office/drawing/2014/main" id="{69701AF2-8566-13EB-6735-CD3C676D6DED}"/>
                </a:ext>
              </a:extLst>
            </p:cNvPr>
            <p:cNvPicPr>
              <a:picLocks noChangeAspect="1"/>
            </p:cNvPicPr>
            <p:nvPr/>
          </p:nvPicPr>
          <p:blipFill>
            <a:blip r:embed="rId12"/>
            <a:stretch>
              <a:fillRect/>
            </a:stretch>
          </p:blipFill>
          <p:spPr>
            <a:xfrm>
              <a:off x="2840732" y="6104501"/>
              <a:ext cx="603823" cy="221918"/>
            </a:xfrm>
            <a:prstGeom prst="rect">
              <a:avLst/>
            </a:prstGeom>
          </p:spPr>
        </p:pic>
        <p:pic>
          <p:nvPicPr>
            <p:cNvPr id="8" name="Picture 7">
              <a:extLst>
                <a:ext uri="{FF2B5EF4-FFF2-40B4-BE49-F238E27FC236}">
                  <a16:creationId xmlns:a16="http://schemas.microsoft.com/office/drawing/2014/main" id="{743EA480-ABED-8B45-8FBA-C1F881ED4D33}"/>
                </a:ext>
              </a:extLst>
            </p:cNvPr>
            <p:cNvPicPr>
              <a:picLocks noChangeAspect="1"/>
            </p:cNvPicPr>
            <p:nvPr/>
          </p:nvPicPr>
          <p:blipFill>
            <a:blip r:embed="rId13"/>
            <a:stretch>
              <a:fillRect/>
            </a:stretch>
          </p:blipFill>
          <p:spPr>
            <a:xfrm>
              <a:off x="624478" y="6112208"/>
              <a:ext cx="835625" cy="206505"/>
            </a:xfrm>
            <a:prstGeom prst="rect">
              <a:avLst/>
            </a:prstGeom>
          </p:spPr>
        </p:pic>
        <p:pic>
          <p:nvPicPr>
            <p:cNvPr id="10" name="Picture 4" descr="Honeywell">
              <a:extLst>
                <a:ext uri="{FF2B5EF4-FFF2-40B4-BE49-F238E27FC236}">
                  <a16:creationId xmlns:a16="http://schemas.microsoft.com/office/drawing/2014/main" id="{3657634C-AA12-1F64-AD53-92EAE98E9E3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64321" y="6097250"/>
              <a:ext cx="1223474" cy="236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839F13C6-702B-D52D-2125-DAEE88C7D64B}"/>
              </a:ext>
            </a:extLst>
          </p:cNvPr>
          <p:cNvGrpSpPr/>
          <p:nvPr/>
        </p:nvGrpSpPr>
        <p:grpSpPr>
          <a:xfrm>
            <a:off x="366860" y="5628203"/>
            <a:ext cx="4778352" cy="225026"/>
            <a:chOff x="342033" y="5589931"/>
            <a:chExt cx="4778352" cy="225026"/>
          </a:xfrm>
        </p:grpSpPr>
        <p:pic>
          <p:nvPicPr>
            <p:cNvPr id="55" name="Picture 54">
              <a:extLst>
                <a:ext uri="{FF2B5EF4-FFF2-40B4-BE49-F238E27FC236}">
                  <a16:creationId xmlns:a16="http://schemas.microsoft.com/office/drawing/2014/main" id="{36968569-E605-4F5B-8763-755AB46CFF0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358273" y="5630915"/>
              <a:ext cx="640080" cy="143058"/>
            </a:xfrm>
            <a:prstGeom prst="rect">
              <a:avLst/>
            </a:prstGeom>
          </p:spPr>
        </p:pic>
        <p:pic>
          <p:nvPicPr>
            <p:cNvPr id="57" name="Picture 56">
              <a:extLst>
                <a:ext uri="{FF2B5EF4-FFF2-40B4-BE49-F238E27FC236}">
                  <a16:creationId xmlns:a16="http://schemas.microsoft.com/office/drawing/2014/main" id="{7475526C-7A2C-4CE9-8719-65EB2EFCEDD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50585" y="5636504"/>
              <a:ext cx="643492" cy="131881"/>
            </a:xfrm>
            <a:prstGeom prst="rect">
              <a:avLst/>
            </a:prstGeom>
          </p:spPr>
        </p:pic>
        <p:pic>
          <p:nvPicPr>
            <p:cNvPr id="59" name="Picture 58">
              <a:extLst>
                <a:ext uri="{FF2B5EF4-FFF2-40B4-BE49-F238E27FC236}">
                  <a16:creationId xmlns:a16="http://schemas.microsoft.com/office/drawing/2014/main" id="{1296A20F-79CE-48C8-93F2-C27AF7DCFE71}"/>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42033" y="5623800"/>
              <a:ext cx="640080" cy="157289"/>
            </a:xfrm>
            <a:prstGeom prst="rect">
              <a:avLst/>
            </a:prstGeom>
          </p:spPr>
        </p:pic>
        <p:pic>
          <p:nvPicPr>
            <p:cNvPr id="5" name="Graphic 4">
              <a:extLst>
                <a:ext uri="{FF2B5EF4-FFF2-40B4-BE49-F238E27FC236}">
                  <a16:creationId xmlns:a16="http://schemas.microsoft.com/office/drawing/2014/main" id="{90B30EDE-E499-0504-5F18-A3A11F469A35}"/>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46309" y="5589931"/>
              <a:ext cx="640080" cy="225026"/>
            </a:xfrm>
            <a:prstGeom prst="rect">
              <a:avLst/>
            </a:prstGeom>
          </p:spPr>
        </p:pic>
        <p:pic>
          <p:nvPicPr>
            <p:cNvPr id="11" name="Picture 10">
              <a:extLst>
                <a:ext uri="{FF2B5EF4-FFF2-40B4-BE49-F238E27FC236}">
                  <a16:creationId xmlns:a16="http://schemas.microsoft.com/office/drawing/2014/main" id="{4FD3F5FD-53FE-D7FC-1B21-C8303D73F7A8}"/>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4362548" y="5618283"/>
              <a:ext cx="757837" cy="168322"/>
            </a:xfrm>
            <a:prstGeom prst="rect">
              <a:avLst/>
            </a:prstGeom>
          </p:spPr>
        </p:pic>
      </p:grpSp>
    </p:spTree>
    <p:extLst>
      <p:ext uri="{BB962C8B-B14F-4D97-AF65-F5344CB8AC3E}">
        <p14:creationId xmlns:p14="http://schemas.microsoft.com/office/powerpoint/2010/main" val="40258349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13955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4" name="Group 23">
            <a:extLst>
              <a:ext uri="{FF2B5EF4-FFF2-40B4-BE49-F238E27FC236}">
                <a16:creationId xmlns:a16="http://schemas.microsoft.com/office/drawing/2014/main" id="{044432B0-EC33-3E76-71C0-13D3B4707037}"/>
              </a:ext>
            </a:extLst>
          </p:cNvPr>
          <p:cNvGrpSpPr/>
          <p:nvPr/>
        </p:nvGrpSpPr>
        <p:grpSpPr>
          <a:xfrm>
            <a:off x="883304" y="1564316"/>
            <a:ext cx="3619753" cy="2959551"/>
            <a:chOff x="883304" y="1564316"/>
            <a:chExt cx="3619753" cy="2959551"/>
          </a:xfrm>
        </p:grpSpPr>
        <p:sp>
          <p:nvSpPr>
            <p:cNvPr id="6" name="Rectangle 5"/>
            <p:cNvSpPr/>
            <p:nvPr/>
          </p:nvSpPr>
          <p:spPr>
            <a:xfrm>
              <a:off x="883304" y="1564316"/>
              <a:ext cx="3431522"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Lato" panose="020F0502020204030203" pitchFamily="34" charset="0"/>
                </a:rPr>
                <a:t>Digital Health &amp; AI Solutions</a:t>
              </a:r>
            </a:p>
          </p:txBody>
        </p:sp>
        <p:sp>
          <p:nvSpPr>
            <p:cNvPr id="7" name="Rectangle 6"/>
            <p:cNvSpPr/>
            <p:nvPr/>
          </p:nvSpPr>
          <p:spPr>
            <a:xfrm>
              <a:off x="921059" y="2847254"/>
              <a:ext cx="3581998"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ready to introduce its Robotics and AI solutions to the healthcare market in the UAE and KSA by partnering with well-established brands. Our esteemed partners have equipped us with the necessary clinical resources and skilled professionals to achieve excellence and revolutionize the healthcare industry through innovation and technology.</a:t>
              </a: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8" name="Group 7">
            <a:extLst>
              <a:ext uri="{FF2B5EF4-FFF2-40B4-BE49-F238E27FC236}">
                <a16:creationId xmlns:a16="http://schemas.microsoft.com/office/drawing/2014/main" id="{7FB348AF-41C2-244D-A94E-BA051CFECFA6}"/>
              </a:ext>
            </a:extLst>
          </p:cNvPr>
          <p:cNvGrpSpPr>
            <a:grpSpLocks noChangeAspect="1"/>
          </p:cNvGrpSpPr>
          <p:nvPr/>
        </p:nvGrpSpPr>
        <p:grpSpPr>
          <a:xfrm>
            <a:off x="6119487" y="729000"/>
            <a:ext cx="5609568" cy="5400000"/>
            <a:chOff x="3962223" y="2329182"/>
            <a:chExt cx="4418781" cy="4253696"/>
          </a:xfrm>
        </p:grpSpPr>
        <p:sp>
          <p:nvSpPr>
            <p:cNvPr id="10" name="U-Turn Arrow 9">
              <a:extLst>
                <a:ext uri="{FF2B5EF4-FFF2-40B4-BE49-F238E27FC236}">
                  <a16:creationId xmlns:a16="http://schemas.microsoft.com/office/drawing/2014/main" id="{164E4CD6-66DE-A649-8789-61FC3914715A}"/>
                </a:ext>
              </a:extLst>
            </p:cNvPr>
            <p:cNvSpPr/>
            <p:nvPr/>
          </p:nvSpPr>
          <p:spPr>
            <a:xfrm>
              <a:off x="5868719" y="4335371"/>
              <a:ext cx="366464" cy="241318"/>
            </a:xfrm>
            <a:prstGeom prst="uturnArrow">
              <a:avLst>
                <a:gd name="adj1" fmla="val 16786"/>
                <a:gd name="adj2" fmla="val 18316"/>
                <a:gd name="adj3" fmla="val 29861"/>
                <a:gd name="adj4" fmla="val 62208"/>
                <a:gd name="adj5" fmla="val 1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1" name="U-Turn Arrow 10">
              <a:extLst>
                <a:ext uri="{FF2B5EF4-FFF2-40B4-BE49-F238E27FC236}">
                  <a16:creationId xmlns:a16="http://schemas.microsoft.com/office/drawing/2014/main" id="{0BF11A9F-D0D5-3B4F-893B-4E20ADC3AC02}"/>
                </a:ext>
              </a:extLst>
            </p:cNvPr>
            <p:cNvSpPr/>
            <p:nvPr/>
          </p:nvSpPr>
          <p:spPr>
            <a:xfrm rot="10800000">
              <a:off x="5846235" y="4760557"/>
              <a:ext cx="366464" cy="241318"/>
            </a:xfrm>
            <a:prstGeom prst="uturnArrow">
              <a:avLst>
                <a:gd name="adj1" fmla="val 16786"/>
                <a:gd name="adj2" fmla="val 18316"/>
                <a:gd name="adj3" fmla="val 29861"/>
                <a:gd name="adj4" fmla="val 62208"/>
                <a:gd name="adj5" fmla="val 1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373654DC-F676-374B-B852-DFF96C1DE4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2223" y="2329182"/>
              <a:ext cx="4418781" cy="4253696"/>
            </a:xfrm>
            <a:prstGeom prst="rect">
              <a:avLst/>
            </a:prstGeom>
          </p:spPr>
        </p:pic>
        <p:sp>
          <p:nvSpPr>
            <p:cNvPr id="13" name="Rectangle 12">
              <a:extLst>
                <a:ext uri="{FF2B5EF4-FFF2-40B4-BE49-F238E27FC236}">
                  <a16:creationId xmlns:a16="http://schemas.microsoft.com/office/drawing/2014/main" id="{302DE9FC-BF9E-4941-911D-36F7A2313FA1}"/>
                </a:ext>
              </a:extLst>
            </p:cNvPr>
            <p:cNvSpPr/>
            <p:nvPr/>
          </p:nvSpPr>
          <p:spPr>
            <a:xfrm>
              <a:off x="5098322" y="3015577"/>
              <a:ext cx="769762"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TRAINING</a:t>
              </a:r>
            </a:p>
          </p:txBody>
        </p:sp>
        <p:sp>
          <p:nvSpPr>
            <p:cNvPr id="14" name="Rectangle 13">
              <a:extLst>
                <a:ext uri="{FF2B5EF4-FFF2-40B4-BE49-F238E27FC236}">
                  <a16:creationId xmlns:a16="http://schemas.microsoft.com/office/drawing/2014/main" id="{2944801E-5F9A-1342-BA51-3F878B1EAC89}"/>
                </a:ext>
              </a:extLst>
            </p:cNvPr>
            <p:cNvSpPr/>
            <p:nvPr/>
          </p:nvSpPr>
          <p:spPr>
            <a:xfrm>
              <a:off x="4090430" y="3976275"/>
              <a:ext cx="817853"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RESEARCH</a:t>
              </a:r>
            </a:p>
          </p:txBody>
        </p:sp>
        <p:sp>
          <p:nvSpPr>
            <p:cNvPr id="15" name="Rectangle 14">
              <a:extLst>
                <a:ext uri="{FF2B5EF4-FFF2-40B4-BE49-F238E27FC236}">
                  <a16:creationId xmlns:a16="http://schemas.microsoft.com/office/drawing/2014/main" id="{1F92E153-92F4-5D48-BDAB-0DC7320712CD}"/>
                </a:ext>
              </a:extLst>
            </p:cNvPr>
            <p:cNvSpPr/>
            <p:nvPr/>
          </p:nvSpPr>
          <p:spPr>
            <a:xfrm>
              <a:off x="4048751" y="5284214"/>
              <a:ext cx="90120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END OF LIFE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CARE</a:t>
              </a:r>
            </a:p>
          </p:txBody>
        </p:sp>
        <p:sp>
          <p:nvSpPr>
            <p:cNvPr id="16" name="Rectangle 15">
              <a:extLst>
                <a:ext uri="{FF2B5EF4-FFF2-40B4-BE49-F238E27FC236}">
                  <a16:creationId xmlns:a16="http://schemas.microsoft.com/office/drawing/2014/main" id="{AE4E5335-81B4-2A49-9854-566DE1A54E71}"/>
                </a:ext>
              </a:extLst>
            </p:cNvPr>
            <p:cNvSpPr/>
            <p:nvPr/>
          </p:nvSpPr>
          <p:spPr>
            <a:xfrm>
              <a:off x="5009125" y="6149193"/>
              <a:ext cx="93807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TREATMENT</a:t>
              </a:r>
            </a:p>
          </p:txBody>
        </p:sp>
        <p:sp>
          <p:nvSpPr>
            <p:cNvPr id="17" name="Rectangle 16">
              <a:extLst>
                <a:ext uri="{FF2B5EF4-FFF2-40B4-BE49-F238E27FC236}">
                  <a16:creationId xmlns:a16="http://schemas.microsoft.com/office/drawing/2014/main" id="{208D8E8D-983E-B249-8EB6-56EF9D37BC14}"/>
                </a:ext>
              </a:extLst>
            </p:cNvPr>
            <p:cNvSpPr/>
            <p:nvPr/>
          </p:nvSpPr>
          <p:spPr>
            <a:xfrm>
              <a:off x="6457142" y="6160768"/>
              <a:ext cx="750525"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DECISION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MAKING</a:t>
              </a:r>
            </a:p>
          </p:txBody>
        </p:sp>
        <p:sp>
          <p:nvSpPr>
            <p:cNvPr id="18" name="Rectangle 17">
              <a:extLst>
                <a:ext uri="{FF2B5EF4-FFF2-40B4-BE49-F238E27FC236}">
                  <a16:creationId xmlns:a16="http://schemas.microsoft.com/office/drawing/2014/main" id="{DBCF6493-A5FA-4B4C-977C-65E396459981}"/>
                </a:ext>
              </a:extLst>
            </p:cNvPr>
            <p:cNvSpPr/>
            <p:nvPr/>
          </p:nvSpPr>
          <p:spPr>
            <a:xfrm>
              <a:off x="6473850" y="2992427"/>
              <a:ext cx="70403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KEEPING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 WELL</a:t>
              </a:r>
            </a:p>
          </p:txBody>
        </p:sp>
        <p:sp>
          <p:nvSpPr>
            <p:cNvPr id="19" name="Rectangle 18">
              <a:extLst>
                <a:ext uri="{FF2B5EF4-FFF2-40B4-BE49-F238E27FC236}">
                  <a16:creationId xmlns:a16="http://schemas.microsoft.com/office/drawing/2014/main" id="{7F611E34-A1D8-874A-94A7-87D98923A167}"/>
                </a:ext>
              </a:extLst>
            </p:cNvPr>
            <p:cNvSpPr/>
            <p:nvPr/>
          </p:nvSpPr>
          <p:spPr>
            <a:xfrm>
              <a:off x="7373029" y="3891438"/>
              <a:ext cx="898002"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EARLY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DETECTION</a:t>
              </a:r>
            </a:p>
          </p:txBody>
        </p:sp>
        <p:sp>
          <p:nvSpPr>
            <p:cNvPr id="20" name="Rectangle 19">
              <a:extLst>
                <a:ext uri="{FF2B5EF4-FFF2-40B4-BE49-F238E27FC236}">
                  <a16:creationId xmlns:a16="http://schemas.microsoft.com/office/drawing/2014/main" id="{F4A06C02-8CD0-104D-B433-B3691CCF64B2}"/>
                </a:ext>
              </a:extLst>
            </p:cNvPr>
            <p:cNvSpPr/>
            <p:nvPr/>
          </p:nvSpPr>
          <p:spPr>
            <a:xfrm>
              <a:off x="7422689" y="5318939"/>
              <a:ext cx="843501"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DIAGNOSIS</a:t>
              </a:r>
            </a:p>
          </p:txBody>
        </p:sp>
        <p:sp>
          <p:nvSpPr>
            <p:cNvPr id="21" name="Rectangle 20">
              <a:extLst>
                <a:ext uri="{FF2B5EF4-FFF2-40B4-BE49-F238E27FC236}">
                  <a16:creationId xmlns:a16="http://schemas.microsoft.com/office/drawing/2014/main" id="{1FD7616B-5DC7-624C-9BDE-9860727332CF}"/>
                </a:ext>
              </a:extLst>
            </p:cNvPr>
            <p:cNvSpPr/>
            <p:nvPr/>
          </p:nvSpPr>
          <p:spPr>
            <a:xfrm>
              <a:off x="5636770" y="4112725"/>
              <a:ext cx="1151277"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pitchFamily="2" charset="77"/>
                  <a:ea typeface="+mn-ea"/>
                  <a:cs typeface="+mn-cs"/>
                </a:rPr>
                <a:t>AI 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pitchFamily="2" charset="77"/>
                  <a:ea typeface="+mn-ea"/>
                  <a:cs typeface="+mn-cs"/>
                </a:rPr>
                <a:t>ROBOTICS</a:t>
              </a:r>
            </a:p>
          </p:txBody>
        </p:sp>
      </p:grpSp>
      <p:sp>
        <p:nvSpPr>
          <p:cNvPr id="29" name="TextBox 28">
            <a:extLst>
              <a:ext uri="{FF2B5EF4-FFF2-40B4-BE49-F238E27FC236}">
                <a16:creationId xmlns:a16="http://schemas.microsoft.com/office/drawing/2014/main" id="{A15A9A61-DAB2-4030-88EC-F48EC83DE43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82934B11-9FE8-9EAB-93DA-51D39BCAE6B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B548586-005E-71E3-D405-F8D4A958F226}"/>
              </a:ext>
            </a:extLst>
          </p:cNvPr>
          <p:cNvSpPr/>
          <p:nvPr/>
        </p:nvSpPr>
        <p:spPr>
          <a:xfrm>
            <a:off x="344840" y="1448740"/>
            <a:ext cx="290763" cy="31907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
        <p:nvSpPr>
          <p:cNvPr id="5" name="Rectangle: Rounded Corners 4">
            <a:extLst>
              <a:ext uri="{FF2B5EF4-FFF2-40B4-BE49-F238E27FC236}">
                <a16:creationId xmlns:a16="http://schemas.microsoft.com/office/drawing/2014/main" id="{59054AA7-9133-B11A-AD23-851B86935B8E}"/>
              </a:ext>
            </a:extLst>
          </p:cNvPr>
          <p:cNvSpPr/>
          <p:nvPr/>
        </p:nvSpPr>
        <p:spPr>
          <a:xfrm>
            <a:off x="462946" y="4807131"/>
            <a:ext cx="4276856" cy="1058091"/>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3F0DB3DC-65DF-41E0-A693-343F78B892B4}"/>
              </a:ext>
            </a:extLst>
          </p:cNvPr>
          <p:cNvGrpSpPr/>
          <p:nvPr/>
        </p:nvGrpSpPr>
        <p:grpSpPr>
          <a:xfrm>
            <a:off x="635603" y="5150654"/>
            <a:ext cx="2873819" cy="381058"/>
            <a:chOff x="728876" y="5788916"/>
            <a:chExt cx="2242293" cy="198675"/>
          </a:xfrm>
        </p:grpSpPr>
        <p:pic>
          <p:nvPicPr>
            <p:cNvPr id="27" name="Picture 8" descr="Jobs at MyDoc">
              <a:extLst>
                <a:ext uri="{FF2B5EF4-FFF2-40B4-BE49-F238E27FC236}">
                  <a16:creationId xmlns:a16="http://schemas.microsoft.com/office/drawing/2014/main" id="{80AE921A-B1C5-48E8-8690-978755813A1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70175" y="5788916"/>
              <a:ext cx="591405" cy="19867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CEBF9D9F-269F-4514-853A-835E8B8BD4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79764" y="5797029"/>
              <a:ext cx="591405" cy="182448"/>
            </a:xfrm>
            <a:prstGeom prst="rect">
              <a:avLst/>
            </a:prstGeom>
          </p:spPr>
        </p:pic>
        <p:pic>
          <p:nvPicPr>
            <p:cNvPr id="23" name="Picture 22">
              <a:extLst>
                <a:ext uri="{FF2B5EF4-FFF2-40B4-BE49-F238E27FC236}">
                  <a16:creationId xmlns:a16="http://schemas.microsoft.com/office/drawing/2014/main" id="{F380FA51-10CC-4438-99D6-46E48B87FCC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8876" y="5829052"/>
              <a:ext cx="643495" cy="118403"/>
            </a:xfrm>
            <a:prstGeom prst="rect">
              <a:avLst/>
            </a:prstGeom>
          </p:spPr>
        </p:pic>
      </p:grpSp>
      <p:pic>
        <p:nvPicPr>
          <p:cNvPr id="9" name="Picture 8">
            <a:extLst>
              <a:ext uri="{FF2B5EF4-FFF2-40B4-BE49-F238E27FC236}">
                <a16:creationId xmlns:a16="http://schemas.microsoft.com/office/drawing/2014/main" id="{4E9722C7-BE93-4214-2F6F-43B31A7DB671}"/>
              </a:ext>
            </a:extLst>
          </p:cNvPr>
          <p:cNvPicPr>
            <a:picLocks noChangeAspect="1"/>
          </p:cNvPicPr>
          <p:nvPr/>
        </p:nvPicPr>
        <p:blipFill>
          <a:blip r:embed="rId7"/>
          <a:stretch>
            <a:fillRect/>
          </a:stretch>
        </p:blipFill>
        <p:spPr>
          <a:xfrm>
            <a:off x="3650460" y="5163477"/>
            <a:ext cx="920596" cy="366799"/>
          </a:xfrm>
          <a:prstGeom prst="rect">
            <a:avLst/>
          </a:prstGeom>
        </p:spPr>
      </p:pic>
    </p:spTree>
    <p:extLst>
      <p:ext uri="{BB962C8B-B14F-4D97-AF65-F5344CB8AC3E}">
        <p14:creationId xmlns:p14="http://schemas.microsoft.com/office/powerpoint/2010/main" val="72007387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14470"/>
            <a:ext cx="7301345" cy="5085347"/>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367418" y="1717941"/>
            <a:ext cx="527270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Project Department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&amp; Turnkey Solutions </a:t>
            </a:r>
          </a:p>
        </p:txBody>
      </p:sp>
      <p:sp>
        <p:nvSpPr>
          <p:cNvPr id="10" name="Rectangle 9">
            <a:extLst>
              <a:ext uri="{FF2B5EF4-FFF2-40B4-BE49-F238E27FC236}">
                <a16:creationId xmlns:a16="http://schemas.microsoft.com/office/drawing/2014/main" id="{8E8EC167-EE85-7547-8DAD-8FEE73842623}"/>
              </a:ext>
            </a:extLst>
          </p:cNvPr>
          <p:cNvSpPr/>
          <p:nvPr/>
        </p:nvSpPr>
        <p:spPr>
          <a:xfrm>
            <a:off x="354999" y="3115970"/>
            <a:ext cx="6785984" cy="2392258"/>
          </a:xfrm>
          <a:prstGeom prst="rect">
            <a:avLst/>
          </a:prstGeom>
        </p:spPr>
        <p:txBody>
          <a:bodyPr wrap="square" numCol="2" spcCol="18000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t>EHS turnkey projects department plays a significant role offering comprehensive Solutions to create medical facilities that suit the client’s requests and requirements while adhering to industry environment standards, partner product installation standards and customer quality standards. Over the years, we have executed several large, full spectrum healthcare assignments for public and private sectors, such as Ministry of Public Works, Ministry of Health, Dubai Health Authority, CCAD, ADNOC, SEHA and has set an excellent track-record in deploying full-fledged healthcare turnkey operations in the region. Led by a committed team of professionals, consisting of PMP certified project managers, qualified architects, designers and medical equipment planners this business unit takes full responsibility of the entire project cycle; right from Analysis, Estimation, Value Engineering, Securing, Implementation and Issue Management till Project Handover.</a:t>
            </a:r>
          </a:p>
        </p:txBody>
      </p:sp>
      <p:sp>
        <p:nvSpPr>
          <p:cNvPr id="11" name="TextBox 10">
            <a:extLst>
              <a:ext uri="{FF2B5EF4-FFF2-40B4-BE49-F238E27FC236}">
                <a16:creationId xmlns:a16="http://schemas.microsoft.com/office/drawing/2014/main" id="{1AE44260-368B-4DE6-B281-5A450C4F009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7" name="TextBox 6">
            <a:extLst>
              <a:ext uri="{FF2B5EF4-FFF2-40B4-BE49-F238E27FC236}">
                <a16:creationId xmlns:a16="http://schemas.microsoft.com/office/drawing/2014/main" id="{491A1548-4C09-8741-0556-EF5129418FCF}"/>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2" name="Picture 1" descr="Logo&#10;&#10;Description automatically generated">
            <a:extLst>
              <a:ext uri="{FF2B5EF4-FFF2-40B4-BE49-F238E27FC236}">
                <a16:creationId xmlns:a16="http://schemas.microsoft.com/office/drawing/2014/main" id="{93FF72CD-5EE1-EFDD-55B2-F8D27705B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pic>
        <p:nvPicPr>
          <p:cNvPr id="3" name="Picture 2" descr="A picture containing sky, outdoor&#10;&#10;Description automatically generated">
            <a:extLst>
              <a:ext uri="{FF2B5EF4-FFF2-40B4-BE49-F238E27FC236}">
                <a16:creationId xmlns:a16="http://schemas.microsoft.com/office/drawing/2014/main" id="{AD1F2680-3E3C-8D9C-0A86-1D98493BB62F}"/>
              </a:ext>
            </a:extLst>
          </p:cNvPr>
          <p:cNvPicPr>
            <a:picLocks noChangeAspect="1"/>
          </p:cNvPicPr>
          <p:nvPr/>
        </p:nvPicPr>
        <p:blipFill>
          <a:blip r:embed="rId4"/>
          <a:stretch>
            <a:fillRect/>
          </a:stretch>
        </p:blipFill>
        <p:spPr>
          <a:xfrm>
            <a:off x="7330739" y="865823"/>
            <a:ext cx="4610414" cy="56112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8771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97996" y="5388789"/>
            <a:ext cx="902811" cy="33009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200" b="1" i="0" u="sng" strike="noStrike" kern="1200" cap="none" spc="0" normalizeH="0" baseline="0" noProof="0" dirty="0">
                <a:ln>
                  <a:noFill/>
                </a:ln>
                <a:solidFill>
                  <a:srgbClr val="022C60"/>
                </a:solidFill>
                <a:effectLst/>
                <a:uLnTx/>
                <a:uFillTx/>
                <a:latin typeface="Exo 2 Semi" pitchFamily="2" charset="77"/>
                <a:ea typeface="Source Sans Pro ExtraLight" panose="020B0303030403020204" pitchFamily="34" charset="0"/>
                <a:cs typeface="Lato" panose="020F0502020204030203" pitchFamily="34" charset="0"/>
              </a:rPr>
              <a:t>REGIONAL</a:t>
            </a:r>
          </a:p>
        </p:txBody>
      </p:sp>
      <p:sp>
        <p:nvSpPr>
          <p:cNvPr id="5" name="Rectangle 4"/>
          <p:cNvSpPr/>
          <p:nvPr/>
        </p:nvSpPr>
        <p:spPr>
          <a:xfrm>
            <a:off x="-1" y="-6805"/>
            <a:ext cx="738843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429047" y="219273"/>
            <a:ext cx="3082543"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Emitac Group </a:t>
            </a: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of </a:t>
            </a: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Companies</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454272" y="1469684"/>
            <a:ext cx="4400550" cy="236911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Jointly owned by the well-known Bukhatir &amp; Ghobash Group, Emitac Group was established in 1976. The company has been growing &amp; flourishing by meeting the most challenging requirements of a fast-evolving landscape through impeccable business acumen and technology.</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 have established our presence within the region in countries </a:t>
            </a:r>
            <a:r>
              <a:rPr kumimoji="0" lang="en-US"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like the United Arab Emirates, Kingdom of Saudi Arabia, The Sultanate of Oman, Pan-Africa, Nigeria &amp; Syria where our branches </a:t>
            </a: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operate as  independent affiliate</a:t>
            </a:r>
            <a:r>
              <a:rPr kumimoji="0" lang="en-US"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 of EHS.</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57722" y="3595941"/>
            <a:ext cx="2005919" cy="886225"/>
          </a:xfrm>
          <a:prstGeom prst="rect">
            <a:avLst/>
          </a:prstGeom>
        </p:spPr>
      </p:pic>
      <p:sp>
        <p:nvSpPr>
          <p:cNvPr id="3" name="Rectangle 2"/>
          <p:cNvSpPr/>
          <p:nvPr/>
        </p:nvSpPr>
        <p:spPr>
          <a:xfrm>
            <a:off x="7556195" y="4482692"/>
            <a:ext cx="1909497" cy="33009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200" b="1" i="0" u="sng" strike="noStrike" kern="1200" cap="none" spc="0" normalizeH="0" baseline="0" noProof="0" dirty="0">
                <a:ln>
                  <a:noFill/>
                </a:ln>
                <a:solidFill>
                  <a:srgbClr val="022C60"/>
                </a:solidFill>
                <a:effectLst/>
                <a:uLnTx/>
                <a:uFillTx/>
                <a:latin typeface="Exo 2 Semi" pitchFamily="2" charset="77"/>
                <a:ea typeface="Source Sans Pro ExtraLight" panose="020B0303030403020204" pitchFamily="34" charset="0"/>
                <a:cs typeface="Lato" panose="020F0502020204030203" pitchFamily="34" charset="0"/>
              </a:rPr>
              <a:t>UNITED ARAB EMIRATES</a:t>
            </a:r>
          </a:p>
        </p:txBody>
      </p:sp>
      <p:sp>
        <p:nvSpPr>
          <p:cNvPr id="21" name="TextBox 20">
            <a:extLst>
              <a:ext uri="{FF2B5EF4-FFF2-40B4-BE49-F238E27FC236}">
                <a16:creationId xmlns:a16="http://schemas.microsoft.com/office/drawing/2014/main" id="{DDFB7C4A-8501-48F0-A024-1C20732AA18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6" name="TextBox 5">
            <a:extLst>
              <a:ext uri="{FF2B5EF4-FFF2-40B4-BE49-F238E27FC236}">
                <a16:creationId xmlns:a16="http://schemas.microsoft.com/office/drawing/2014/main" id="{21B3AE75-0CC7-5F56-25CB-A79D2D3BA664}"/>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25" name="Picture 24" descr="Logo&#10;&#10;Description automatically generated">
            <a:extLst>
              <a:ext uri="{FF2B5EF4-FFF2-40B4-BE49-F238E27FC236}">
                <a16:creationId xmlns:a16="http://schemas.microsoft.com/office/drawing/2014/main" id="{97E5E40A-DA26-7B9D-3105-893419D03B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3014" y="5725232"/>
            <a:ext cx="1242164" cy="285018"/>
          </a:xfrm>
          <a:prstGeom prst="rect">
            <a:avLst/>
          </a:prstGeom>
        </p:spPr>
      </p:pic>
      <p:pic>
        <p:nvPicPr>
          <p:cNvPr id="26" name="Picture 25" descr="A picture containing text, tableware, dishware&#10;&#10;Description automatically generated">
            <a:extLst>
              <a:ext uri="{FF2B5EF4-FFF2-40B4-BE49-F238E27FC236}">
                <a16:creationId xmlns:a16="http://schemas.microsoft.com/office/drawing/2014/main" id="{56382A7F-F199-0CEA-1A11-A1215A5539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7105" y="5709484"/>
            <a:ext cx="1517311" cy="300766"/>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25057A03-FCC6-A7E9-00DC-7B87880CF7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63131" y="4812782"/>
            <a:ext cx="807068" cy="330073"/>
          </a:xfrm>
          <a:prstGeom prst="rect">
            <a:avLst/>
          </a:prstGeom>
        </p:spPr>
      </p:pic>
      <p:pic>
        <p:nvPicPr>
          <p:cNvPr id="28" name="Picture 27" descr="Logo&#10;&#10;Description automatically generated">
            <a:extLst>
              <a:ext uri="{FF2B5EF4-FFF2-40B4-BE49-F238E27FC236}">
                <a16:creationId xmlns:a16="http://schemas.microsoft.com/office/drawing/2014/main" id="{D95977DD-2A94-B51A-223B-2A04DAE6E6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07661" y="4834490"/>
            <a:ext cx="853957" cy="341204"/>
          </a:xfrm>
          <a:prstGeom prst="rect">
            <a:avLst/>
          </a:prstGeom>
        </p:spPr>
      </p:pic>
      <p:pic>
        <p:nvPicPr>
          <p:cNvPr id="39" name="Picture 38" descr="Logo&#10;&#10;Description automatically generated">
            <a:extLst>
              <a:ext uri="{FF2B5EF4-FFF2-40B4-BE49-F238E27FC236}">
                <a16:creationId xmlns:a16="http://schemas.microsoft.com/office/drawing/2014/main" id="{FD144A3D-F655-9106-CAC3-295DBDF75F7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65973" y="4859736"/>
            <a:ext cx="1095791" cy="283119"/>
          </a:xfrm>
          <a:prstGeom prst="rect">
            <a:avLst/>
          </a:prstGeom>
        </p:spPr>
      </p:pic>
      <p:pic>
        <p:nvPicPr>
          <p:cNvPr id="11" name="Picture 10">
            <a:extLst>
              <a:ext uri="{FF2B5EF4-FFF2-40B4-BE49-F238E27FC236}">
                <a16:creationId xmlns:a16="http://schemas.microsoft.com/office/drawing/2014/main" id="{7AD93C59-1478-AD51-25FF-B4A5F0F4EC77}"/>
              </a:ext>
            </a:extLst>
          </p:cNvPr>
          <p:cNvPicPr>
            <a:picLocks noChangeAspect="1"/>
          </p:cNvPicPr>
          <p:nvPr/>
        </p:nvPicPr>
        <p:blipFill>
          <a:blip r:embed="rId9"/>
          <a:stretch>
            <a:fillRect/>
          </a:stretch>
        </p:blipFill>
        <p:spPr>
          <a:xfrm>
            <a:off x="9604782" y="4834490"/>
            <a:ext cx="997896" cy="330073"/>
          </a:xfrm>
          <a:prstGeom prst="rect">
            <a:avLst/>
          </a:prstGeom>
        </p:spPr>
      </p:pic>
      <p:pic>
        <p:nvPicPr>
          <p:cNvPr id="14" name="Picture 13">
            <a:extLst>
              <a:ext uri="{FF2B5EF4-FFF2-40B4-BE49-F238E27FC236}">
                <a16:creationId xmlns:a16="http://schemas.microsoft.com/office/drawing/2014/main" id="{58EE771D-2AF9-9DA3-11BB-7591D729C093}"/>
              </a:ext>
            </a:extLst>
          </p:cNvPr>
          <p:cNvPicPr>
            <a:picLocks noChangeAspect="1"/>
          </p:cNvPicPr>
          <p:nvPr/>
        </p:nvPicPr>
        <p:blipFill>
          <a:blip r:embed="rId10"/>
          <a:stretch>
            <a:fillRect/>
          </a:stretch>
        </p:blipFill>
        <p:spPr>
          <a:xfrm>
            <a:off x="10591707" y="5700159"/>
            <a:ext cx="949227" cy="249119"/>
          </a:xfrm>
          <a:prstGeom prst="rect">
            <a:avLst/>
          </a:prstGeom>
        </p:spPr>
      </p:pic>
      <p:sp>
        <p:nvSpPr>
          <p:cNvPr id="15" name="TextBox 14">
            <a:extLst>
              <a:ext uri="{FF2B5EF4-FFF2-40B4-BE49-F238E27FC236}">
                <a16:creationId xmlns:a16="http://schemas.microsoft.com/office/drawing/2014/main" id="{071AF543-A0A1-1F23-209A-38420BD8FE88}"/>
              </a:ext>
            </a:extLst>
          </p:cNvPr>
          <p:cNvSpPr txBox="1"/>
          <p:nvPr/>
        </p:nvSpPr>
        <p:spPr>
          <a:xfrm>
            <a:off x="10370934" y="5889765"/>
            <a:ext cx="1446663"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80C7"/>
                </a:solidFill>
                <a:effectLst/>
                <a:uLnTx/>
                <a:uFillTx/>
                <a:latin typeface="Arial Narrow" panose="020B0606020202030204" pitchFamily="34" charset="0"/>
                <a:ea typeface="+mn-ea"/>
                <a:cs typeface="+mn-cs"/>
              </a:rPr>
              <a:t>UAE  |  KSA  |  JORDAN</a:t>
            </a:r>
          </a:p>
        </p:txBody>
      </p:sp>
      <p:pic>
        <p:nvPicPr>
          <p:cNvPr id="31" name="Picture 30" descr="A map of countries/regions with names&#10;&#10;AI-generated content may be incorrect.">
            <a:extLst>
              <a:ext uri="{FF2B5EF4-FFF2-40B4-BE49-F238E27FC236}">
                <a16:creationId xmlns:a16="http://schemas.microsoft.com/office/drawing/2014/main" id="{BF3DE8DE-5D52-853E-C56C-4620CD30C5F5}"/>
              </a:ext>
            </a:extLst>
          </p:cNvPr>
          <p:cNvPicPr>
            <a:picLocks noChangeAspect="1"/>
          </p:cNvPicPr>
          <p:nvPr/>
        </p:nvPicPr>
        <p:blipFill>
          <a:blip r:embed="rId11">
            <a:duotone>
              <a:schemeClr val="accent2">
                <a:shade val="45000"/>
                <a:satMod val="135000"/>
              </a:schemeClr>
              <a:prstClr val="white"/>
            </a:duotone>
          </a:blip>
          <a:stretch>
            <a:fillRect/>
          </a:stretch>
        </p:blipFill>
        <p:spPr>
          <a:xfrm>
            <a:off x="178495" y="1157841"/>
            <a:ext cx="7040927" cy="4593079"/>
          </a:xfrm>
          <a:prstGeom prst="rect">
            <a:avLst/>
          </a:prstGeom>
        </p:spPr>
      </p:pic>
      <p:sp>
        <p:nvSpPr>
          <p:cNvPr id="34" name="Rectangle 33">
            <a:extLst>
              <a:ext uri="{FF2B5EF4-FFF2-40B4-BE49-F238E27FC236}">
                <a16:creationId xmlns:a16="http://schemas.microsoft.com/office/drawing/2014/main" id="{63960BC4-58D7-E8BD-9AB9-6E3AF5B37378}"/>
              </a:ext>
            </a:extLst>
          </p:cNvPr>
          <p:cNvSpPr/>
          <p:nvPr/>
        </p:nvSpPr>
        <p:spPr>
          <a:xfrm>
            <a:off x="139138" y="522305"/>
            <a:ext cx="308254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EHS Territories </a:t>
            </a:r>
          </a:p>
        </p:txBody>
      </p:sp>
      <p:pic>
        <p:nvPicPr>
          <p:cNvPr id="7" name="Picture 6">
            <a:extLst>
              <a:ext uri="{FF2B5EF4-FFF2-40B4-BE49-F238E27FC236}">
                <a16:creationId xmlns:a16="http://schemas.microsoft.com/office/drawing/2014/main" id="{60CA6D00-DC5E-1971-3D70-2E5EA2A18195}"/>
              </a:ext>
            </a:extLst>
          </p:cNvPr>
          <p:cNvPicPr>
            <a:picLocks noChangeAspect="1"/>
          </p:cNvPicPr>
          <p:nvPr/>
        </p:nvPicPr>
        <p:blipFill>
          <a:blip r:embed="rId12"/>
          <a:stretch>
            <a:fillRect/>
          </a:stretch>
        </p:blipFill>
        <p:spPr>
          <a:xfrm>
            <a:off x="5235371" y="3684300"/>
            <a:ext cx="268639" cy="268639"/>
          </a:xfrm>
          <a:prstGeom prst="rect">
            <a:avLst/>
          </a:prstGeom>
        </p:spPr>
      </p:pic>
      <p:pic>
        <p:nvPicPr>
          <p:cNvPr id="32" name="Picture 31">
            <a:extLst>
              <a:ext uri="{FF2B5EF4-FFF2-40B4-BE49-F238E27FC236}">
                <a16:creationId xmlns:a16="http://schemas.microsoft.com/office/drawing/2014/main" id="{0C2D8C56-91CC-84B3-5A43-84033CC7970B}"/>
              </a:ext>
            </a:extLst>
          </p:cNvPr>
          <p:cNvPicPr>
            <a:picLocks noChangeAspect="1"/>
          </p:cNvPicPr>
          <p:nvPr/>
        </p:nvPicPr>
        <p:blipFill>
          <a:blip r:embed="rId12"/>
          <a:stretch>
            <a:fillRect/>
          </a:stretch>
        </p:blipFill>
        <p:spPr>
          <a:xfrm>
            <a:off x="5578909" y="3827761"/>
            <a:ext cx="146862" cy="146862"/>
          </a:xfrm>
          <a:prstGeom prst="rect">
            <a:avLst/>
          </a:prstGeom>
        </p:spPr>
      </p:pic>
      <p:pic>
        <p:nvPicPr>
          <p:cNvPr id="33" name="Picture 32">
            <a:extLst>
              <a:ext uri="{FF2B5EF4-FFF2-40B4-BE49-F238E27FC236}">
                <a16:creationId xmlns:a16="http://schemas.microsoft.com/office/drawing/2014/main" id="{8F23CA86-54CE-AECA-B797-DD4D19F7CEDF}"/>
              </a:ext>
            </a:extLst>
          </p:cNvPr>
          <p:cNvPicPr>
            <a:picLocks noChangeAspect="1"/>
          </p:cNvPicPr>
          <p:nvPr/>
        </p:nvPicPr>
        <p:blipFill>
          <a:blip r:embed="rId12"/>
          <a:stretch>
            <a:fillRect/>
          </a:stretch>
        </p:blipFill>
        <p:spPr>
          <a:xfrm>
            <a:off x="4895578" y="3754330"/>
            <a:ext cx="146862" cy="146862"/>
          </a:xfrm>
          <a:prstGeom prst="rect">
            <a:avLst/>
          </a:prstGeom>
        </p:spPr>
      </p:pic>
      <p:pic>
        <p:nvPicPr>
          <p:cNvPr id="35" name="Picture 34">
            <a:extLst>
              <a:ext uri="{FF2B5EF4-FFF2-40B4-BE49-F238E27FC236}">
                <a16:creationId xmlns:a16="http://schemas.microsoft.com/office/drawing/2014/main" id="{049E827F-9581-BE6B-6BC1-D22F84E8CA1D}"/>
              </a:ext>
            </a:extLst>
          </p:cNvPr>
          <p:cNvPicPr>
            <a:picLocks noChangeAspect="1"/>
          </p:cNvPicPr>
          <p:nvPr/>
        </p:nvPicPr>
        <p:blipFill>
          <a:blip r:embed="rId12"/>
          <a:stretch>
            <a:fillRect/>
          </a:stretch>
        </p:blipFill>
        <p:spPr>
          <a:xfrm>
            <a:off x="4336186" y="3787734"/>
            <a:ext cx="146862" cy="146862"/>
          </a:xfrm>
          <a:prstGeom prst="rect">
            <a:avLst/>
          </a:prstGeom>
        </p:spPr>
      </p:pic>
      <p:pic>
        <p:nvPicPr>
          <p:cNvPr id="36" name="Picture 35">
            <a:extLst>
              <a:ext uri="{FF2B5EF4-FFF2-40B4-BE49-F238E27FC236}">
                <a16:creationId xmlns:a16="http://schemas.microsoft.com/office/drawing/2014/main" id="{190D97AD-266B-4961-59EB-7A2669DCEF5A}"/>
              </a:ext>
            </a:extLst>
          </p:cNvPr>
          <p:cNvPicPr>
            <a:picLocks noChangeAspect="1"/>
          </p:cNvPicPr>
          <p:nvPr/>
        </p:nvPicPr>
        <p:blipFill>
          <a:blip r:embed="rId12"/>
          <a:stretch>
            <a:fillRect/>
          </a:stretch>
        </p:blipFill>
        <p:spPr>
          <a:xfrm>
            <a:off x="4189324" y="3070266"/>
            <a:ext cx="146862" cy="146862"/>
          </a:xfrm>
          <a:prstGeom prst="rect">
            <a:avLst/>
          </a:prstGeom>
        </p:spPr>
      </p:pic>
      <p:pic>
        <p:nvPicPr>
          <p:cNvPr id="37" name="Picture 36">
            <a:extLst>
              <a:ext uri="{FF2B5EF4-FFF2-40B4-BE49-F238E27FC236}">
                <a16:creationId xmlns:a16="http://schemas.microsoft.com/office/drawing/2014/main" id="{956A9C74-5550-FE9B-6E34-CE76D19EB37D}"/>
              </a:ext>
            </a:extLst>
          </p:cNvPr>
          <p:cNvPicPr>
            <a:picLocks noChangeAspect="1"/>
          </p:cNvPicPr>
          <p:nvPr/>
        </p:nvPicPr>
        <p:blipFill>
          <a:blip r:embed="rId12"/>
          <a:stretch>
            <a:fillRect/>
          </a:stretch>
        </p:blipFill>
        <p:spPr>
          <a:xfrm>
            <a:off x="3633531" y="4454273"/>
            <a:ext cx="146862" cy="146862"/>
          </a:xfrm>
          <a:prstGeom prst="rect">
            <a:avLst/>
          </a:prstGeom>
        </p:spPr>
      </p:pic>
      <p:pic>
        <p:nvPicPr>
          <p:cNvPr id="38" name="Picture 37">
            <a:extLst>
              <a:ext uri="{FF2B5EF4-FFF2-40B4-BE49-F238E27FC236}">
                <a16:creationId xmlns:a16="http://schemas.microsoft.com/office/drawing/2014/main" id="{77610569-FD5A-AD5E-D764-39011A816BFA}"/>
              </a:ext>
            </a:extLst>
          </p:cNvPr>
          <p:cNvPicPr>
            <a:picLocks noChangeAspect="1"/>
          </p:cNvPicPr>
          <p:nvPr/>
        </p:nvPicPr>
        <p:blipFill>
          <a:blip r:embed="rId12"/>
          <a:stretch>
            <a:fillRect/>
          </a:stretch>
        </p:blipFill>
        <p:spPr>
          <a:xfrm>
            <a:off x="1768609" y="3275813"/>
            <a:ext cx="146862" cy="146862"/>
          </a:xfrm>
          <a:prstGeom prst="rect">
            <a:avLst/>
          </a:prstGeom>
        </p:spPr>
      </p:pic>
      <p:pic>
        <p:nvPicPr>
          <p:cNvPr id="40" name="Picture 39">
            <a:extLst>
              <a:ext uri="{FF2B5EF4-FFF2-40B4-BE49-F238E27FC236}">
                <a16:creationId xmlns:a16="http://schemas.microsoft.com/office/drawing/2014/main" id="{9F364D79-45D2-3DA3-F6D2-61E8C9145679}"/>
              </a:ext>
            </a:extLst>
          </p:cNvPr>
          <p:cNvPicPr>
            <a:picLocks noChangeAspect="1"/>
          </p:cNvPicPr>
          <p:nvPr/>
        </p:nvPicPr>
        <p:blipFill>
          <a:blip r:embed="rId12"/>
          <a:stretch>
            <a:fillRect/>
          </a:stretch>
        </p:blipFill>
        <p:spPr>
          <a:xfrm>
            <a:off x="1117233" y="3293600"/>
            <a:ext cx="146862" cy="146862"/>
          </a:xfrm>
          <a:prstGeom prst="rect">
            <a:avLst/>
          </a:prstGeom>
        </p:spPr>
      </p:pic>
      <p:pic>
        <p:nvPicPr>
          <p:cNvPr id="41" name="Picture 40">
            <a:extLst>
              <a:ext uri="{FF2B5EF4-FFF2-40B4-BE49-F238E27FC236}">
                <a16:creationId xmlns:a16="http://schemas.microsoft.com/office/drawing/2014/main" id="{65DC2042-11DD-CB9E-27F2-0158058053F9}"/>
              </a:ext>
            </a:extLst>
          </p:cNvPr>
          <p:cNvPicPr>
            <a:picLocks noChangeAspect="1"/>
          </p:cNvPicPr>
          <p:nvPr/>
        </p:nvPicPr>
        <p:blipFill>
          <a:blip r:embed="rId12"/>
          <a:stretch>
            <a:fillRect/>
          </a:stretch>
        </p:blipFill>
        <p:spPr>
          <a:xfrm>
            <a:off x="2155943" y="4961768"/>
            <a:ext cx="202795" cy="202795"/>
          </a:xfrm>
          <a:prstGeom prst="rect">
            <a:avLst/>
          </a:prstGeom>
        </p:spPr>
      </p:pic>
      <p:sp>
        <p:nvSpPr>
          <p:cNvPr id="43" name="TextBox 42">
            <a:extLst>
              <a:ext uri="{FF2B5EF4-FFF2-40B4-BE49-F238E27FC236}">
                <a16:creationId xmlns:a16="http://schemas.microsoft.com/office/drawing/2014/main" id="{1D9AB553-BB6B-C51A-2826-75D67C2EA0C1}"/>
              </a:ext>
            </a:extLst>
          </p:cNvPr>
          <p:cNvSpPr txBox="1"/>
          <p:nvPr/>
        </p:nvSpPr>
        <p:spPr>
          <a:xfrm>
            <a:off x="2624667" y="5824718"/>
            <a:ext cx="3471333" cy="1200329"/>
          </a:xfrm>
          <a:prstGeom prst="rect">
            <a:avLst/>
          </a:prstGeom>
          <a:noFill/>
        </p:spPr>
        <p:txBody>
          <a:bodyPr wrap="square" rtlCol="0">
            <a:spAutoFit/>
          </a:bodyPr>
          <a:lstStyle/>
          <a:p>
            <a:pPr marL="171450" indent="-171450">
              <a:buFont typeface="Wingdings" panose="05000000000000000000" pitchFamily="2" charset="2"/>
              <a:buChar char="q"/>
            </a:pPr>
            <a:r>
              <a:rPr lang="en-US" sz="900" dirty="0">
                <a:solidFill>
                  <a:schemeClr val="bg1">
                    <a:lumMod val="95000"/>
                  </a:schemeClr>
                </a:solidFill>
              </a:rPr>
              <a:t>United Arab Emirates (Dubai, Abu Dhabi, Sharjah, DWC FZE)</a:t>
            </a:r>
          </a:p>
          <a:p>
            <a:pPr marL="171450" indent="-171450">
              <a:buFont typeface="Wingdings" panose="05000000000000000000" pitchFamily="2" charset="2"/>
              <a:buChar char="q"/>
            </a:pPr>
            <a:r>
              <a:rPr lang="en-US" sz="900" dirty="0">
                <a:solidFill>
                  <a:schemeClr val="bg1">
                    <a:lumMod val="95000"/>
                  </a:schemeClr>
                </a:solidFill>
              </a:rPr>
              <a:t>Saudi  Arabia (Riyadh, Jeddah)</a:t>
            </a:r>
          </a:p>
          <a:p>
            <a:pPr marL="171450" indent="-171450">
              <a:buFont typeface="Wingdings" panose="05000000000000000000" pitchFamily="2" charset="2"/>
              <a:buChar char="q"/>
            </a:pPr>
            <a:r>
              <a:rPr lang="en-US" sz="900" dirty="0">
                <a:solidFill>
                  <a:schemeClr val="bg1">
                    <a:lumMod val="95000"/>
                  </a:schemeClr>
                </a:solidFill>
              </a:rPr>
              <a:t>Oman (Muscat)  </a:t>
            </a:r>
          </a:p>
          <a:p>
            <a:pPr marL="171450" indent="-171450">
              <a:buFont typeface="Wingdings" panose="05000000000000000000" pitchFamily="2" charset="2"/>
              <a:buChar char="q"/>
            </a:pPr>
            <a:r>
              <a:rPr lang="en-US" sz="900" dirty="0">
                <a:solidFill>
                  <a:schemeClr val="bg1">
                    <a:lumMod val="95000"/>
                  </a:schemeClr>
                </a:solidFill>
              </a:rPr>
              <a:t>Syria  </a:t>
            </a:r>
          </a:p>
          <a:p>
            <a:pPr marL="171450" indent="-171450">
              <a:buFont typeface="Wingdings" panose="05000000000000000000" pitchFamily="2" charset="2"/>
              <a:buChar char="q"/>
            </a:pPr>
            <a:r>
              <a:rPr lang="en-US" sz="900" dirty="0">
                <a:solidFill>
                  <a:schemeClr val="bg1">
                    <a:lumMod val="95000"/>
                  </a:schemeClr>
                </a:solidFill>
              </a:rPr>
              <a:t>Pan-Africa (Sudan, Kenya, Morocco, Tanzania…)</a:t>
            </a:r>
          </a:p>
          <a:p>
            <a:pPr marL="171450" indent="-171450">
              <a:buFont typeface="Wingdings" panose="05000000000000000000" pitchFamily="2" charset="2"/>
              <a:buChar char="q"/>
            </a:pPr>
            <a:r>
              <a:rPr lang="en-US" sz="900" dirty="0">
                <a:solidFill>
                  <a:schemeClr val="bg1">
                    <a:lumMod val="95000"/>
                  </a:schemeClr>
                </a:solidFill>
              </a:rPr>
              <a:t>Nigeria</a:t>
            </a:r>
          </a:p>
          <a:p>
            <a:pPr marL="171450" indent="-171450">
              <a:buFont typeface="Wingdings" panose="05000000000000000000" pitchFamily="2" charset="2"/>
              <a:buChar char="q"/>
            </a:pPr>
            <a:endParaRPr lang="en-US" sz="900" dirty="0">
              <a:solidFill>
                <a:schemeClr val="bg1">
                  <a:lumMod val="95000"/>
                </a:schemeClr>
              </a:solidFill>
            </a:endParaRPr>
          </a:p>
          <a:p>
            <a:endParaRPr lang="en-AE" sz="900" dirty="0">
              <a:solidFill>
                <a:schemeClr val="bg1">
                  <a:lumMod val="95000"/>
                </a:schemeClr>
              </a:solidFill>
            </a:endParaRPr>
          </a:p>
        </p:txBody>
      </p:sp>
      <p:pic>
        <p:nvPicPr>
          <p:cNvPr id="44" name="Picture 43">
            <a:extLst>
              <a:ext uri="{FF2B5EF4-FFF2-40B4-BE49-F238E27FC236}">
                <a16:creationId xmlns:a16="http://schemas.microsoft.com/office/drawing/2014/main" id="{0396C63D-C0EA-9B53-C411-1CCA33C474E8}"/>
              </a:ext>
            </a:extLst>
          </p:cNvPr>
          <p:cNvPicPr>
            <a:picLocks noChangeAspect="1"/>
          </p:cNvPicPr>
          <p:nvPr/>
        </p:nvPicPr>
        <p:blipFill>
          <a:blip r:embed="rId12"/>
          <a:stretch>
            <a:fillRect/>
          </a:stretch>
        </p:blipFill>
        <p:spPr>
          <a:xfrm>
            <a:off x="4115893" y="5315358"/>
            <a:ext cx="146862" cy="146862"/>
          </a:xfrm>
          <a:prstGeom prst="rect">
            <a:avLst/>
          </a:prstGeom>
        </p:spPr>
      </p:pic>
      <p:pic>
        <p:nvPicPr>
          <p:cNvPr id="46" name="Picture 45" descr="A map of united arab emirates with black text&#10;&#10;AI-generated content may be incorrect.">
            <a:extLst>
              <a:ext uri="{FF2B5EF4-FFF2-40B4-BE49-F238E27FC236}">
                <a16:creationId xmlns:a16="http://schemas.microsoft.com/office/drawing/2014/main" id="{EB5F1623-B68C-812A-F49F-95589F1BD658}"/>
              </a:ext>
            </a:extLst>
          </p:cNvPr>
          <p:cNvPicPr>
            <a:picLocks noChangeAspect="1"/>
          </p:cNvPicPr>
          <p:nvPr/>
        </p:nvPicPr>
        <p:blipFill>
          <a:blip r:embed="rId13">
            <a:duotone>
              <a:schemeClr val="bg2">
                <a:shade val="45000"/>
                <a:satMod val="135000"/>
              </a:schemeClr>
              <a:prstClr val="white"/>
            </a:duotone>
          </a:blip>
          <a:stretch>
            <a:fillRect/>
          </a:stretch>
        </p:blipFill>
        <p:spPr>
          <a:xfrm>
            <a:off x="5369691" y="4433001"/>
            <a:ext cx="1800206" cy="1276483"/>
          </a:xfrm>
          <a:prstGeom prst="rect">
            <a:avLst/>
          </a:prstGeom>
        </p:spPr>
      </p:pic>
      <p:pic>
        <p:nvPicPr>
          <p:cNvPr id="47" name="Picture 46">
            <a:extLst>
              <a:ext uri="{FF2B5EF4-FFF2-40B4-BE49-F238E27FC236}">
                <a16:creationId xmlns:a16="http://schemas.microsoft.com/office/drawing/2014/main" id="{393B759C-0FE2-ACD1-5571-2E2E55E4D24C}"/>
              </a:ext>
            </a:extLst>
          </p:cNvPr>
          <p:cNvPicPr>
            <a:picLocks noChangeAspect="1"/>
          </p:cNvPicPr>
          <p:nvPr/>
        </p:nvPicPr>
        <p:blipFill>
          <a:blip r:embed="rId12"/>
          <a:stretch>
            <a:fillRect/>
          </a:stretch>
        </p:blipFill>
        <p:spPr>
          <a:xfrm>
            <a:off x="6328723" y="4995993"/>
            <a:ext cx="146862" cy="146862"/>
          </a:xfrm>
          <a:prstGeom prst="rect">
            <a:avLst/>
          </a:prstGeom>
        </p:spPr>
      </p:pic>
      <p:pic>
        <p:nvPicPr>
          <p:cNvPr id="48" name="Picture 47">
            <a:extLst>
              <a:ext uri="{FF2B5EF4-FFF2-40B4-BE49-F238E27FC236}">
                <a16:creationId xmlns:a16="http://schemas.microsoft.com/office/drawing/2014/main" id="{F0DFE12D-9BCF-261C-3A44-D16B3972B05C}"/>
              </a:ext>
            </a:extLst>
          </p:cNvPr>
          <p:cNvPicPr>
            <a:picLocks noChangeAspect="1"/>
          </p:cNvPicPr>
          <p:nvPr/>
        </p:nvPicPr>
        <p:blipFill>
          <a:blip r:embed="rId12"/>
          <a:stretch>
            <a:fillRect/>
          </a:stretch>
        </p:blipFill>
        <p:spPr>
          <a:xfrm>
            <a:off x="6482512" y="4795594"/>
            <a:ext cx="146862" cy="146862"/>
          </a:xfrm>
          <a:prstGeom prst="rect">
            <a:avLst/>
          </a:prstGeom>
        </p:spPr>
      </p:pic>
      <p:pic>
        <p:nvPicPr>
          <p:cNvPr id="49" name="Picture 48">
            <a:extLst>
              <a:ext uri="{FF2B5EF4-FFF2-40B4-BE49-F238E27FC236}">
                <a16:creationId xmlns:a16="http://schemas.microsoft.com/office/drawing/2014/main" id="{97FA611A-5214-C218-3887-99154E64AADD}"/>
              </a:ext>
            </a:extLst>
          </p:cNvPr>
          <p:cNvPicPr>
            <a:picLocks noChangeAspect="1"/>
          </p:cNvPicPr>
          <p:nvPr/>
        </p:nvPicPr>
        <p:blipFill>
          <a:blip r:embed="rId12"/>
          <a:stretch>
            <a:fillRect/>
          </a:stretch>
        </p:blipFill>
        <p:spPr>
          <a:xfrm>
            <a:off x="6605220" y="4704108"/>
            <a:ext cx="146862" cy="146862"/>
          </a:xfrm>
          <a:prstGeom prst="rect">
            <a:avLst/>
          </a:prstGeom>
        </p:spPr>
      </p:pic>
      <p:sp>
        <p:nvSpPr>
          <p:cNvPr id="52" name="Oval 51">
            <a:extLst>
              <a:ext uri="{FF2B5EF4-FFF2-40B4-BE49-F238E27FC236}">
                <a16:creationId xmlns:a16="http://schemas.microsoft.com/office/drawing/2014/main" id="{EAB46FFA-3A8F-D474-EFE3-057BFCE4C6D2}"/>
              </a:ext>
            </a:extLst>
          </p:cNvPr>
          <p:cNvSpPr/>
          <p:nvPr/>
        </p:nvSpPr>
        <p:spPr>
          <a:xfrm>
            <a:off x="5348909" y="4146697"/>
            <a:ext cx="1913027" cy="1743067"/>
          </a:xfrm>
          <a:prstGeom prst="ellipse">
            <a:avLst/>
          </a:prstGeom>
          <a:noFill/>
          <a:ln w="28575">
            <a:solidFill>
              <a:schemeClr val="bg1">
                <a:lumMod val="85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pic>
        <p:nvPicPr>
          <p:cNvPr id="1026" name="Picture 2" descr="Red Push Pin for Office Use in High Resolution 53204990 PNG">
            <a:extLst>
              <a:ext uri="{FF2B5EF4-FFF2-40B4-BE49-F238E27FC236}">
                <a16:creationId xmlns:a16="http://schemas.microsoft.com/office/drawing/2014/main" id="{089FB41F-17ED-6E8B-FFEA-869A0FF9B93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16900775">
            <a:off x="6063422" y="4363640"/>
            <a:ext cx="530602" cy="53060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8755DE7-0DC0-AE2B-D668-E81E0F6BA968}"/>
              </a:ext>
            </a:extLst>
          </p:cNvPr>
          <p:cNvSpPr txBox="1"/>
          <p:nvPr/>
        </p:nvSpPr>
        <p:spPr>
          <a:xfrm>
            <a:off x="5917618" y="4221300"/>
            <a:ext cx="822210" cy="269854"/>
          </a:xfrm>
          <a:prstGeom prst="rect">
            <a:avLst/>
          </a:prstGeom>
          <a:noFill/>
        </p:spPr>
        <p:txBody>
          <a:bodyPr wrap="square" rtlCol="0">
            <a:spAutoFit/>
          </a:bodyPr>
          <a:lstStyle/>
          <a:p>
            <a:r>
              <a:rPr lang="en-US" sz="1100" b="1" dirty="0"/>
              <a:t>EHS-HQ</a:t>
            </a:r>
            <a:endParaRPr lang="en-AE" sz="1100" b="1" dirty="0"/>
          </a:p>
        </p:txBody>
      </p:sp>
    </p:spTree>
    <p:extLst>
      <p:ext uri="{BB962C8B-B14F-4D97-AF65-F5344CB8AC3E}">
        <p14:creationId xmlns:p14="http://schemas.microsoft.com/office/powerpoint/2010/main" val="37614022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1000"/>
                                        <p:tgtEl>
                                          <p:spTgt spid="41"/>
                                        </p:tgtEl>
                                      </p:cBhvr>
                                    </p:animEffect>
                                    <p:anim calcmode="lin" valueType="num">
                                      <p:cBhvr>
                                        <p:cTn id="56" dur="1000" fill="hold"/>
                                        <p:tgtEl>
                                          <p:spTgt spid="41"/>
                                        </p:tgtEl>
                                        <p:attrNameLst>
                                          <p:attrName>ppt_x</p:attrName>
                                        </p:attrNameLst>
                                      </p:cBhvr>
                                      <p:tavLst>
                                        <p:tav tm="0">
                                          <p:val>
                                            <p:strVal val="#ppt_x"/>
                                          </p:val>
                                        </p:tav>
                                        <p:tav tm="100000">
                                          <p:val>
                                            <p:strVal val="#ppt_x"/>
                                          </p:val>
                                        </p:tav>
                                      </p:tavLst>
                                    </p:anim>
                                    <p:anim calcmode="lin" valueType="num">
                                      <p:cBhvr>
                                        <p:cTn id="57" dur="1000" fill="hold"/>
                                        <p:tgtEl>
                                          <p:spTgt spid="4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1000"/>
                                        <p:tgtEl>
                                          <p:spTgt spid="44"/>
                                        </p:tgtEl>
                                      </p:cBhvr>
                                    </p:animEffect>
                                    <p:anim calcmode="lin" valueType="num">
                                      <p:cBhvr>
                                        <p:cTn id="62" dur="1000" fill="hold"/>
                                        <p:tgtEl>
                                          <p:spTgt spid="44"/>
                                        </p:tgtEl>
                                        <p:attrNameLst>
                                          <p:attrName>ppt_x</p:attrName>
                                        </p:attrNameLst>
                                      </p:cBhvr>
                                      <p:tavLst>
                                        <p:tav tm="0">
                                          <p:val>
                                            <p:strVal val="#ppt_x"/>
                                          </p:val>
                                        </p:tav>
                                        <p:tav tm="100000">
                                          <p:val>
                                            <p:strVal val="#ppt_x"/>
                                          </p:val>
                                        </p:tav>
                                      </p:tavLst>
                                    </p:anim>
                                    <p:anim calcmode="lin" valueType="num">
                                      <p:cBhvr>
                                        <p:cTn id="63" dur="1000" fill="hold"/>
                                        <p:tgtEl>
                                          <p:spTgt spid="44"/>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1000"/>
                                        <p:tgtEl>
                                          <p:spTgt spid="48"/>
                                        </p:tgtEl>
                                      </p:cBhvr>
                                    </p:animEffect>
                                    <p:anim calcmode="lin" valueType="num">
                                      <p:cBhvr>
                                        <p:cTn id="74" dur="1000" fill="hold"/>
                                        <p:tgtEl>
                                          <p:spTgt spid="48"/>
                                        </p:tgtEl>
                                        <p:attrNameLst>
                                          <p:attrName>ppt_x</p:attrName>
                                        </p:attrNameLst>
                                      </p:cBhvr>
                                      <p:tavLst>
                                        <p:tav tm="0">
                                          <p:val>
                                            <p:strVal val="#ppt_x"/>
                                          </p:val>
                                        </p:tav>
                                        <p:tav tm="100000">
                                          <p:val>
                                            <p:strVal val="#ppt_x"/>
                                          </p:val>
                                        </p:tav>
                                      </p:tavLst>
                                    </p:anim>
                                    <p:anim calcmode="lin" valueType="num">
                                      <p:cBhvr>
                                        <p:cTn id="75" dur="1000" fill="hold"/>
                                        <p:tgtEl>
                                          <p:spTgt spid="48"/>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1000"/>
                                        <p:tgtEl>
                                          <p:spTgt spid="49"/>
                                        </p:tgtEl>
                                      </p:cBhvr>
                                    </p:animEffect>
                                    <p:anim calcmode="lin" valueType="num">
                                      <p:cBhvr>
                                        <p:cTn id="80" dur="1000" fill="hold"/>
                                        <p:tgtEl>
                                          <p:spTgt spid="49"/>
                                        </p:tgtEl>
                                        <p:attrNameLst>
                                          <p:attrName>ppt_x</p:attrName>
                                        </p:attrNameLst>
                                      </p:cBhvr>
                                      <p:tavLst>
                                        <p:tav tm="0">
                                          <p:val>
                                            <p:strVal val="#ppt_x"/>
                                          </p:val>
                                        </p:tav>
                                        <p:tav tm="100000">
                                          <p:val>
                                            <p:strVal val="#ppt_x"/>
                                          </p:val>
                                        </p:tav>
                                      </p:tavLst>
                                    </p:anim>
                                    <p:anim calcmode="lin" valueType="num">
                                      <p:cBhvr>
                                        <p:cTn id="8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58063" y="0"/>
            <a:ext cx="683393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470412" y="1603461"/>
            <a:ext cx="325950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t>Consultancy </a:t>
            </a:r>
            <a:b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br>
            <a: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t>&amp; Management</a:t>
            </a:r>
            <a:endParaRPr kumimoji="0" lang="en-US"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470412" y="2721486"/>
            <a:ext cx="3900487" cy="526747"/>
          </a:xfrm>
          <a:prstGeom prst="rect">
            <a:avLst/>
          </a:prstGeom>
        </p:spPr>
        <p:txBody>
          <a:bodyPr wrap="square">
            <a:spAutoFit/>
          </a:bodyPr>
          <a:lstStyle/>
          <a:p>
            <a:pPr marL="0" marR="0" lvl="0" indent="0" algn="l" defTabSz="914400" rtl="0" eaLnBrk="1" fontAlgn="auto" latinLnBrk="0" hangingPunct="1">
              <a:lnSpc>
                <a:spcPts val="176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We offer enhanced support through our consultancy and management team for projects that require and include:</a:t>
            </a:r>
          </a:p>
        </p:txBody>
      </p:sp>
      <p:pic>
        <p:nvPicPr>
          <p:cNvPr id="4" name="Picture Placeholder 3">
            <a:extLst>
              <a:ext uri="{FF2B5EF4-FFF2-40B4-BE49-F238E27FC236}">
                <a16:creationId xmlns:a16="http://schemas.microsoft.com/office/drawing/2014/main" id="{6E9D9500-AAA0-D541-AB6A-A6DA712B960F}"/>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a16="http://schemas.microsoft.com/office/drawing/2014/main" id="{9786C7B0-3A6A-7146-9F1D-DCF1B2DBC850}"/>
              </a:ext>
            </a:extLst>
          </p:cNvPr>
          <p:cNvSpPr/>
          <p:nvPr/>
        </p:nvSpPr>
        <p:spPr>
          <a:xfrm>
            <a:off x="7758121" y="3362325"/>
            <a:ext cx="4157662" cy="1809750"/>
          </a:xfrm>
          <a:prstGeom prst="rect">
            <a:avLst/>
          </a:prstGeom>
        </p:spPr>
        <p:txBody>
          <a:bodyPr wrap="square" numCol="2" spcCol="360000">
            <a:no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Turnkey Maintenance &amp; Contract Solutions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equipment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Infrastructure Solutions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Engineering Solutions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Design &amp;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Project management</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Procurement</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Logistics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Execution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Installations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Training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Warranty maintenance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Value engineering study</a:t>
            </a:r>
          </a:p>
        </p:txBody>
      </p:sp>
      <p:sp>
        <p:nvSpPr>
          <p:cNvPr id="11" name="Rectangle 10">
            <a:extLst>
              <a:ext uri="{FF2B5EF4-FFF2-40B4-BE49-F238E27FC236}">
                <a16:creationId xmlns:a16="http://schemas.microsoft.com/office/drawing/2014/main" id="{882AAC83-B2E8-014D-869B-8DF3314DBCEC}"/>
              </a:ext>
            </a:extLst>
          </p:cNvPr>
          <p:cNvSpPr/>
          <p:nvPr/>
        </p:nvSpPr>
        <p:spPr>
          <a:xfrm>
            <a:off x="228600" y="4933950"/>
            <a:ext cx="4843463" cy="981102"/>
          </a:xfrm>
          <a:prstGeom prst="rect">
            <a:avLst/>
          </a:prstGeom>
        </p:spPr>
        <p:txBody>
          <a:bodyPr wrap="square">
            <a:spAutoFit/>
          </a:bodyPr>
          <a:lstStyle/>
          <a:p>
            <a:pPr marL="0" marR="0" lvl="0" indent="0" algn="just" defTabSz="914400" rtl="0" eaLnBrk="1" fontAlgn="auto" latinLnBrk="0" hangingPunct="1">
              <a:lnSpc>
                <a:spcPts val="1760"/>
              </a:lnSpc>
              <a:spcBef>
                <a:spcPts val="0"/>
              </a:spcBef>
              <a:spcAft>
                <a:spcPts val="0"/>
              </a:spcAft>
              <a:buClrTx/>
              <a:buSzTx/>
              <a:buFontTx/>
              <a:buNone/>
              <a:tabLst/>
              <a:defRPr/>
            </a:pPr>
            <a:r>
              <a:rPr kumimoji="0" lang="en-US" sz="1000" b="0" i="0" u="none" strike="noStrike" kern="1200" cap="none" spc="0" normalizeH="0" baseline="0" noProof="0">
                <a:ln>
                  <a:noFill/>
                </a:ln>
                <a:solidFill>
                  <a:srgbClr val="022C60"/>
                </a:solidFill>
                <a:effectLst/>
                <a:uLnTx/>
                <a:uFillTx/>
                <a:latin typeface="Exo 2 Light" pitchFamily="2" charset="77"/>
                <a:ea typeface="+mn-ea"/>
                <a:cs typeface="+mn-cs"/>
              </a:rPr>
              <a:t>We have executed large, full spectrum healthcare assignments for the public and private sector as one of the Design Consultants for the region and are supported by GENESIS (P+W), a renowned leader providing in medical equipment planning and architectural designing solutions.</a:t>
            </a:r>
          </a:p>
        </p:txBody>
      </p:sp>
      <p:grpSp>
        <p:nvGrpSpPr>
          <p:cNvPr id="2" name="Group 1">
            <a:extLst>
              <a:ext uri="{FF2B5EF4-FFF2-40B4-BE49-F238E27FC236}">
                <a16:creationId xmlns:a16="http://schemas.microsoft.com/office/drawing/2014/main" id="{FFA2D25A-57B7-4CD4-94B1-FF81D27CDBA4}"/>
              </a:ext>
            </a:extLst>
          </p:cNvPr>
          <p:cNvGrpSpPr/>
          <p:nvPr/>
        </p:nvGrpSpPr>
        <p:grpSpPr>
          <a:xfrm>
            <a:off x="340009" y="5892840"/>
            <a:ext cx="4532591" cy="753789"/>
            <a:chOff x="340009" y="5892840"/>
            <a:chExt cx="4532591" cy="753789"/>
          </a:xfrm>
        </p:grpSpPr>
        <p:pic>
          <p:nvPicPr>
            <p:cNvPr id="12" name="Picture 11">
              <a:extLst>
                <a:ext uri="{FF2B5EF4-FFF2-40B4-BE49-F238E27FC236}">
                  <a16:creationId xmlns:a16="http://schemas.microsoft.com/office/drawing/2014/main" id="{E031E0F5-4421-B148-8658-EDEBBF007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0009" y="6083028"/>
              <a:ext cx="988927" cy="373412"/>
            </a:xfrm>
            <a:prstGeom prst="rect">
              <a:avLst/>
            </a:prstGeom>
          </p:spPr>
        </p:pic>
        <p:pic>
          <p:nvPicPr>
            <p:cNvPr id="13" name="Picture 12">
              <a:extLst>
                <a:ext uri="{FF2B5EF4-FFF2-40B4-BE49-F238E27FC236}">
                  <a16:creationId xmlns:a16="http://schemas.microsoft.com/office/drawing/2014/main" id="{C77DA147-F9EB-BB4F-BDF0-F348C36C3B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39230" y="5892840"/>
              <a:ext cx="833370" cy="753789"/>
            </a:xfrm>
            <a:prstGeom prst="rect">
              <a:avLst/>
            </a:prstGeom>
          </p:spPr>
        </p:pic>
        <p:pic>
          <p:nvPicPr>
            <p:cNvPr id="14" name="Picture 13">
              <a:extLst>
                <a:ext uri="{FF2B5EF4-FFF2-40B4-BE49-F238E27FC236}">
                  <a16:creationId xmlns:a16="http://schemas.microsoft.com/office/drawing/2014/main" id="{2E87BFE2-C5AF-0E49-8800-1955B7ABB9C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81466" y="6082691"/>
              <a:ext cx="987838" cy="374087"/>
            </a:xfrm>
            <a:prstGeom prst="rect">
              <a:avLst/>
            </a:prstGeom>
          </p:spPr>
        </p:pic>
        <p:pic>
          <p:nvPicPr>
            <p:cNvPr id="15" name="Picture 14">
              <a:extLst>
                <a:ext uri="{FF2B5EF4-FFF2-40B4-BE49-F238E27FC236}">
                  <a16:creationId xmlns:a16="http://schemas.microsoft.com/office/drawing/2014/main" id="{8ABC2F62-C7EC-E346-BCC9-BBDFAEA92B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821834" y="6141284"/>
              <a:ext cx="964865" cy="256900"/>
            </a:xfrm>
            <a:prstGeom prst="rect">
              <a:avLst/>
            </a:prstGeom>
          </p:spPr>
        </p:pic>
      </p:grpSp>
      <p:sp>
        <p:nvSpPr>
          <p:cNvPr id="17" name="Rectangle 16">
            <a:extLst>
              <a:ext uri="{FF2B5EF4-FFF2-40B4-BE49-F238E27FC236}">
                <a16:creationId xmlns:a16="http://schemas.microsoft.com/office/drawing/2014/main" id="{91B8659F-B74D-6B4A-B043-1A7A0FC06676}"/>
              </a:ext>
            </a:extLst>
          </p:cNvPr>
          <p:cNvSpPr/>
          <p:nvPr/>
        </p:nvSpPr>
        <p:spPr>
          <a:xfrm>
            <a:off x="7021335" y="5596912"/>
            <a:ext cx="4157662" cy="589382"/>
          </a:xfrm>
          <a:prstGeom prst="rect">
            <a:avLst/>
          </a:prstGeom>
        </p:spPr>
        <p:txBody>
          <a:bodyPr wrap="square" numCol="1" spcCol="360000">
            <a:noAutofit/>
          </a:bodyPr>
          <a:lstStyle/>
          <a:p>
            <a:pPr marL="628650" marR="0" lvl="1" indent="-171450" algn="l" defTabSz="914400" rtl="0" eaLnBrk="1" fontAlgn="auto" latinLnBrk="0" hangingPunct="1">
              <a:lnSpc>
                <a:spcPts val="204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FFFFFF"/>
                </a:solidFill>
                <a:effectLst/>
                <a:uLnTx/>
                <a:uFillTx/>
                <a:latin typeface="Exo 2" pitchFamily="2" charset="77"/>
                <a:ea typeface="+mn-ea"/>
                <a:cs typeface="+mn-cs"/>
              </a:rPr>
              <a:t>Turnkey Project Management</a:t>
            </a:r>
          </a:p>
          <a:p>
            <a:pPr marL="628650" marR="0" lvl="1" indent="-171450" algn="l" defTabSz="914400" rtl="0" eaLnBrk="1" fontAlgn="auto" latinLnBrk="0" hangingPunct="1">
              <a:lnSpc>
                <a:spcPts val="204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FFFFFF"/>
                </a:solidFill>
                <a:effectLst/>
                <a:uLnTx/>
                <a:uFillTx/>
                <a:latin typeface="Exo 2" pitchFamily="2" charset="77"/>
                <a:ea typeface="+mn-ea"/>
                <a:cs typeface="+mn-cs"/>
              </a:rPr>
              <a:t>Medical Engineering Solutions</a:t>
            </a:r>
          </a:p>
        </p:txBody>
      </p:sp>
      <p:sp>
        <p:nvSpPr>
          <p:cNvPr id="19" name="TextBox 18">
            <a:extLst>
              <a:ext uri="{FF2B5EF4-FFF2-40B4-BE49-F238E27FC236}">
                <a16:creationId xmlns:a16="http://schemas.microsoft.com/office/drawing/2014/main" id="{743AFDFA-345F-4A9F-B802-DAD7342B5022}"/>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0689E5CE-B18E-0FB7-398E-1DFF7DFE148D}"/>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8A8FEE87-3C53-299B-7641-7D47A1B90E73}"/>
              </a:ext>
            </a:extLst>
          </p:cNvPr>
          <p:cNvPicPr>
            <a:picLocks noChangeAspect="1"/>
          </p:cNvPicPr>
          <p:nvPr/>
        </p:nvPicPr>
        <p:blipFill>
          <a:blip r:embed="rId8"/>
          <a:stretch>
            <a:fillRect/>
          </a:stretch>
        </p:blipFill>
        <p:spPr>
          <a:xfrm>
            <a:off x="10175964" y="-195942"/>
            <a:ext cx="2133601" cy="1166013"/>
          </a:xfrm>
          <a:prstGeom prst="rect">
            <a:avLst/>
          </a:prstGeom>
        </p:spPr>
      </p:pic>
    </p:spTree>
    <p:extLst>
      <p:ext uri="{BB962C8B-B14F-4D97-AF65-F5344CB8AC3E}">
        <p14:creationId xmlns:p14="http://schemas.microsoft.com/office/powerpoint/2010/main" val="24234081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62000"/>
          </a:schemeClr>
        </a:solidFill>
        <a:effectLst/>
      </p:bgPr>
    </p:bg>
    <p:spTree>
      <p:nvGrpSpPr>
        <p:cNvPr id="1" name=""/>
        <p:cNvGrpSpPr/>
        <p:nvPr/>
      </p:nvGrpSpPr>
      <p:grpSpPr>
        <a:xfrm>
          <a:off x="0" y="0"/>
          <a:ext cx="0" cy="0"/>
          <a:chOff x="0" y="0"/>
          <a:chExt cx="0" cy="0"/>
        </a:xfrm>
      </p:grpSpPr>
      <p:sp>
        <p:nvSpPr>
          <p:cNvPr id="4" name="Rectangle 3"/>
          <p:cNvSpPr/>
          <p:nvPr/>
        </p:nvSpPr>
        <p:spPr>
          <a:xfrm>
            <a:off x="1" y="3892356"/>
            <a:ext cx="12192000" cy="296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 name="Group 1">
            <a:extLst>
              <a:ext uri="{FF2B5EF4-FFF2-40B4-BE49-F238E27FC236}">
                <a16:creationId xmlns:a16="http://schemas.microsoft.com/office/drawing/2014/main" id="{121AABC7-D639-410F-92D2-3CD17C2B2A04}"/>
              </a:ext>
            </a:extLst>
          </p:cNvPr>
          <p:cNvGrpSpPr/>
          <p:nvPr/>
        </p:nvGrpSpPr>
        <p:grpSpPr>
          <a:xfrm>
            <a:off x="1823266" y="4648414"/>
            <a:ext cx="4602983" cy="1359659"/>
            <a:chOff x="5283018" y="2287351"/>
            <a:chExt cx="5569609" cy="1359659"/>
          </a:xfrm>
        </p:grpSpPr>
        <p:sp>
          <p:nvSpPr>
            <p:cNvPr id="10" name="Rectangle 9"/>
            <p:cNvSpPr/>
            <p:nvPr/>
          </p:nvSpPr>
          <p:spPr>
            <a:xfrm>
              <a:off x="5283018" y="2287351"/>
              <a:ext cx="354056" cy="13596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12" name="Rectangle 11"/>
            <p:cNvSpPr/>
            <p:nvPr/>
          </p:nvSpPr>
          <p:spPr>
            <a:xfrm>
              <a:off x="5907634" y="2389914"/>
              <a:ext cx="4944993"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Medical Engineering Solutions</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grpSp>
      <p:sp>
        <p:nvSpPr>
          <p:cNvPr id="14" name="Rectangle 13"/>
          <p:cNvSpPr/>
          <p:nvPr/>
        </p:nvSpPr>
        <p:spPr>
          <a:xfrm>
            <a:off x="6777403" y="4609593"/>
            <a:ext cx="4654018"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t>EHS offers a unique full Package medical engineering solutions consist of Medical Gas piping system , Modular Operating Rooms with OR integration , Pneumatic tube system and Architectural Products (BHU, Pendants, NCS). This business unit work closely with planning engineers at early stages of the project sand offer design, load calculations, HVAC pressure calculations, purity testing etc. to ensure full compliance to the authority requirements and implement the project as per the standards with aesthetic feel.</a:t>
            </a:r>
            <a:b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br>
            <a:endParaRPr kumimoji="0" lang="en-US" sz="1000" b="0" i="0" u="none" strike="noStrike" kern="1200" cap="none" spc="0" normalizeH="0" baseline="0" noProof="0" dirty="0">
              <a:ln>
                <a:noFill/>
              </a:ln>
              <a:solidFill>
                <a:srgbClr val="FFFFFF"/>
              </a:solidFill>
              <a:effectLst/>
              <a:uLnTx/>
              <a:uFillTx/>
              <a:latin typeface="Exo 2 Light" charset="0"/>
              <a:ea typeface="+mn-ea"/>
              <a:cs typeface="+mn-cs"/>
            </a:endParaRPr>
          </a:p>
        </p:txBody>
      </p:sp>
      <p:sp>
        <p:nvSpPr>
          <p:cNvPr id="9" name="TextBox 8">
            <a:extLst>
              <a:ext uri="{FF2B5EF4-FFF2-40B4-BE49-F238E27FC236}">
                <a16:creationId xmlns:a16="http://schemas.microsoft.com/office/drawing/2014/main" id="{A809FFF4-73D9-4E23-B281-750442D3D7C3}"/>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EE3B39EE-0C13-4015-BD7C-339D23A3C0EE}"/>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FDB0CF0D-0C39-C52E-70AD-91B18290622D}"/>
              </a:ext>
            </a:extLst>
          </p:cNvPr>
          <p:cNvPicPr>
            <a:picLocks noChangeAspect="1"/>
          </p:cNvPicPr>
          <p:nvPr/>
        </p:nvPicPr>
        <p:blipFill>
          <a:blip r:embed="rId3"/>
          <a:stretch>
            <a:fillRect/>
          </a:stretch>
        </p:blipFill>
        <p:spPr>
          <a:xfrm>
            <a:off x="1" y="0"/>
            <a:ext cx="6876918" cy="4062549"/>
          </a:xfrm>
          <a:prstGeom prst="rect">
            <a:avLst/>
          </a:prstGeom>
        </p:spPr>
      </p:pic>
      <p:pic>
        <p:nvPicPr>
          <p:cNvPr id="16" name="Picture 15">
            <a:extLst>
              <a:ext uri="{FF2B5EF4-FFF2-40B4-BE49-F238E27FC236}">
                <a16:creationId xmlns:a16="http://schemas.microsoft.com/office/drawing/2014/main" id="{2C9AB49A-82CF-29E1-AC1B-3BA522E2AF00}"/>
              </a:ext>
            </a:extLst>
          </p:cNvPr>
          <p:cNvPicPr>
            <a:picLocks noChangeAspect="1"/>
          </p:cNvPicPr>
          <p:nvPr/>
        </p:nvPicPr>
        <p:blipFill>
          <a:blip r:embed="rId4"/>
          <a:stretch>
            <a:fillRect/>
          </a:stretch>
        </p:blipFill>
        <p:spPr>
          <a:xfrm>
            <a:off x="6825615" y="0"/>
            <a:ext cx="2318385" cy="2213481"/>
          </a:xfrm>
          <a:prstGeom prst="rect">
            <a:avLst/>
          </a:prstGeom>
        </p:spPr>
      </p:pic>
      <p:pic>
        <p:nvPicPr>
          <p:cNvPr id="18" name="Picture 17">
            <a:extLst>
              <a:ext uri="{FF2B5EF4-FFF2-40B4-BE49-F238E27FC236}">
                <a16:creationId xmlns:a16="http://schemas.microsoft.com/office/drawing/2014/main" id="{F1D3C230-72AC-CCC3-AD25-7A640E32394C}"/>
              </a:ext>
            </a:extLst>
          </p:cNvPr>
          <p:cNvPicPr>
            <a:picLocks noChangeAspect="1"/>
          </p:cNvPicPr>
          <p:nvPr/>
        </p:nvPicPr>
        <p:blipFill>
          <a:blip r:embed="rId5"/>
          <a:stretch>
            <a:fillRect/>
          </a:stretch>
        </p:blipFill>
        <p:spPr>
          <a:xfrm>
            <a:off x="6835278" y="2167699"/>
            <a:ext cx="2295660" cy="1894850"/>
          </a:xfrm>
          <a:prstGeom prst="rect">
            <a:avLst/>
          </a:prstGeom>
        </p:spPr>
      </p:pic>
      <p:pic>
        <p:nvPicPr>
          <p:cNvPr id="20" name="Picture 19">
            <a:extLst>
              <a:ext uri="{FF2B5EF4-FFF2-40B4-BE49-F238E27FC236}">
                <a16:creationId xmlns:a16="http://schemas.microsoft.com/office/drawing/2014/main" id="{7C848C77-23F4-6616-EF28-CB1ED7A6C37D}"/>
              </a:ext>
            </a:extLst>
          </p:cNvPr>
          <p:cNvPicPr>
            <a:picLocks noChangeAspect="1"/>
          </p:cNvPicPr>
          <p:nvPr/>
        </p:nvPicPr>
        <p:blipFill>
          <a:blip r:embed="rId6"/>
          <a:stretch>
            <a:fillRect/>
          </a:stretch>
        </p:blipFill>
        <p:spPr>
          <a:xfrm>
            <a:off x="9130514" y="1"/>
            <a:ext cx="3061486" cy="2299062"/>
          </a:xfrm>
          <a:prstGeom prst="rect">
            <a:avLst/>
          </a:prstGeom>
        </p:spPr>
      </p:pic>
      <p:pic>
        <p:nvPicPr>
          <p:cNvPr id="22" name="Picture 21">
            <a:extLst>
              <a:ext uri="{FF2B5EF4-FFF2-40B4-BE49-F238E27FC236}">
                <a16:creationId xmlns:a16="http://schemas.microsoft.com/office/drawing/2014/main" id="{E7DDF452-1D5F-24CD-76B8-BDB6982335A0}"/>
              </a:ext>
            </a:extLst>
          </p:cNvPr>
          <p:cNvPicPr>
            <a:picLocks noChangeAspect="1"/>
          </p:cNvPicPr>
          <p:nvPr/>
        </p:nvPicPr>
        <p:blipFill>
          <a:blip r:embed="rId7"/>
          <a:stretch>
            <a:fillRect/>
          </a:stretch>
        </p:blipFill>
        <p:spPr>
          <a:xfrm>
            <a:off x="9130937" y="2155370"/>
            <a:ext cx="3061063" cy="1909083"/>
          </a:xfrm>
          <a:prstGeom prst="rect">
            <a:avLst/>
          </a:prstGeom>
        </p:spPr>
      </p:pic>
    </p:spTree>
    <p:extLst>
      <p:ext uri="{BB962C8B-B14F-4D97-AF65-F5344CB8AC3E}">
        <p14:creationId xmlns:p14="http://schemas.microsoft.com/office/powerpoint/2010/main" val="1292245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6017361-6EF0-F648-252A-FA8665948FF3}"/>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C789A429-7FF5-BCB4-D88D-6F0BC83A2D95}"/>
              </a:ext>
            </a:extLst>
          </p:cNvPr>
          <p:cNvPicPr>
            <a:picLocks noChangeAspect="1"/>
          </p:cNvPicPr>
          <p:nvPr/>
        </p:nvPicPr>
        <p:blipFill>
          <a:blip r:embed="rId2">
            <a:duotone>
              <a:schemeClr val="accent3">
                <a:shade val="45000"/>
                <a:satMod val="135000"/>
              </a:schemeClr>
              <a:prstClr val="white"/>
            </a:duotone>
          </a:blip>
          <a:stretch>
            <a:fillRect/>
          </a:stretch>
        </p:blipFill>
        <p:spPr>
          <a:xfrm>
            <a:off x="1379951" y="0"/>
            <a:ext cx="8987959" cy="6858000"/>
          </a:xfrm>
          <a:prstGeom prst="rect">
            <a:avLst/>
          </a:prstGeom>
        </p:spPr>
      </p:pic>
      <p:grpSp>
        <p:nvGrpSpPr>
          <p:cNvPr id="163" name="Group 162">
            <a:extLst>
              <a:ext uri="{FF2B5EF4-FFF2-40B4-BE49-F238E27FC236}">
                <a16:creationId xmlns:a16="http://schemas.microsoft.com/office/drawing/2014/main" id="{BF4A3EA8-9BCC-3D42-9A57-5BD4FF2AC732}"/>
              </a:ext>
            </a:extLst>
          </p:cNvPr>
          <p:cNvGrpSpPr/>
          <p:nvPr/>
        </p:nvGrpSpPr>
        <p:grpSpPr>
          <a:xfrm>
            <a:off x="8182876" y="4713384"/>
            <a:ext cx="3527135" cy="2006116"/>
            <a:chOff x="9060999" y="4755366"/>
            <a:chExt cx="3527135" cy="2006116"/>
          </a:xfrm>
        </p:grpSpPr>
        <p:grpSp>
          <p:nvGrpSpPr>
            <p:cNvPr id="164" name="Group 163">
              <a:extLst>
                <a:ext uri="{FF2B5EF4-FFF2-40B4-BE49-F238E27FC236}">
                  <a16:creationId xmlns:a16="http://schemas.microsoft.com/office/drawing/2014/main" id="{15047DB6-D3F5-625B-4E3A-0A29E185A433}"/>
                </a:ext>
              </a:extLst>
            </p:cNvPr>
            <p:cNvGrpSpPr/>
            <p:nvPr/>
          </p:nvGrpSpPr>
          <p:grpSpPr>
            <a:xfrm>
              <a:off x="9060999" y="4755366"/>
              <a:ext cx="1828800" cy="2006116"/>
              <a:chOff x="9060999" y="4755366"/>
              <a:chExt cx="1828800" cy="2006116"/>
            </a:xfrm>
          </p:grpSpPr>
          <p:pic>
            <p:nvPicPr>
              <p:cNvPr id="168" name="Graphic 167" descr="Earth globe Africa and Europe">
                <a:extLst>
                  <a:ext uri="{FF2B5EF4-FFF2-40B4-BE49-F238E27FC236}">
                    <a16:creationId xmlns:a16="http://schemas.microsoft.com/office/drawing/2014/main" id="{E3913628-6AEE-8C02-567A-A512E8729ECC}"/>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60999" y="4932682"/>
                <a:ext cx="1828800" cy="1828800"/>
              </a:xfrm>
              <a:prstGeom prst="rect">
                <a:avLst/>
              </a:prstGeom>
            </p:spPr>
          </p:pic>
          <p:sp>
            <p:nvSpPr>
              <p:cNvPr id="169" name="Rectangle 168">
                <a:extLst>
                  <a:ext uri="{FF2B5EF4-FFF2-40B4-BE49-F238E27FC236}">
                    <a16:creationId xmlns:a16="http://schemas.microsoft.com/office/drawing/2014/main" id="{417314C0-3BB2-4FB3-33E7-C00573E1DBF2}"/>
                  </a:ext>
                </a:extLst>
              </p:cNvPr>
              <p:cNvSpPr/>
              <p:nvPr/>
            </p:nvSpPr>
            <p:spPr>
              <a:xfrm>
                <a:off x="9467248" y="4755366"/>
                <a:ext cx="1016304"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22C60"/>
                    </a:solidFill>
                    <a:effectLst/>
                    <a:uLnTx/>
                    <a:uFillTx/>
                    <a:latin typeface="Exo 2" pitchFamily="2" charset="77"/>
                    <a:ea typeface="DIN Condensed" charset="0"/>
                    <a:cs typeface="DIN Condensed" charset="0"/>
                  </a:rPr>
                  <a:t>Regional</a:t>
                </a:r>
                <a:endParaRPr kumimoji="0" lang="en-US" sz="900" b="0" i="0" u="none" strike="noStrike" kern="1200" cap="none" spc="0" normalizeH="0" baseline="0" noProof="0">
                  <a:ln>
                    <a:noFill/>
                  </a:ln>
                  <a:solidFill>
                    <a:srgbClr val="022C60"/>
                  </a:solidFill>
                  <a:effectLst/>
                  <a:uLnTx/>
                  <a:uFillTx/>
                  <a:latin typeface="Exo 2" pitchFamily="2" charset="77"/>
                  <a:ea typeface="DIN Condensed" charset="0"/>
                  <a:cs typeface="DIN Condensed" charset="0"/>
                </a:endParaRPr>
              </a:p>
            </p:txBody>
          </p:sp>
        </p:grpSp>
        <p:grpSp>
          <p:nvGrpSpPr>
            <p:cNvPr id="165" name="Group 164">
              <a:extLst>
                <a:ext uri="{FF2B5EF4-FFF2-40B4-BE49-F238E27FC236}">
                  <a16:creationId xmlns:a16="http://schemas.microsoft.com/office/drawing/2014/main" id="{47B2B0A8-1C5D-38D2-4E7D-B05C60CDBC1A}"/>
                </a:ext>
              </a:extLst>
            </p:cNvPr>
            <p:cNvGrpSpPr/>
            <p:nvPr/>
          </p:nvGrpSpPr>
          <p:grpSpPr>
            <a:xfrm>
              <a:off x="10154283" y="5613187"/>
              <a:ext cx="2433851" cy="169249"/>
              <a:chOff x="10154283" y="5613187"/>
              <a:chExt cx="2433851" cy="169249"/>
            </a:xfrm>
          </p:grpSpPr>
          <p:sp>
            <p:nvSpPr>
              <p:cNvPr id="166" name="Rectangle 165">
                <a:extLst>
                  <a:ext uri="{FF2B5EF4-FFF2-40B4-BE49-F238E27FC236}">
                    <a16:creationId xmlns:a16="http://schemas.microsoft.com/office/drawing/2014/main" id="{626EB33F-7C2C-B0C6-CE47-460451429CF5}"/>
                  </a:ext>
                </a:extLst>
              </p:cNvPr>
              <p:cNvSpPr/>
              <p:nvPr/>
            </p:nvSpPr>
            <p:spPr>
              <a:xfrm>
                <a:off x="10727047" y="5643937"/>
                <a:ext cx="1861087" cy="138499"/>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2C60"/>
                    </a:solidFill>
                    <a:effectLst/>
                    <a:uLnTx/>
                    <a:uFillTx/>
                    <a:latin typeface="Exo 2" pitchFamily="2" charset="77"/>
                    <a:ea typeface="DIN Condensed" charset="0"/>
                    <a:cs typeface="DIN Condensed" charset="0"/>
                  </a:rPr>
                  <a:t>King Hussein Cancer Center- Jordan</a:t>
                </a:r>
              </a:p>
            </p:txBody>
          </p:sp>
          <p:sp>
            <p:nvSpPr>
              <p:cNvPr id="167" name="Oval 166">
                <a:extLst>
                  <a:ext uri="{FF2B5EF4-FFF2-40B4-BE49-F238E27FC236}">
                    <a16:creationId xmlns:a16="http://schemas.microsoft.com/office/drawing/2014/main" id="{B79E46F3-E426-6AED-454B-139E440D2A8F}"/>
                  </a:ext>
                </a:extLst>
              </p:cNvPr>
              <p:cNvSpPr/>
              <p:nvPr/>
            </p:nvSpPr>
            <p:spPr>
              <a:xfrm>
                <a:off x="10154283" y="561318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grpSp>
      </p:grpSp>
      <p:graphicFrame>
        <p:nvGraphicFramePr>
          <p:cNvPr id="198" name="Diagram 197">
            <a:extLst>
              <a:ext uri="{FF2B5EF4-FFF2-40B4-BE49-F238E27FC236}">
                <a16:creationId xmlns:a16="http://schemas.microsoft.com/office/drawing/2014/main" id="{9A7413B0-92E4-29EC-2D1A-C580D8D3F8FA}"/>
              </a:ext>
            </a:extLst>
          </p:cNvPr>
          <p:cNvGraphicFramePr/>
          <p:nvPr>
            <p:extLst>
              <p:ext uri="{D42A27DB-BD31-4B8C-83A1-F6EECF244321}">
                <p14:modId xmlns:p14="http://schemas.microsoft.com/office/powerpoint/2010/main" val="3123959462"/>
              </p:ext>
            </p:extLst>
          </p:nvPr>
        </p:nvGraphicFramePr>
        <p:xfrm>
          <a:off x="-352697" y="4636160"/>
          <a:ext cx="4023853" cy="23983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Logo&#10;&#10;Description automatically generated">
            <a:extLst>
              <a:ext uri="{FF2B5EF4-FFF2-40B4-BE49-F238E27FC236}">
                <a16:creationId xmlns:a16="http://schemas.microsoft.com/office/drawing/2014/main" id="{774AC7A7-6843-B2B5-8915-A025C101FC1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80051" y="106511"/>
            <a:ext cx="1487228" cy="594232"/>
          </a:xfrm>
          <a:prstGeom prst="rect">
            <a:avLst/>
          </a:prstGeom>
        </p:spPr>
      </p:pic>
      <p:pic>
        <p:nvPicPr>
          <p:cNvPr id="7" name="Picture 6">
            <a:extLst>
              <a:ext uri="{FF2B5EF4-FFF2-40B4-BE49-F238E27FC236}">
                <a16:creationId xmlns:a16="http://schemas.microsoft.com/office/drawing/2014/main" id="{EA97C741-ADE3-5619-E252-2924C0FA76E4}"/>
              </a:ext>
            </a:extLst>
          </p:cNvPr>
          <p:cNvPicPr>
            <a:picLocks noChangeAspect="1"/>
          </p:cNvPicPr>
          <p:nvPr/>
        </p:nvPicPr>
        <p:blipFill>
          <a:blip r:embed="rId11"/>
          <a:stretch>
            <a:fillRect/>
          </a:stretch>
        </p:blipFill>
        <p:spPr>
          <a:xfrm>
            <a:off x="0" y="3867"/>
            <a:ext cx="12192000" cy="6193536"/>
          </a:xfrm>
          <a:prstGeom prst="rect">
            <a:avLst/>
          </a:prstGeom>
        </p:spPr>
      </p:pic>
      <p:sp>
        <p:nvSpPr>
          <p:cNvPr id="8" name="TextBox 7">
            <a:extLst>
              <a:ext uri="{FF2B5EF4-FFF2-40B4-BE49-F238E27FC236}">
                <a16:creationId xmlns:a16="http://schemas.microsoft.com/office/drawing/2014/main" id="{3D470388-68DD-0808-F89C-E5FF3453A64E}"/>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F9A0DDFB-E5BC-6F01-719F-4F60C3953541}"/>
              </a:ext>
            </a:extLst>
          </p:cNvPr>
          <p:cNvSpPr/>
          <p:nvPr/>
        </p:nvSpPr>
        <p:spPr>
          <a:xfrm>
            <a:off x="0" y="477671"/>
            <a:ext cx="7438030" cy="88710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0" name="Rectangle 169">
            <a:extLst>
              <a:ext uri="{FF2B5EF4-FFF2-40B4-BE49-F238E27FC236}">
                <a16:creationId xmlns:a16="http://schemas.microsoft.com/office/drawing/2014/main" id="{378D63C6-74B8-CAF1-F412-571DF2DB3F67}"/>
              </a:ext>
            </a:extLst>
          </p:cNvPr>
          <p:cNvSpPr/>
          <p:nvPr/>
        </p:nvSpPr>
        <p:spPr>
          <a:xfrm>
            <a:off x="1767179" y="614150"/>
            <a:ext cx="347865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Our</a:t>
            </a:r>
            <a:r>
              <a:rPr kumimoji="0" lang="en-US"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 Main </a:t>
            </a:r>
            <a:r>
              <a:rPr kumimoji="0" lang="id-ID"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mn-cs"/>
              </a:rPr>
              <a:t>Projects</a:t>
            </a:r>
            <a:endParaRPr kumimoji="0" lang="en-US"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grpSp>
        <p:nvGrpSpPr>
          <p:cNvPr id="4" name="Group 3">
            <a:extLst>
              <a:ext uri="{FF2B5EF4-FFF2-40B4-BE49-F238E27FC236}">
                <a16:creationId xmlns:a16="http://schemas.microsoft.com/office/drawing/2014/main" id="{9C1F000A-C988-8895-B0F7-4496F2250545}"/>
              </a:ext>
            </a:extLst>
          </p:cNvPr>
          <p:cNvGrpSpPr/>
          <p:nvPr/>
        </p:nvGrpSpPr>
        <p:grpSpPr>
          <a:xfrm>
            <a:off x="2077059" y="4621961"/>
            <a:ext cx="791217" cy="123111"/>
            <a:chOff x="14441775" y="4118389"/>
            <a:chExt cx="791217" cy="123111"/>
          </a:xfrm>
        </p:grpSpPr>
        <p:sp>
          <p:nvSpPr>
            <p:cNvPr id="6" name="Rectangle 5">
              <a:extLst>
                <a:ext uri="{FF2B5EF4-FFF2-40B4-BE49-F238E27FC236}">
                  <a16:creationId xmlns:a16="http://schemas.microsoft.com/office/drawing/2014/main" id="{AE1A3BB9-FE9D-740F-4322-34E7CC2A886A}"/>
                </a:ext>
              </a:extLst>
            </p:cNvPr>
            <p:cNvSpPr/>
            <p:nvPr/>
          </p:nvSpPr>
          <p:spPr>
            <a:xfrm>
              <a:off x="14441775" y="4118389"/>
              <a:ext cx="612347"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Silla Hospital</a:t>
              </a:r>
            </a:p>
          </p:txBody>
        </p:sp>
        <p:sp>
          <p:nvSpPr>
            <p:cNvPr id="10" name="Oval 9">
              <a:extLst>
                <a:ext uri="{FF2B5EF4-FFF2-40B4-BE49-F238E27FC236}">
                  <a16:creationId xmlns:a16="http://schemas.microsoft.com/office/drawing/2014/main" id="{616FAC0D-8214-F45B-2E02-F3844DE94056}"/>
                </a:ext>
              </a:extLst>
            </p:cNvPr>
            <p:cNvSpPr/>
            <p:nvPr/>
          </p:nvSpPr>
          <p:spPr>
            <a:xfrm>
              <a:off x="15132401" y="413258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1" name="Group 10">
            <a:extLst>
              <a:ext uri="{FF2B5EF4-FFF2-40B4-BE49-F238E27FC236}">
                <a16:creationId xmlns:a16="http://schemas.microsoft.com/office/drawing/2014/main" id="{7D51DF05-9E1B-5187-C276-7CB870A90C33}"/>
              </a:ext>
            </a:extLst>
          </p:cNvPr>
          <p:cNvGrpSpPr/>
          <p:nvPr/>
        </p:nvGrpSpPr>
        <p:grpSpPr>
          <a:xfrm>
            <a:off x="1847080" y="4270817"/>
            <a:ext cx="1841210" cy="123111"/>
            <a:chOff x="14502840" y="4373925"/>
            <a:chExt cx="1841210" cy="123111"/>
          </a:xfrm>
        </p:grpSpPr>
        <p:sp>
          <p:nvSpPr>
            <p:cNvPr id="12" name="Rectangle 11">
              <a:extLst>
                <a:ext uri="{FF2B5EF4-FFF2-40B4-BE49-F238E27FC236}">
                  <a16:creationId xmlns:a16="http://schemas.microsoft.com/office/drawing/2014/main" id="{464AF89A-E12C-39DE-A82F-45DC3B430727}"/>
                </a:ext>
              </a:extLst>
            </p:cNvPr>
            <p:cNvSpPr/>
            <p:nvPr/>
          </p:nvSpPr>
          <p:spPr>
            <a:xfrm>
              <a:off x="14502840" y="4373925"/>
              <a:ext cx="1692576" cy="123111"/>
            </a:xfrm>
            <a:prstGeom prst="rect">
              <a:avLst/>
            </a:prstGeom>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ADNOC New Ruwais Hospital</a:t>
              </a:r>
            </a:p>
          </p:txBody>
        </p:sp>
        <p:sp>
          <p:nvSpPr>
            <p:cNvPr id="13" name="Oval 12">
              <a:extLst>
                <a:ext uri="{FF2B5EF4-FFF2-40B4-BE49-F238E27FC236}">
                  <a16:creationId xmlns:a16="http://schemas.microsoft.com/office/drawing/2014/main" id="{75D154D4-50B7-A45F-E8B6-E8C3668216DD}"/>
                </a:ext>
              </a:extLst>
            </p:cNvPr>
            <p:cNvSpPr/>
            <p:nvPr/>
          </p:nvSpPr>
          <p:spPr>
            <a:xfrm>
              <a:off x="16243459" y="437666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4" name="Group 13">
            <a:extLst>
              <a:ext uri="{FF2B5EF4-FFF2-40B4-BE49-F238E27FC236}">
                <a16:creationId xmlns:a16="http://schemas.microsoft.com/office/drawing/2014/main" id="{72CE515B-0489-947B-B7D4-59DFD23A85A6}"/>
              </a:ext>
            </a:extLst>
          </p:cNvPr>
          <p:cNvGrpSpPr/>
          <p:nvPr/>
        </p:nvGrpSpPr>
        <p:grpSpPr>
          <a:xfrm>
            <a:off x="3890540" y="4507944"/>
            <a:ext cx="1108549" cy="123111"/>
            <a:chOff x="16489570" y="4362467"/>
            <a:chExt cx="1108549" cy="123111"/>
          </a:xfrm>
        </p:grpSpPr>
        <p:sp>
          <p:nvSpPr>
            <p:cNvPr id="15" name="Rectangle 14">
              <a:extLst>
                <a:ext uri="{FF2B5EF4-FFF2-40B4-BE49-F238E27FC236}">
                  <a16:creationId xmlns:a16="http://schemas.microsoft.com/office/drawing/2014/main" id="{86876D15-8C34-B085-C91B-3EE10898D8B9}"/>
                </a:ext>
              </a:extLst>
            </p:cNvPr>
            <p:cNvSpPr/>
            <p:nvPr/>
          </p:nvSpPr>
          <p:spPr>
            <a:xfrm>
              <a:off x="16658759" y="4362467"/>
              <a:ext cx="939360"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Mobile Health Clinic </a:t>
              </a:r>
            </a:p>
          </p:txBody>
        </p:sp>
        <p:sp>
          <p:nvSpPr>
            <p:cNvPr id="16" name="Oval 15">
              <a:extLst>
                <a:ext uri="{FF2B5EF4-FFF2-40B4-BE49-F238E27FC236}">
                  <a16:creationId xmlns:a16="http://schemas.microsoft.com/office/drawing/2014/main" id="{AEAADB9F-D407-0C92-26E7-A65BADA811EB}"/>
                </a:ext>
              </a:extLst>
            </p:cNvPr>
            <p:cNvSpPr/>
            <p:nvPr/>
          </p:nvSpPr>
          <p:spPr>
            <a:xfrm>
              <a:off x="16489570" y="437666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7" name="Group 16">
            <a:extLst>
              <a:ext uri="{FF2B5EF4-FFF2-40B4-BE49-F238E27FC236}">
                <a16:creationId xmlns:a16="http://schemas.microsoft.com/office/drawing/2014/main" id="{55DF6A82-2546-3D48-FCFE-A60E63D83A65}"/>
              </a:ext>
            </a:extLst>
          </p:cNvPr>
          <p:cNvGrpSpPr/>
          <p:nvPr/>
        </p:nvGrpSpPr>
        <p:grpSpPr>
          <a:xfrm>
            <a:off x="3491172" y="4735979"/>
            <a:ext cx="949503" cy="123111"/>
            <a:chOff x="16496603" y="4681237"/>
            <a:chExt cx="949503" cy="123111"/>
          </a:xfrm>
        </p:grpSpPr>
        <p:sp>
          <p:nvSpPr>
            <p:cNvPr id="18" name="Rectangle 17">
              <a:extLst>
                <a:ext uri="{FF2B5EF4-FFF2-40B4-BE49-F238E27FC236}">
                  <a16:creationId xmlns:a16="http://schemas.microsoft.com/office/drawing/2014/main" id="{847DAA20-26AD-0566-83A0-5A0BEBF05179}"/>
                </a:ext>
              </a:extLst>
            </p:cNvPr>
            <p:cNvSpPr/>
            <p:nvPr/>
          </p:nvSpPr>
          <p:spPr>
            <a:xfrm>
              <a:off x="16657429" y="4681237"/>
              <a:ext cx="788677"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Gayathi</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Hospital </a:t>
              </a:r>
            </a:p>
          </p:txBody>
        </p:sp>
        <p:sp>
          <p:nvSpPr>
            <p:cNvPr id="19" name="Oval 18">
              <a:extLst>
                <a:ext uri="{FF2B5EF4-FFF2-40B4-BE49-F238E27FC236}">
                  <a16:creationId xmlns:a16="http://schemas.microsoft.com/office/drawing/2014/main" id="{CCCD1CF8-8874-F98B-DB75-E7095A809D27}"/>
                </a:ext>
              </a:extLst>
            </p:cNvPr>
            <p:cNvSpPr/>
            <p:nvPr/>
          </p:nvSpPr>
          <p:spPr>
            <a:xfrm>
              <a:off x="16496603" y="4695912"/>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0" name="Group 19">
            <a:extLst>
              <a:ext uri="{FF2B5EF4-FFF2-40B4-BE49-F238E27FC236}">
                <a16:creationId xmlns:a16="http://schemas.microsoft.com/office/drawing/2014/main" id="{493F54FF-F89A-44E1-68F5-805F3E07E1A8}"/>
              </a:ext>
            </a:extLst>
          </p:cNvPr>
          <p:cNvGrpSpPr/>
          <p:nvPr/>
        </p:nvGrpSpPr>
        <p:grpSpPr>
          <a:xfrm>
            <a:off x="5158153" y="3881947"/>
            <a:ext cx="993444" cy="123111"/>
            <a:chOff x="18615736" y="4373925"/>
            <a:chExt cx="993444" cy="123111"/>
          </a:xfrm>
        </p:grpSpPr>
        <p:sp>
          <p:nvSpPr>
            <p:cNvPr id="21" name="Rectangle 20">
              <a:extLst>
                <a:ext uri="{FF2B5EF4-FFF2-40B4-BE49-F238E27FC236}">
                  <a16:creationId xmlns:a16="http://schemas.microsoft.com/office/drawing/2014/main" id="{7BE5F79D-74EF-04F3-8054-1AB5A8FFB876}"/>
                </a:ext>
              </a:extLst>
            </p:cNvPr>
            <p:cNvSpPr/>
            <p:nvPr/>
          </p:nvSpPr>
          <p:spPr>
            <a:xfrm>
              <a:off x="18615736" y="4373925"/>
              <a:ext cx="825546"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Khalifa University</a:t>
              </a:r>
            </a:p>
          </p:txBody>
        </p:sp>
        <p:sp>
          <p:nvSpPr>
            <p:cNvPr id="22" name="Oval 21">
              <a:extLst>
                <a:ext uri="{FF2B5EF4-FFF2-40B4-BE49-F238E27FC236}">
                  <a16:creationId xmlns:a16="http://schemas.microsoft.com/office/drawing/2014/main" id="{CD5D88B5-358D-445C-EDA6-D3CCDC104458}"/>
                </a:ext>
              </a:extLst>
            </p:cNvPr>
            <p:cNvSpPr/>
            <p:nvPr/>
          </p:nvSpPr>
          <p:spPr>
            <a:xfrm>
              <a:off x="19508589" y="438812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3" name="Group 22">
            <a:extLst>
              <a:ext uri="{FF2B5EF4-FFF2-40B4-BE49-F238E27FC236}">
                <a16:creationId xmlns:a16="http://schemas.microsoft.com/office/drawing/2014/main" id="{2788ED7A-9B4E-45D3-F5CC-F2360764BBB2}"/>
              </a:ext>
            </a:extLst>
          </p:cNvPr>
          <p:cNvGrpSpPr/>
          <p:nvPr/>
        </p:nvGrpSpPr>
        <p:grpSpPr>
          <a:xfrm>
            <a:off x="4936850" y="4035905"/>
            <a:ext cx="726964" cy="123111"/>
            <a:chOff x="18882216" y="4550115"/>
            <a:chExt cx="726964" cy="123111"/>
          </a:xfrm>
        </p:grpSpPr>
        <p:sp>
          <p:nvSpPr>
            <p:cNvPr id="24" name="Rectangle 23">
              <a:extLst>
                <a:ext uri="{FF2B5EF4-FFF2-40B4-BE49-F238E27FC236}">
                  <a16:creationId xmlns:a16="http://schemas.microsoft.com/office/drawing/2014/main" id="{88EBCB22-66E2-B12F-4ECB-7CCFDD219DCB}"/>
                </a:ext>
              </a:extLst>
            </p:cNvPr>
            <p:cNvSpPr/>
            <p:nvPr/>
          </p:nvSpPr>
          <p:spPr>
            <a:xfrm>
              <a:off x="18882216" y="4550115"/>
              <a:ext cx="567463"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Etihad Clinic</a:t>
              </a:r>
            </a:p>
          </p:txBody>
        </p:sp>
        <p:sp>
          <p:nvSpPr>
            <p:cNvPr id="25" name="Oval 24">
              <a:extLst>
                <a:ext uri="{FF2B5EF4-FFF2-40B4-BE49-F238E27FC236}">
                  <a16:creationId xmlns:a16="http://schemas.microsoft.com/office/drawing/2014/main" id="{EC8DC572-93C3-DCAA-0083-3858C35BD443}"/>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6" name="Group 25">
            <a:extLst>
              <a:ext uri="{FF2B5EF4-FFF2-40B4-BE49-F238E27FC236}">
                <a16:creationId xmlns:a16="http://schemas.microsoft.com/office/drawing/2014/main" id="{FFD4EA30-6A40-CF59-41A0-57959537D2EB}"/>
              </a:ext>
            </a:extLst>
          </p:cNvPr>
          <p:cNvGrpSpPr/>
          <p:nvPr/>
        </p:nvGrpSpPr>
        <p:grpSpPr>
          <a:xfrm>
            <a:off x="6741165" y="4055907"/>
            <a:ext cx="1714072" cy="123111"/>
            <a:chOff x="13754997" y="3762247"/>
            <a:chExt cx="1714072" cy="123111"/>
          </a:xfrm>
        </p:grpSpPr>
        <p:sp>
          <p:nvSpPr>
            <p:cNvPr id="27" name="Rectangle 26">
              <a:extLst>
                <a:ext uri="{FF2B5EF4-FFF2-40B4-BE49-F238E27FC236}">
                  <a16:creationId xmlns:a16="http://schemas.microsoft.com/office/drawing/2014/main" id="{2C6CC5EE-499F-7063-5D6E-9651B41C8DD8}"/>
                </a:ext>
              </a:extLst>
            </p:cNvPr>
            <p:cNvSpPr/>
            <p:nvPr/>
          </p:nvSpPr>
          <p:spPr>
            <a:xfrm>
              <a:off x="13895065" y="3762247"/>
              <a:ext cx="1574004" cy="12311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Cosme</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Surge Specialty Hospital</a:t>
              </a:r>
            </a:p>
          </p:txBody>
        </p:sp>
        <p:sp>
          <p:nvSpPr>
            <p:cNvPr id="28" name="Oval 27">
              <a:extLst>
                <a:ext uri="{FF2B5EF4-FFF2-40B4-BE49-F238E27FC236}">
                  <a16:creationId xmlns:a16="http://schemas.microsoft.com/office/drawing/2014/main" id="{DCBBB051-8952-A778-B36B-64F46B115793}"/>
                </a:ext>
              </a:extLst>
            </p:cNvPr>
            <p:cNvSpPr/>
            <p:nvPr/>
          </p:nvSpPr>
          <p:spPr>
            <a:xfrm>
              <a:off x="13754997" y="3776446"/>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9" name="Group 28">
            <a:extLst>
              <a:ext uri="{FF2B5EF4-FFF2-40B4-BE49-F238E27FC236}">
                <a16:creationId xmlns:a16="http://schemas.microsoft.com/office/drawing/2014/main" id="{2DB502FB-5898-8467-AA57-F6C7BFEEBB74}"/>
              </a:ext>
            </a:extLst>
          </p:cNvPr>
          <p:cNvGrpSpPr/>
          <p:nvPr/>
        </p:nvGrpSpPr>
        <p:grpSpPr>
          <a:xfrm>
            <a:off x="5899315" y="2986840"/>
            <a:ext cx="1150845" cy="123845"/>
            <a:chOff x="18109909" y="3648674"/>
            <a:chExt cx="1150845" cy="123845"/>
          </a:xfrm>
        </p:grpSpPr>
        <p:sp>
          <p:nvSpPr>
            <p:cNvPr id="30" name="Rectangle 29">
              <a:extLst>
                <a:ext uri="{FF2B5EF4-FFF2-40B4-BE49-F238E27FC236}">
                  <a16:creationId xmlns:a16="http://schemas.microsoft.com/office/drawing/2014/main" id="{976A1A97-56D7-1F54-8A3E-B01BC633B16E}"/>
                </a:ext>
              </a:extLst>
            </p:cNvPr>
            <p:cNvSpPr/>
            <p:nvPr/>
          </p:nvSpPr>
          <p:spPr>
            <a:xfrm>
              <a:off x="18109909" y="3648674"/>
              <a:ext cx="1001877"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Plus Medical Hospital</a:t>
              </a:r>
            </a:p>
          </p:txBody>
        </p:sp>
        <p:sp>
          <p:nvSpPr>
            <p:cNvPr id="31" name="Oval 30">
              <a:extLst>
                <a:ext uri="{FF2B5EF4-FFF2-40B4-BE49-F238E27FC236}">
                  <a16:creationId xmlns:a16="http://schemas.microsoft.com/office/drawing/2014/main" id="{58515FA0-7477-332F-3DBF-9340B9BD7403}"/>
                </a:ext>
              </a:extLst>
            </p:cNvPr>
            <p:cNvSpPr/>
            <p:nvPr/>
          </p:nvSpPr>
          <p:spPr>
            <a:xfrm>
              <a:off x="19160163" y="366979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2" name="Group 31">
            <a:extLst>
              <a:ext uri="{FF2B5EF4-FFF2-40B4-BE49-F238E27FC236}">
                <a16:creationId xmlns:a16="http://schemas.microsoft.com/office/drawing/2014/main" id="{94095905-BAF8-5E13-2B08-FCCBC7D8C017}"/>
              </a:ext>
            </a:extLst>
          </p:cNvPr>
          <p:cNvGrpSpPr/>
          <p:nvPr/>
        </p:nvGrpSpPr>
        <p:grpSpPr>
          <a:xfrm>
            <a:off x="7266945" y="3499068"/>
            <a:ext cx="957599" cy="124074"/>
            <a:chOff x="13754997" y="3323964"/>
            <a:chExt cx="957599" cy="124074"/>
          </a:xfrm>
        </p:grpSpPr>
        <p:sp>
          <p:nvSpPr>
            <p:cNvPr id="33" name="Rectangle 32">
              <a:extLst>
                <a:ext uri="{FF2B5EF4-FFF2-40B4-BE49-F238E27FC236}">
                  <a16:creationId xmlns:a16="http://schemas.microsoft.com/office/drawing/2014/main" id="{F270C826-B92E-D067-FD32-031087B1A1A2}"/>
                </a:ext>
              </a:extLst>
            </p:cNvPr>
            <p:cNvSpPr/>
            <p:nvPr/>
          </p:nvSpPr>
          <p:spPr>
            <a:xfrm>
              <a:off x="13895065" y="3323964"/>
              <a:ext cx="817531"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Corniche Hospital</a:t>
              </a:r>
            </a:p>
          </p:txBody>
        </p:sp>
        <p:sp>
          <p:nvSpPr>
            <p:cNvPr id="34" name="Oval 33">
              <a:extLst>
                <a:ext uri="{FF2B5EF4-FFF2-40B4-BE49-F238E27FC236}">
                  <a16:creationId xmlns:a16="http://schemas.microsoft.com/office/drawing/2014/main" id="{0624A936-5A0D-B338-1B5C-F796C5D1475A}"/>
                </a:ext>
              </a:extLst>
            </p:cNvPr>
            <p:cNvSpPr/>
            <p:nvPr/>
          </p:nvSpPr>
          <p:spPr>
            <a:xfrm>
              <a:off x="13754997" y="3345314"/>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5" name="Group 34">
            <a:extLst>
              <a:ext uri="{FF2B5EF4-FFF2-40B4-BE49-F238E27FC236}">
                <a16:creationId xmlns:a16="http://schemas.microsoft.com/office/drawing/2014/main" id="{206F45BD-A15A-4F3D-E92A-37D7DC7E5C70}"/>
              </a:ext>
            </a:extLst>
          </p:cNvPr>
          <p:cNvGrpSpPr/>
          <p:nvPr/>
        </p:nvGrpSpPr>
        <p:grpSpPr>
          <a:xfrm>
            <a:off x="5220568" y="3604878"/>
            <a:ext cx="1251920" cy="246221"/>
            <a:chOff x="18357260" y="4020055"/>
            <a:chExt cx="1251920" cy="246221"/>
          </a:xfrm>
        </p:grpSpPr>
        <p:sp>
          <p:nvSpPr>
            <p:cNvPr id="36" name="Rectangle 35">
              <a:extLst>
                <a:ext uri="{FF2B5EF4-FFF2-40B4-BE49-F238E27FC236}">
                  <a16:creationId xmlns:a16="http://schemas.microsoft.com/office/drawing/2014/main" id="{C3C0D437-7393-E9F8-A141-C12C5D2420D5}"/>
                </a:ext>
              </a:extLst>
            </p:cNvPr>
            <p:cNvSpPr/>
            <p:nvPr/>
          </p:nvSpPr>
          <p:spPr>
            <a:xfrm>
              <a:off x="18357260" y="4020055"/>
              <a:ext cx="1110882" cy="24622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Advanced Center for</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Daycare Surgery (ACDS)</a:t>
              </a:r>
            </a:p>
          </p:txBody>
        </p:sp>
        <p:sp>
          <p:nvSpPr>
            <p:cNvPr id="37" name="Oval 36">
              <a:extLst>
                <a:ext uri="{FF2B5EF4-FFF2-40B4-BE49-F238E27FC236}">
                  <a16:creationId xmlns:a16="http://schemas.microsoft.com/office/drawing/2014/main" id="{613B6FC2-6D6E-02B9-CFC3-B43DB60A1285}"/>
                </a:ext>
              </a:extLst>
            </p:cNvPr>
            <p:cNvSpPr/>
            <p:nvPr/>
          </p:nvSpPr>
          <p:spPr>
            <a:xfrm>
              <a:off x="19508589" y="409180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8" name="Group 37">
            <a:extLst>
              <a:ext uri="{FF2B5EF4-FFF2-40B4-BE49-F238E27FC236}">
                <a16:creationId xmlns:a16="http://schemas.microsoft.com/office/drawing/2014/main" id="{818C8AC4-4C9D-EF79-93FD-2DF5F4DBBFDA}"/>
              </a:ext>
            </a:extLst>
          </p:cNvPr>
          <p:cNvGrpSpPr/>
          <p:nvPr/>
        </p:nvGrpSpPr>
        <p:grpSpPr>
          <a:xfrm>
            <a:off x="6512565" y="4333845"/>
            <a:ext cx="710737" cy="123111"/>
            <a:chOff x="13754997" y="4104019"/>
            <a:chExt cx="710737" cy="123111"/>
          </a:xfrm>
        </p:grpSpPr>
        <p:sp>
          <p:nvSpPr>
            <p:cNvPr id="39" name="Rectangle 38">
              <a:extLst>
                <a:ext uri="{FF2B5EF4-FFF2-40B4-BE49-F238E27FC236}">
                  <a16:creationId xmlns:a16="http://schemas.microsoft.com/office/drawing/2014/main" id="{FCA965A0-BF2E-4136-4292-4DCA4226BF23}"/>
                </a:ext>
              </a:extLst>
            </p:cNvPr>
            <p:cNvSpPr/>
            <p:nvPr/>
          </p:nvSpPr>
          <p:spPr>
            <a:xfrm>
              <a:off x="13895065" y="4104019"/>
              <a:ext cx="570669"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Qua Clinic</a:t>
              </a:r>
            </a:p>
          </p:txBody>
        </p:sp>
        <p:sp>
          <p:nvSpPr>
            <p:cNvPr id="40" name="Oval 39">
              <a:extLst>
                <a:ext uri="{FF2B5EF4-FFF2-40B4-BE49-F238E27FC236}">
                  <a16:creationId xmlns:a16="http://schemas.microsoft.com/office/drawing/2014/main" id="{722F598F-6BAE-97CD-31C1-C44A8F9969B6}"/>
                </a:ext>
              </a:extLst>
            </p:cNvPr>
            <p:cNvSpPr/>
            <p:nvPr/>
          </p:nvSpPr>
          <p:spPr>
            <a:xfrm>
              <a:off x="13754997" y="411821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1" name="Group 40">
            <a:extLst>
              <a:ext uri="{FF2B5EF4-FFF2-40B4-BE49-F238E27FC236}">
                <a16:creationId xmlns:a16="http://schemas.microsoft.com/office/drawing/2014/main" id="{FDD8BC2E-A5C6-ED99-FBC0-105A1E839970}"/>
              </a:ext>
            </a:extLst>
          </p:cNvPr>
          <p:cNvGrpSpPr/>
          <p:nvPr/>
        </p:nvGrpSpPr>
        <p:grpSpPr>
          <a:xfrm>
            <a:off x="6660584" y="2524404"/>
            <a:ext cx="855343" cy="123670"/>
            <a:chOff x="19193296" y="3079236"/>
            <a:chExt cx="855343" cy="123670"/>
          </a:xfrm>
        </p:grpSpPr>
        <p:sp>
          <p:nvSpPr>
            <p:cNvPr id="42" name="Rectangle 41">
              <a:extLst>
                <a:ext uri="{FF2B5EF4-FFF2-40B4-BE49-F238E27FC236}">
                  <a16:creationId xmlns:a16="http://schemas.microsoft.com/office/drawing/2014/main" id="{620C0AB2-1B91-AF0B-2ADC-DC7FD7F5B385}"/>
                </a:ext>
              </a:extLst>
            </p:cNvPr>
            <p:cNvSpPr/>
            <p:nvPr/>
          </p:nvSpPr>
          <p:spPr>
            <a:xfrm>
              <a:off x="19193296" y="3079236"/>
              <a:ext cx="730969"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DP World Clinic </a:t>
              </a:r>
            </a:p>
          </p:txBody>
        </p:sp>
        <p:sp>
          <p:nvSpPr>
            <p:cNvPr id="43" name="Oval 42">
              <a:extLst>
                <a:ext uri="{FF2B5EF4-FFF2-40B4-BE49-F238E27FC236}">
                  <a16:creationId xmlns:a16="http://schemas.microsoft.com/office/drawing/2014/main" id="{0EEA569D-A593-6D9D-F269-4C5F66EA5544}"/>
                </a:ext>
              </a:extLst>
            </p:cNvPr>
            <p:cNvSpPr/>
            <p:nvPr/>
          </p:nvSpPr>
          <p:spPr>
            <a:xfrm>
              <a:off x="19948048" y="3100182"/>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4" name="Group 43">
            <a:extLst>
              <a:ext uri="{FF2B5EF4-FFF2-40B4-BE49-F238E27FC236}">
                <a16:creationId xmlns:a16="http://schemas.microsoft.com/office/drawing/2014/main" id="{0DADAA8D-6EA4-DCE9-33BE-3A6098EF09C6}"/>
              </a:ext>
            </a:extLst>
          </p:cNvPr>
          <p:cNvGrpSpPr/>
          <p:nvPr/>
        </p:nvGrpSpPr>
        <p:grpSpPr>
          <a:xfrm>
            <a:off x="7503165" y="2943192"/>
            <a:ext cx="1468958" cy="123111"/>
            <a:chOff x="13754997" y="2763534"/>
            <a:chExt cx="1468958" cy="123111"/>
          </a:xfrm>
        </p:grpSpPr>
        <p:sp>
          <p:nvSpPr>
            <p:cNvPr id="45" name="Rectangle 44">
              <a:extLst>
                <a:ext uri="{FF2B5EF4-FFF2-40B4-BE49-F238E27FC236}">
                  <a16:creationId xmlns:a16="http://schemas.microsoft.com/office/drawing/2014/main" id="{ACF0BDC6-B646-FE3F-AF97-068D32BEB0D3}"/>
                </a:ext>
              </a:extLst>
            </p:cNvPr>
            <p:cNvSpPr/>
            <p:nvPr/>
          </p:nvSpPr>
          <p:spPr>
            <a:xfrm>
              <a:off x="13895065" y="2763534"/>
              <a:ext cx="1328890"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Amal Psychiatric Hospital </a:t>
              </a:r>
            </a:p>
          </p:txBody>
        </p:sp>
        <p:sp>
          <p:nvSpPr>
            <p:cNvPr id="46" name="Oval 45">
              <a:extLst>
                <a:ext uri="{FF2B5EF4-FFF2-40B4-BE49-F238E27FC236}">
                  <a16:creationId xmlns:a16="http://schemas.microsoft.com/office/drawing/2014/main" id="{CD01FAF2-6D6A-AD87-9F39-6519996C38B9}"/>
                </a:ext>
              </a:extLst>
            </p:cNvPr>
            <p:cNvSpPr/>
            <p:nvPr/>
          </p:nvSpPr>
          <p:spPr>
            <a:xfrm>
              <a:off x="13754997" y="277054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7" name="Group 46">
            <a:extLst>
              <a:ext uri="{FF2B5EF4-FFF2-40B4-BE49-F238E27FC236}">
                <a16:creationId xmlns:a16="http://schemas.microsoft.com/office/drawing/2014/main" id="{470F4165-F77F-E5AC-F4F1-B1C5D875F305}"/>
              </a:ext>
            </a:extLst>
          </p:cNvPr>
          <p:cNvGrpSpPr/>
          <p:nvPr/>
        </p:nvGrpSpPr>
        <p:grpSpPr>
          <a:xfrm>
            <a:off x="7239054" y="2216486"/>
            <a:ext cx="742644" cy="123111"/>
            <a:chOff x="19550809" y="2814780"/>
            <a:chExt cx="742644" cy="123111"/>
          </a:xfrm>
        </p:grpSpPr>
        <p:sp>
          <p:nvSpPr>
            <p:cNvPr id="48" name="Rectangle 47">
              <a:extLst>
                <a:ext uri="{FF2B5EF4-FFF2-40B4-BE49-F238E27FC236}">
                  <a16:creationId xmlns:a16="http://schemas.microsoft.com/office/drawing/2014/main" id="{7E59EAAB-DFF4-C320-4E78-0E842B401CCA}"/>
                </a:ext>
              </a:extLst>
            </p:cNvPr>
            <p:cNvSpPr/>
            <p:nvPr/>
          </p:nvSpPr>
          <p:spPr>
            <a:xfrm>
              <a:off x="19550809" y="2814780"/>
              <a:ext cx="588302"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City Hospital</a:t>
              </a:r>
            </a:p>
          </p:txBody>
        </p:sp>
        <p:sp>
          <p:nvSpPr>
            <p:cNvPr id="49" name="Oval 48">
              <a:extLst>
                <a:ext uri="{FF2B5EF4-FFF2-40B4-BE49-F238E27FC236}">
                  <a16:creationId xmlns:a16="http://schemas.microsoft.com/office/drawing/2014/main" id="{E10DB637-15F5-45BC-712A-FAF8D96D55D1}"/>
                </a:ext>
              </a:extLst>
            </p:cNvPr>
            <p:cNvSpPr/>
            <p:nvPr/>
          </p:nvSpPr>
          <p:spPr>
            <a:xfrm>
              <a:off x="20192862" y="282897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0" name="Group 49">
            <a:extLst>
              <a:ext uri="{FF2B5EF4-FFF2-40B4-BE49-F238E27FC236}">
                <a16:creationId xmlns:a16="http://schemas.microsoft.com/office/drawing/2014/main" id="{E40DAE65-9169-4757-0AC1-B1FB34EE661A}"/>
              </a:ext>
            </a:extLst>
          </p:cNvPr>
          <p:cNvGrpSpPr/>
          <p:nvPr/>
        </p:nvGrpSpPr>
        <p:grpSpPr>
          <a:xfrm>
            <a:off x="7807965" y="2665254"/>
            <a:ext cx="891876" cy="123111"/>
            <a:chOff x="13754997" y="2544874"/>
            <a:chExt cx="891876" cy="123111"/>
          </a:xfrm>
        </p:grpSpPr>
        <p:sp>
          <p:nvSpPr>
            <p:cNvPr id="51" name="Rectangle 50">
              <a:extLst>
                <a:ext uri="{FF2B5EF4-FFF2-40B4-BE49-F238E27FC236}">
                  <a16:creationId xmlns:a16="http://schemas.microsoft.com/office/drawing/2014/main" id="{EC83D957-5B5D-D9B3-4B00-E13CEAA235EA}"/>
                </a:ext>
              </a:extLst>
            </p:cNvPr>
            <p:cNvSpPr/>
            <p:nvPr/>
          </p:nvSpPr>
          <p:spPr>
            <a:xfrm>
              <a:off x="13895065" y="2544874"/>
              <a:ext cx="75180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Rashid Hospital </a:t>
              </a:r>
            </a:p>
          </p:txBody>
        </p:sp>
        <p:sp>
          <p:nvSpPr>
            <p:cNvPr id="52" name="Oval 51">
              <a:extLst>
                <a:ext uri="{FF2B5EF4-FFF2-40B4-BE49-F238E27FC236}">
                  <a16:creationId xmlns:a16="http://schemas.microsoft.com/office/drawing/2014/main" id="{C19E1020-A9EE-3185-89A2-384166B9135B}"/>
                </a:ext>
              </a:extLst>
            </p:cNvPr>
            <p:cNvSpPr/>
            <p:nvPr/>
          </p:nvSpPr>
          <p:spPr>
            <a:xfrm>
              <a:off x="13754997" y="255907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3" name="Group 52">
            <a:extLst>
              <a:ext uri="{FF2B5EF4-FFF2-40B4-BE49-F238E27FC236}">
                <a16:creationId xmlns:a16="http://schemas.microsoft.com/office/drawing/2014/main" id="{D27615EF-5C6D-084A-B41C-50ED37B81CA5}"/>
              </a:ext>
            </a:extLst>
          </p:cNvPr>
          <p:cNvGrpSpPr/>
          <p:nvPr/>
        </p:nvGrpSpPr>
        <p:grpSpPr>
          <a:xfrm>
            <a:off x="7419793" y="1908568"/>
            <a:ext cx="1013392" cy="123111"/>
            <a:chOff x="19424470" y="2635875"/>
            <a:chExt cx="1013392" cy="123111"/>
          </a:xfrm>
        </p:grpSpPr>
        <p:sp>
          <p:nvSpPr>
            <p:cNvPr id="54" name="Rectangle 53">
              <a:extLst>
                <a:ext uri="{FF2B5EF4-FFF2-40B4-BE49-F238E27FC236}">
                  <a16:creationId xmlns:a16="http://schemas.microsoft.com/office/drawing/2014/main" id="{30DA2C25-CFF3-5239-0975-7278A73D54D6}"/>
                </a:ext>
              </a:extLst>
            </p:cNvPr>
            <p:cNvSpPr/>
            <p:nvPr/>
          </p:nvSpPr>
          <p:spPr>
            <a:xfrm>
              <a:off x="19424470" y="2635875"/>
              <a:ext cx="85279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American Hospital</a:t>
              </a:r>
            </a:p>
          </p:txBody>
        </p:sp>
        <p:sp>
          <p:nvSpPr>
            <p:cNvPr id="55" name="Oval 54">
              <a:extLst>
                <a:ext uri="{FF2B5EF4-FFF2-40B4-BE49-F238E27FC236}">
                  <a16:creationId xmlns:a16="http://schemas.microsoft.com/office/drawing/2014/main" id="{A2C74617-F731-4EE8-99A4-965B94C450F3}"/>
                </a:ext>
              </a:extLst>
            </p:cNvPr>
            <p:cNvSpPr/>
            <p:nvPr/>
          </p:nvSpPr>
          <p:spPr>
            <a:xfrm>
              <a:off x="20337271" y="265083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6" name="Group 55">
            <a:extLst>
              <a:ext uri="{FF2B5EF4-FFF2-40B4-BE49-F238E27FC236}">
                <a16:creationId xmlns:a16="http://schemas.microsoft.com/office/drawing/2014/main" id="{A0D2B6C0-98F4-D031-052E-F08404DF871E}"/>
              </a:ext>
            </a:extLst>
          </p:cNvPr>
          <p:cNvGrpSpPr/>
          <p:nvPr/>
        </p:nvGrpSpPr>
        <p:grpSpPr>
          <a:xfrm>
            <a:off x="7219986" y="1735557"/>
            <a:ext cx="1457524" cy="123111"/>
            <a:chOff x="19128421" y="2421129"/>
            <a:chExt cx="1457524" cy="123111"/>
          </a:xfrm>
        </p:grpSpPr>
        <p:sp>
          <p:nvSpPr>
            <p:cNvPr id="57" name="Rectangle 56">
              <a:extLst>
                <a:ext uri="{FF2B5EF4-FFF2-40B4-BE49-F238E27FC236}">
                  <a16:creationId xmlns:a16="http://schemas.microsoft.com/office/drawing/2014/main" id="{3B1A6C15-41FF-B6FF-606E-7E92AE31AED4}"/>
                </a:ext>
              </a:extLst>
            </p:cNvPr>
            <p:cNvSpPr/>
            <p:nvPr/>
          </p:nvSpPr>
          <p:spPr>
            <a:xfrm>
              <a:off x="19128421" y="2421129"/>
              <a:ext cx="1314462"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Canadian Specialist Hospital</a:t>
              </a:r>
            </a:p>
          </p:txBody>
        </p:sp>
        <p:sp>
          <p:nvSpPr>
            <p:cNvPr id="58" name="Oval 57">
              <a:extLst>
                <a:ext uri="{FF2B5EF4-FFF2-40B4-BE49-F238E27FC236}">
                  <a16:creationId xmlns:a16="http://schemas.microsoft.com/office/drawing/2014/main" id="{6FDDDCC3-50CF-25BF-BE25-E9440EC52D95}"/>
                </a:ext>
              </a:extLst>
            </p:cNvPr>
            <p:cNvSpPr/>
            <p:nvPr/>
          </p:nvSpPr>
          <p:spPr>
            <a:xfrm>
              <a:off x="20485354" y="2438000"/>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9" name="Group 58">
            <a:extLst>
              <a:ext uri="{FF2B5EF4-FFF2-40B4-BE49-F238E27FC236}">
                <a16:creationId xmlns:a16="http://schemas.microsoft.com/office/drawing/2014/main" id="{70BBC714-EA4E-053F-DABA-31ACD4C40879}"/>
              </a:ext>
            </a:extLst>
          </p:cNvPr>
          <p:cNvGrpSpPr/>
          <p:nvPr/>
        </p:nvGrpSpPr>
        <p:grpSpPr>
          <a:xfrm>
            <a:off x="8082285" y="2387316"/>
            <a:ext cx="1521857" cy="123111"/>
            <a:chOff x="13754997" y="2157490"/>
            <a:chExt cx="1521857" cy="123111"/>
          </a:xfrm>
        </p:grpSpPr>
        <p:sp>
          <p:nvSpPr>
            <p:cNvPr id="60" name="Rectangle 59">
              <a:extLst>
                <a:ext uri="{FF2B5EF4-FFF2-40B4-BE49-F238E27FC236}">
                  <a16:creationId xmlns:a16="http://schemas.microsoft.com/office/drawing/2014/main" id="{D2427972-A17A-CE65-D768-E4220707512E}"/>
                </a:ext>
              </a:extLst>
            </p:cNvPr>
            <p:cNvSpPr/>
            <p:nvPr/>
          </p:nvSpPr>
          <p:spPr>
            <a:xfrm>
              <a:off x="13895065" y="2157490"/>
              <a:ext cx="1381789"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Qassimi Maternity Hospital</a:t>
              </a:r>
            </a:p>
          </p:txBody>
        </p:sp>
        <p:sp>
          <p:nvSpPr>
            <p:cNvPr id="61" name="Oval 60">
              <a:extLst>
                <a:ext uri="{FF2B5EF4-FFF2-40B4-BE49-F238E27FC236}">
                  <a16:creationId xmlns:a16="http://schemas.microsoft.com/office/drawing/2014/main" id="{D47E42A2-2EC6-8F17-8137-378C9B1F69B8}"/>
                </a:ext>
              </a:extLst>
            </p:cNvPr>
            <p:cNvSpPr/>
            <p:nvPr/>
          </p:nvSpPr>
          <p:spPr>
            <a:xfrm>
              <a:off x="13754997" y="217605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2" name="Group 61">
            <a:extLst>
              <a:ext uri="{FF2B5EF4-FFF2-40B4-BE49-F238E27FC236}">
                <a16:creationId xmlns:a16="http://schemas.microsoft.com/office/drawing/2014/main" id="{02A36ACD-1290-82E0-A650-5E6E7F8D1758}"/>
              </a:ext>
            </a:extLst>
          </p:cNvPr>
          <p:cNvGrpSpPr/>
          <p:nvPr/>
        </p:nvGrpSpPr>
        <p:grpSpPr>
          <a:xfrm>
            <a:off x="7015485" y="3777969"/>
            <a:ext cx="1406440" cy="123111"/>
            <a:chOff x="13754997" y="3543587"/>
            <a:chExt cx="1406440" cy="123111"/>
          </a:xfrm>
        </p:grpSpPr>
        <p:sp>
          <p:nvSpPr>
            <p:cNvPr id="63" name="Rectangle 62">
              <a:extLst>
                <a:ext uri="{FF2B5EF4-FFF2-40B4-BE49-F238E27FC236}">
                  <a16:creationId xmlns:a16="http://schemas.microsoft.com/office/drawing/2014/main" id="{3A63A5F3-8E4D-CB4E-E5D3-8CF4E16F9FD2}"/>
                </a:ext>
              </a:extLst>
            </p:cNvPr>
            <p:cNvSpPr/>
            <p:nvPr/>
          </p:nvSpPr>
          <p:spPr>
            <a:xfrm>
              <a:off x="13895065" y="3543587"/>
              <a:ext cx="1266372"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Burjeel</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Medical City Project</a:t>
              </a:r>
            </a:p>
          </p:txBody>
        </p:sp>
        <p:sp>
          <p:nvSpPr>
            <p:cNvPr id="64" name="Oval 63">
              <a:extLst>
                <a:ext uri="{FF2B5EF4-FFF2-40B4-BE49-F238E27FC236}">
                  <a16:creationId xmlns:a16="http://schemas.microsoft.com/office/drawing/2014/main" id="{84659FA7-4DAD-2B48-75A7-7BC4424CCA21}"/>
                </a:ext>
              </a:extLst>
            </p:cNvPr>
            <p:cNvSpPr/>
            <p:nvPr/>
          </p:nvSpPr>
          <p:spPr>
            <a:xfrm>
              <a:off x="13754997" y="3551814"/>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5" name="Group 64">
            <a:extLst>
              <a:ext uri="{FF2B5EF4-FFF2-40B4-BE49-F238E27FC236}">
                <a16:creationId xmlns:a16="http://schemas.microsoft.com/office/drawing/2014/main" id="{671696A5-462A-08C9-6BCB-7EFA128C52A0}"/>
              </a:ext>
            </a:extLst>
          </p:cNvPr>
          <p:cNvGrpSpPr/>
          <p:nvPr/>
        </p:nvGrpSpPr>
        <p:grpSpPr>
          <a:xfrm>
            <a:off x="5221891" y="3450185"/>
            <a:ext cx="1367250" cy="123845"/>
            <a:chOff x="17744536" y="3802886"/>
            <a:chExt cx="1367250" cy="123845"/>
          </a:xfrm>
        </p:grpSpPr>
        <p:sp>
          <p:nvSpPr>
            <p:cNvPr id="66" name="Rectangle 65">
              <a:extLst>
                <a:ext uri="{FF2B5EF4-FFF2-40B4-BE49-F238E27FC236}">
                  <a16:creationId xmlns:a16="http://schemas.microsoft.com/office/drawing/2014/main" id="{5C6C5235-41AE-2817-9D02-D2978C107953}"/>
                </a:ext>
              </a:extLst>
            </p:cNvPr>
            <p:cNvSpPr/>
            <p:nvPr/>
          </p:nvSpPr>
          <p:spPr>
            <a:xfrm>
              <a:off x="17744536" y="3802886"/>
              <a:ext cx="1218282"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Cleveland Clinic Abu Dhabi</a:t>
              </a:r>
            </a:p>
          </p:txBody>
        </p:sp>
        <p:sp>
          <p:nvSpPr>
            <p:cNvPr id="67" name="Oval 66">
              <a:extLst>
                <a:ext uri="{FF2B5EF4-FFF2-40B4-BE49-F238E27FC236}">
                  <a16:creationId xmlns:a16="http://schemas.microsoft.com/office/drawing/2014/main" id="{1FC66998-56DD-C52E-A4B4-B2E27F1CBA22}"/>
                </a:ext>
              </a:extLst>
            </p:cNvPr>
            <p:cNvSpPr/>
            <p:nvPr/>
          </p:nvSpPr>
          <p:spPr>
            <a:xfrm>
              <a:off x="19011195" y="382400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8" name="Group 67">
            <a:extLst>
              <a:ext uri="{FF2B5EF4-FFF2-40B4-BE49-F238E27FC236}">
                <a16:creationId xmlns:a16="http://schemas.microsoft.com/office/drawing/2014/main" id="{6154CFFA-1CDE-A33D-7499-C0739BF793E7}"/>
              </a:ext>
            </a:extLst>
          </p:cNvPr>
          <p:cNvGrpSpPr/>
          <p:nvPr/>
        </p:nvGrpSpPr>
        <p:grpSpPr>
          <a:xfrm>
            <a:off x="5531525" y="3295492"/>
            <a:ext cx="1261453" cy="123845"/>
            <a:chOff x="18142037" y="3488098"/>
            <a:chExt cx="1261453" cy="123845"/>
          </a:xfrm>
        </p:grpSpPr>
        <p:sp>
          <p:nvSpPr>
            <p:cNvPr id="69" name="Rectangle 68">
              <a:extLst>
                <a:ext uri="{FF2B5EF4-FFF2-40B4-BE49-F238E27FC236}">
                  <a16:creationId xmlns:a16="http://schemas.microsoft.com/office/drawing/2014/main" id="{733D6728-CB66-8E24-BE01-8C29D4FBFDE1}"/>
                </a:ext>
              </a:extLst>
            </p:cNvPr>
            <p:cNvSpPr/>
            <p:nvPr/>
          </p:nvSpPr>
          <p:spPr>
            <a:xfrm>
              <a:off x="18142037" y="3488098"/>
              <a:ext cx="1112485"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Salma Children Hospital</a:t>
              </a:r>
            </a:p>
          </p:txBody>
        </p:sp>
        <p:sp>
          <p:nvSpPr>
            <p:cNvPr id="70" name="Oval 69">
              <a:extLst>
                <a:ext uri="{FF2B5EF4-FFF2-40B4-BE49-F238E27FC236}">
                  <a16:creationId xmlns:a16="http://schemas.microsoft.com/office/drawing/2014/main" id="{A7320A9E-4FE8-645A-EEDF-DEB6F3C64CC5}"/>
                </a:ext>
              </a:extLst>
            </p:cNvPr>
            <p:cNvSpPr/>
            <p:nvPr/>
          </p:nvSpPr>
          <p:spPr>
            <a:xfrm>
              <a:off x="19302899" y="350921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71" name="Group 70">
            <a:extLst>
              <a:ext uri="{FF2B5EF4-FFF2-40B4-BE49-F238E27FC236}">
                <a16:creationId xmlns:a16="http://schemas.microsoft.com/office/drawing/2014/main" id="{30403446-5B9C-EED5-EF40-6525A7A02463}"/>
              </a:ext>
            </a:extLst>
          </p:cNvPr>
          <p:cNvGrpSpPr/>
          <p:nvPr/>
        </p:nvGrpSpPr>
        <p:grpSpPr>
          <a:xfrm>
            <a:off x="5919745" y="2678922"/>
            <a:ext cx="1419015" cy="123111"/>
            <a:chOff x="18838417" y="2951713"/>
            <a:chExt cx="1419015" cy="123111"/>
          </a:xfrm>
        </p:grpSpPr>
        <p:sp>
          <p:nvSpPr>
            <p:cNvPr id="72" name="Oval 71">
              <a:extLst>
                <a:ext uri="{FF2B5EF4-FFF2-40B4-BE49-F238E27FC236}">
                  <a16:creationId xmlns:a16="http://schemas.microsoft.com/office/drawing/2014/main" id="{4AFE7C2F-0F26-E3A3-A08C-FA1F22CAE1A8}"/>
                </a:ext>
              </a:extLst>
            </p:cNvPr>
            <p:cNvSpPr/>
            <p:nvPr/>
          </p:nvSpPr>
          <p:spPr>
            <a:xfrm>
              <a:off x="20156841" y="296984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sp>
          <p:nvSpPr>
            <p:cNvPr id="73" name="Rectangle 72">
              <a:extLst>
                <a:ext uri="{FF2B5EF4-FFF2-40B4-BE49-F238E27FC236}">
                  <a16:creationId xmlns:a16="http://schemas.microsoft.com/office/drawing/2014/main" id="{6DB4D723-5D98-DD58-A673-9953F2F9F774}"/>
                </a:ext>
              </a:extLst>
            </p:cNvPr>
            <p:cNvSpPr/>
            <p:nvPr/>
          </p:nvSpPr>
          <p:spPr>
            <a:xfrm>
              <a:off x="18838417" y="2951713"/>
              <a:ext cx="124232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Fakeeh University Hospital</a:t>
              </a:r>
            </a:p>
          </p:txBody>
        </p:sp>
      </p:grpSp>
      <p:grpSp>
        <p:nvGrpSpPr>
          <p:cNvPr id="74" name="Group 73">
            <a:extLst>
              <a:ext uri="{FF2B5EF4-FFF2-40B4-BE49-F238E27FC236}">
                <a16:creationId xmlns:a16="http://schemas.microsoft.com/office/drawing/2014/main" id="{FA83CAB9-D89E-E698-703C-96B0F2120E14}"/>
              </a:ext>
            </a:extLst>
          </p:cNvPr>
          <p:cNvGrpSpPr/>
          <p:nvPr/>
        </p:nvGrpSpPr>
        <p:grpSpPr>
          <a:xfrm>
            <a:off x="7320285" y="3221130"/>
            <a:ext cx="1218888" cy="123111"/>
            <a:chOff x="13754997" y="3105304"/>
            <a:chExt cx="1218888" cy="123111"/>
          </a:xfrm>
        </p:grpSpPr>
        <p:sp>
          <p:nvSpPr>
            <p:cNvPr id="75" name="Oval 74">
              <a:extLst>
                <a:ext uri="{FF2B5EF4-FFF2-40B4-BE49-F238E27FC236}">
                  <a16:creationId xmlns:a16="http://schemas.microsoft.com/office/drawing/2014/main" id="{5E61AB7A-8EB9-51A4-F041-ACA9C105A4A7}"/>
                </a:ext>
              </a:extLst>
            </p:cNvPr>
            <p:cNvSpPr/>
            <p:nvPr/>
          </p:nvSpPr>
          <p:spPr>
            <a:xfrm>
              <a:off x="13754997" y="3123661"/>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sp>
          <p:nvSpPr>
            <p:cNvPr id="76" name="Rectangle 75">
              <a:extLst>
                <a:ext uri="{FF2B5EF4-FFF2-40B4-BE49-F238E27FC236}">
                  <a16:creationId xmlns:a16="http://schemas.microsoft.com/office/drawing/2014/main" id="{D1341501-9520-A119-8E67-FB883B03150F}"/>
                </a:ext>
              </a:extLst>
            </p:cNvPr>
            <p:cNvSpPr/>
            <p:nvPr/>
          </p:nvSpPr>
          <p:spPr>
            <a:xfrm>
              <a:off x="13895065" y="3105304"/>
              <a:ext cx="1078820"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Zayed Military Hospital</a:t>
              </a:r>
            </a:p>
          </p:txBody>
        </p:sp>
      </p:grpSp>
      <p:grpSp>
        <p:nvGrpSpPr>
          <p:cNvPr id="77" name="Group 76">
            <a:extLst>
              <a:ext uri="{FF2B5EF4-FFF2-40B4-BE49-F238E27FC236}">
                <a16:creationId xmlns:a16="http://schemas.microsoft.com/office/drawing/2014/main" id="{9F6534A4-6F8F-48A5-E705-63635D0909F0}"/>
              </a:ext>
            </a:extLst>
          </p:cNvPr>
          <p:cNvGrpSpPr/>
          <p:nvPr/>
        </p:nvGrpSpPr>
        <p:grpSpPr>
          <a:xfrm>
            <a:off x="6330064" y="2832881"/>
            <a:ext cx="819529" cy="123111"/>
            <a:chOff x="13904053" y="1227547"/>
            <a:chExt cx="819529" cy="123111"/>
          </a:xfrm>
        </p:grpSpPr>
        <p:sp>
          <p:nvSpPr>
            <p:cNvPr id="78" name="Rectangle 77">
              <a:extLst>
                <a:ext uri="{FF2B5EF4-FFF2-40B4-BE49-F238E27FC236}">
                  <a16:creationId xmlns:a16="http://schemas.microsoft.com/office/drawing/2014/main" id="{4212E8AC-D97B-DCB8-C3B0-10609726F8CE}"/>
                </a:ext>
              </a:extLst>
            </p:cNvPr>
            <p:cNvSpPr/>
            <p:nvPr/>
          </p:nvSpPr>
          <p:spPr>
            <a:xfrm>
              <a:off x="13904053" y="1227547"/>
              <a:ext cx="676467"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Dubai Hospital</a:t>
              </a:r>
            </a:p>
          </p:txBody>
        </p:sp>
        <p:sp>
          <p:nvSpPr>
            <p:cNvPr id="79" name="Oval 78">
              <a:extLst>
                <a:ext uri="{FF2B5EF4-FFF2-40B4-BE49-F238E27FC236}">
                  <a16:creationId xmlns:a16="http://schemas.microsoft.com/office/drawing/2014/main" id="{E089DFAD-6FE9-726B-AA8C-471AD21A112F}"/>
                </a:ext>
              </a:extLst>
            </p:cNvPr>
            <p:cNvSpPr/>
            <p:nvPr/>
          </p:nvSpPr>
          <p:spPr>
            <a:xfrm>
              <a:off x="14622991" y="124441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0" name="Group 79">
            <a:extLst>
              <a:ext uri="{FF2B5EF4-FFF2-40B4-BE49-F238E27FC236}">
                <a16:creationId xmlns:a16="http://schemas.microsoft.com/office/drawing/2014/main" id="{D35CC1D7-0B4D-DA13-3387-EFFAB65A10C8}"/>
              </a:ext>
            </a:extLst>
          </p:cNvPr>
          <p:cNvGrpSpPr/>
          <p:nvPr/>
        </p:nvGrpSpPr>
        <p:grpSpPr>
          <a:xfrm>
            <a:off x="5365632" y="3141533"/>
            <a:ext cx="1616222" cy="123111"/>
            <a:chOff x="13107359" y="1480042"/>
            <a:chExt cx="1616222" cy="123111"/>
          </a:xfrm>
        </p:grpSpPr>
        <p:sp>
          <p:nvSpPr>
            <p:cNvPr id="81" name="Rectangle 80">
              <a:extLst>
                <a:ext uri="{FF2B5EF4-FFF2-40B4-BE49-F238E27FC236}">
                  <a16:creationId xmlns:a16="http://schemas.microsoft.com/office/drawing/2014/main" id="{EBD58CF8-8EF0-7DB6-8801-7D3299DB1EAC}"/>
                </a:ext>
              </a:extLst>
            </p:cNvPr>
            <p:cNvSpPr/>
            <p:nvPr/>
          </p:nvSpPr>
          <p:spPr>
            <a:xfrm>
              <a:off x="13107359" y="1480042"/>
              <a:ext cx="1473160"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Derma Center – Rashid Hospital</a:t>
              </a:r>
            </a:p>
          </p:txBody>
        </p:sp>
        <p:sp>
          <p:nvSpPr>
            <p:cNvPr id="82" name="Oval 81">
              <a:extLst>
                <a:ext uri="{FF2B5EF4-FFF2-40B4-BE49-F238E27FC236}">
                  <a16:creationId xmlns:a16="http://schemas.microsoft.com/office/drawing/2014/main" id="{4B21CCB7-740D-55CC-EDC2-687E2FA5605A}"/>
                </a:ext>
              </a:extLst>
            </p:cNvPr>
            <p:cNvSpPr/>
            <p:nvPr/>
          </p:nvSpPr>
          <p:spPr>
            <a:xfrm>
              <a:off x="14622990" y="149691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3" name="Group 82">
            <a:extLst>
              <a:ext uri="{FF2B5EF4-FFF2-40B4-BE49-F238E27FC236}">
                <a16:creationId xmlns:a16="http://schemas.microsoft.com/office/drawing/2014/main" id="{6E57CE8E-17D7-1B66-064B-09882BFA4AE1}"/>
              </a:ext>
            </a:extLst>
          </p:cNvPr>
          <p:cNvGrpSpPr/>
          <p:nvPr/>
        </p:nvGrpSpPr>
        <p:grpSpPr>
          <a:xfrm>
            <a:off x="6464031" y="2370445"/>
            <a:ext cx="1289210" cy="123111"/>
            <a:chOff x="13434371" y="1744508"/>
            <a:chExt cx="1289210" cy="123111"/>
          </a:xfrm>
        </p:grpSpPr>
        <p:sp>
          <p:nvSpPr>
            <p:cNvPr id="84" name="Rectangle 83">
              <a:extLst>
                <a:ext uri="{FF2B5EF4-FFF2-40B4-BE49-F238E27FC236}">
                  <a16:creationId xmlns:a16="http://schemas.microsoft.com/office/drawing/2014/main" id="{FAFBEC38-A2F1-A7BA-85F1-8B835A893998}"/>
                </a:ext>
              </a:extLst>
            </p:cNvPr>
            <p:cNvSpPr/>
            <p:nvPr/>
          </p:nvSpPr>
          <p:spPr>
            <a:xfrm>
              <a:off x="13434371" y="1744508"/>
              <a:ext cx="1146148"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Saudi German expansion</a:t>
              </a:r>
            </a:p>
          </p:txBody>
        </p:sp>
        <p:sp>
          <p:nvSpPr>
            <p:cNvPr id="85" name="Oval 84">
              <a:extLst>
                <a:ext uri="{FF2B5EF4-FFF2-40B4-BE49-F238E27FC236}">
                  <a16:creationId xmlns:a16="http://schemas.microsoft.com/office/drawing/2014/main" id="{4061D6C7-47F6-AAF8-A691-008D3022D54F}"/>
                </a:ext>
              </a:extLst>
            </p:cNvPr>
            <p:cNvSpPr/>
            <p:nvPr/>
          </p:nvSpPr>
          <p:spPr>
            <a:xfrm>
              <a:off x="14622990" y="176137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6" name="Group 85">
            <a:extLst>
              <a:ext uri="{FF2B5EF4-FFF2-40B4-BE49-F238E27FC236}">
                <a16:creationId xmlns:a16="http://schemas.microsoft.com/office/drawing/2014/main" id="{75718605-6D5B-2413-F61C-4D0EDA2EA657}"/>
              </a:ext>
            </a:extLst>
          </p:cNvPr>
          <p:cNvGrpSpPr/>
          <p:nvPr/>
        </p:nvGrpSpPr>
        <p:grpSpPr>
          <a:xfrm>
            <a:off x="6448605" y="2062527"/>
            <a:ext cx="1726830" cy="123111"/>
            <a:chOff x="12996751" y="1956292"/>
            <a:chExt cx="1726830" cy="123111"/>
          </a:xfrm>
        </p:grpSpPr>
        <p:sp>
          <p:nvSpPr>
            <p:cNvPr id="87" name="Rectangle 86">
              <a:extLst>
                <a:ext uri="{FF2B5EF4-FFF2-40B4-BE49-F238E27FC236}">
                  <a16:creationId xmlns:a16="http://schemas.microsoft.com/office/drawing/2014/main" id="{45D8034F-8E70-3A6F-AACC-3F76D15E4AE1}"/>
                </a:ext>
              </a:extLst>
            </p:cNvPr>
            <p:cNvSpPr/>
            <p:nvPr/>
          </p:nvSpPr>
          <p:spPr>
            <a:xfrm>
              <a:off x="12996751" y="1956292"/>
              <a:ext cx="1583768"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Mubadala Center OT - Sunset Mall</a:t>
              </a:r>
            </a:p>
          </p:txBody>
        </p:sp>
        <p:sp>
          <p:nvSpPr>
            <p:cNvPr id="88" name="Oval 87">
              <a:extLst>
                <a:ext uri="{FF2B5EF4-FFF2-40B4-BE49-F238E27FC236}">
                  <a16:creationId xmlns:a16="http://schemas.microsoft.com/office/drawing/2014/main" id="{33434653-FE11-1BBD-A03C-2A4A26583D2C}"/>
                </a:ext>
              </a:extLst>
            </p:cNvPr>
            <p:cNvSpPr/>
            <p:nvPr/>
          </p:nvSpPr>
          <p:spPr>
            <a:xfrm>
              <a:off x="14622990" y="197316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9" name="Group 88">
            <a:extLst>
              <a:ext uri="{FF2B5EF4-FFF2-40B4-BE49-F238E27FC236}">
                <a16:creationId xmlns:a16="http://schemas.microsoft.com/office/drawing/2014/main" id="{CBFFB073-1FD0-F3B8-4A34-71A8E7B393E5}"/>
              </a:ext>
            </a:extLst>
          </p:cNvPr>
          <p:cNvGrpSpPr/>
          <p:nvPr/>
        </p:nvGrpSpPr>
        <p:grpSpPr>
          <a:xfrm>
            <a:off x="5092117" y="4194281"/>
            <a:ext cx="419297" cy="123111"/>
            <a:chOff x="19189883" y="4550115"/>
            <a:chExt cx="419297" cy="123111"/>
          </a:xfrm>
        </p:grpSpPr>
        <p:sp>
          <p:nvSpPr>
            <p:cNvPr id="90" name="Rectangle 89">
              <a:extLst>
                <a:ext uri="{FF2B5EF4-FFF2-40B4-BE49-F238E27FC236}">
                  <a16:creationId xmlns:a16="http://schemas.microsoft.com/office/drawing/2014/main" id="{DC5BD2C2-32AA-8C9F-F40D-B68CD429BD4D}"/>
                </a:ext>
              </a:extLst>
            </p:cNvPr>
            <p:cNvSpPr/>
            <p:nvPr/>
          </p:nvSpPr>
          <p:spPr>
            <a:xfrm>
              <a:off x="19189883" y="4550115"/>
              <a:ext cx="262893"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SSMC</a:t>
              </a:r>
            </a:p>
          </p:txBody>
        </p:sp>
        <p:sp>
          <p:nvSpPr>
            <p:cNvPr id="91" name="Oval 90">
              <a:extLst>
                <a:ext uri="{FF2B5EF4-FFF2-40B4-BE49-F238E27FC236}">
                  <a16:creationId xmlns:a16="http://schemas.microsoft.com/office/drawing/2014/main" id="{E39EBD62-23C6-2430-56F7-C6EDCFCB9598}"/>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10" name="Group 109">
            <a:extLst>
              <a:ext uri="{FF2B5EF4-FFF2-40B4-BE49-F238E27FC236}">
                <a16:creationId xmlns:a16="http://schemas.microsoft.com/office/drawing/2014/main" id="{423D3C73-1801-B1C5-AF48-B802699F76FE}"/>
              </a:ext>
            </a:extLst>
          </p:cNvPr>
          <p:cNvGrpSpPr/>
          <p:nvPr/>
        </p:nvGrpSpPr>
        <p:grpSpPr>
          <a:xfrm>
            <a:off x="4793097" y="4355643"/>
            <a:ext cx="497196" cy="123111"/>
            <a:chOff x="19111984" y="4550115"/>
            <a:chExt cx="497196" cy="123111"/>
          </a:xfrm>
        </p:grpSpPr>
        <p:sp>
          <p:nvSpPr>
            <p:cNvPr id="116" name="Rectangle 115">
              <a:extLst>
                <a:ext uri="{FF2B5EF4-FFF2-40B4-BE49-F238E27FC236}">
                  <a16:creationId xmlns:a16="http://schemas.microsoft.com/office/drawing/2014/main" id="{6280B1AA-CAC4-0EB7-121C-4414AA24E9B4}"/>
                </a:ext>
              </a:extLst>
            </p:cNvPr>
            <p:cNvSpPr/>
            <p:nvPr/>
          </p:nvSpPr>
          <p:spPr>
            <a:xfrm>
              <a:off x="19111984" y="4550115"/>
              <a:ext cx="33502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Malaffi</a:t>
              </a:r>
              <a:endPar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endParaRPr>
            </a:p>
          </p:txBody>
        </p:sp>
        <p:sp>
          <p:nvSpPr>
            <p:cNvPr id="122" name="Oval 121">
              <a:extLst>
                <a:ext uri="{FF2B5EF4-FFF2-40B4-BE49-F238E27FC236}">
                  <a16:creationId xmlns:a16="http://schemas.microsoft.com/office/drawing/2014/main" id="{CDF5B915-E3BF-A9CF-3C92-F29A50040237}"/>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28" name="Group 127">
            <a:extLst>
              <a:ext uri="{FF2B5EF4-FFF2-40B4-BE49-F238E27FC236}">
                <a16:creationId xmlns:a16="http://schemas.microsoft.com/office/drawing/2014/main" id="{B277E650-200B-2AF4-3B8D-CEBD331C6D6C}"/>
              </a:ext>
            </a:extLst>
          </p:cNvPr>
          <p:cNvGrpSpPr/>
          <p:nvPr/>
        </p:nvGrpSpPr>
        <p:grpSpPr>
          <a:xfrm>
            <a:off x="7635724" y="1576616"/>
            <a:ext cx="1234449" cy="123111"/>
            <a:chOff x="18374731" y="4550115"/>
            <a:chExt cx="1234449" cy="123111"/>
          </a:xfrm>
        </p:grpSpPr>
        <p:sp>
          <p:nvSpPr>
            <p:cNvPr id="134" name="Rectangle 133">
              <a:extLst>
                <a:ext uri="{FF2B5EF4-FFF2-40B4-BE49-F238E27FC236}">
                  <a16:creationId xmlns:a16="http://schemas.microsoft.com/office/drawing/2014/main" id="{C97A30AA-057B-0FC5-A931-E3CD1450C078}"/>
                </a:ext>
              </a:extLst>
            </p:cNvPr>
            <p:cNvSpPr/>
            <p:nvPr/>
          </p:nvSpPr>
          <p:spPr>
            <a:xfrm>
              <a:off x="18374731" y="4550115"/>
              <a:ext cx="1080424"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MOHAP / EHS &amp; </a:t>
              </a: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Vocera</a:t>
              </a:r>
              <a:endPar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endParaRPr>
            </a:p>
          </p:txBody>
        </p:sp>
        <p:sp>
          <p:nvSpPr>
            <p:cNvPr id="143" name="Oval 142">
              <a:extLst>
                <a:ext uri="{FF2B5EF4-FFF2-40B4-BE49-F238E27FC236}">
                  <a16:creationId xmlns:a16="http://schemas.microsoft.com/office/drawing/2014/main" id="{67E8B914-BE68-B2E9-9513-295142A0B43E}"/>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sp>
        <p:nvSpPr>
          <p:cNvPr id="92" name="TextBox 91">
            <a:extLst>
              <a:ext uri="{FF2B5EF4-FFF2-40B4-BE49-F238E27FC236}">
                <a16:creationId xmlns:a16="http://schemas.microsoft.com/office/drawing/2014/main" id="{003700EA-3CAF-B7E1-A3E4-854F0DFAF5F6}"/>
              </a:ext>
            </a:extLst>
          </p:cNvPr>
          <p:cNvSpPr txBox="1"/>
          <p:nvPr/>
        </p:nvSpPr>
        <p:spPr>
          <a:xfrm>
            <a:off x="9779079" y="5740454"/>
            <a:ext cx="2211572" cy="246221"/>
          </a:xfrm>
          <a:prstGeom prst="rect">
            <a:avLst/>
          </a:prstGeom>
          <a:noFill/>
        </p:spPr>
        <p:txBody>
          <a:bodyPr wrap="square" rtlCol="0">
            <a:spAutoFit/>
          </a:bodyPr>
          <a:lstStyle/>
          <a:p>
            <a:r>
              <a:rPr lang="en-US" sz="1000" dirty="0"/>
              <a:t>Hospital donation Project - Seychelles</a:t>
            </a:r>
            <a:endParaRPr lang="en-AE" sz="1000" dirty="0"/>
          </a:p>
        </p:txBody>
      </p:sp>
    </p:spTree>
    <p:extLst>
      <p:ext uri="{BB962C8B-B14F-4D97-AF65-F5344CB8AC3E}">
        <p14:creationId xmlns:p14="http://schemas.microsoft.com/office/powerpoint/2010/main" val="1204124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7D4427-5A1B-6544-35AC-B4676DE30212}"/>
              </a:ext>
            </a:extLst>
          </p:cNvPr>
          <p:cNvPicPr>
            <a:picLocks noChangeAspect="1"/>
          </p:cNvPicPr>
          <p:nvPr/>
        </p:nvPicPr>
        <p:blipFill>
          <a:blip r:embed="rId3"/>
          <a:stretch>
            <a:fillRect/>
          </a:stretch>
        </p:blipFill>
        <p:spPr>
          <a:xfrm>
            <a:off x="1" y="0"/>
            <a:ext cx="12192000" cy="6858000"/>
          </a:xfrm>
          <a:prstGeom prst="rect">
            <a:avLst/>
          </a:prstGeom>
        </p:spPr>
      </p:pic>
      <p:sp>
        <p:nvSpPr>
          <p:cNvPr id="4" name="Rectangle 3"/>
          <p:cNvSpPr/>
          <p:nvPr/>
        </p:nvSpPr>
        <p:spPr>
          <a:xfrm>
            <a:off x="6618756" y="4206240"/>
            <a:ext cx="5573244" cy="163285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 Placeholder 6">
            <a:extLst>
              <a:ext uri="{FF2B5EF4-FFF2-40B4-BE49-F238E27FC236}">
                <a16:creationId xmlns:a16="http://schemas.microsoft.com/office/drawing/2014/main" id="{5EF1EEB9-D82B-784B-B2CE-3B0E708D9A87}"/>
              </a:ext>
            </a:extLst>
          </p:cNvPr>
          <p:cNvSpPr>
            <a:spLocks noGrp="1"/>
          </p:cNvSpPr>
          <p:nvPr>
            <p:ph type="body" sz="quarter" idx="4294967295"/>
          </p:nvPr>
        </p:nvSpPr>
        <p:spPr>
          <a:xfrm>
            <a:off x="7358579" y="4657044"/>
            <a:ext cx="5780116" cy="1127670"/>
          </a:xfrm>
        </p:spPr>
        <p:txBody>
          <a:bodyPr>
            <a:noAutofit/>
          </a:bodyPr>
          <a:lstStyle/>
          <a:p>
            <a:pPr marL="0" indent="0">
              <a:buNone/>
            </a:pPr>
            <a:r>
              <a:rPr lang="en-US" sz="5000" b="1" dirty="0">
                <a:latin typeface="Exo 2 Semi" charset="0"/>
                <a:ea typeface="Exo 2 Semi" charset="0"/>
                <a:cs typeface="Exo 2 Semi" charset="0"/>
              </a:rPr>
              <a:t>EHS SERVICES</a:t>
            </a:r>
          </a:p>
        </p:txBody>
      </p:sp>
      <p:sp>
        <p:nvSpPr>
          <p:cNvPr id="8" name="TextBox 7">
            <a:extLst>
              <a:ext uri="{FF2B5EF4-FFF2-40B4-BE49-F238E27FC236}">
                <a16:creationId xmlns:a16="http://schemas.microsoft.com/office/drawing/2014/main" id="{FDC51005-DF6D-4D5C-9D16-7D9976E0A3D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13" name="TextBox 12">
            <a:extLst>
              <a:ext uri="{FF2B5EF4-FFF2-40B4-BE49-F238E27FC236}">
                <a16:creationId xmlns:a16="http://schemas.microsoft.com/office/drawing/2014/main" id="{2F8CCB2A-0885-1E50-2822-717245A166F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38031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5"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732811" y="1536627"/>
            <a:ext cx="456422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charset="0"/>
                <a:ea typeface="Source Sans Pro Black" panose="020B0803030403020204" pitchFamily="34" charset="0"/>
                <a:cs typeface="+mn-cs"/>
              </a:rPr>
              <a:t>EHS Services</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757604" y="2559422"/>
            <a:ext cx="3824081" cy="1182375"/>
          </a:xfrm>
          <a:prstGeom prst="rect">
            <a:avLst/>
          </a:prstGeom>
        </p:spPr>
        <p:txBody>
          <a:bodyPr wrap="square">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Technical </a:t>
            </a:r>
            <a:r>
              <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Services Group</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Bio Medical</a:t>
            </a:r>
            <a:r>
              <a:rPr kumimoji="0" lang="en-US"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 </a:t>
            </a:r>
            <a:r>
              <a:rPr kumimoji="0" lang="id-ID"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Testing &amp; Radiation Calibration Solutions</a:t>
            </a:r>
          </a:p>
          <a:p>
            <a:pPr marL="285750" marR="0" lvl="0" indent="-2857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Customer Support</a:t>
            </a:r>
            <a:endPar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endParaRPr>
          </a:p>
        </p:txBody>
      </p:sp>
      <p:sp>
        <p:nvSpPr>
          <p:cNvPr id="10" name="TextBox 9">
            <a:extLst>
              <a:ext uri="{FF2B5EF4-FFF2-40B4-BE49-F238E27FC236}">
                <a16:creationId xmlns:a16="http://schemas.microsoft.com/office/drawing/2014/main" id="{3E3A4201-C049-43AB-96AE-F4C25940966B}"/>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14" name="TextBox 13">
            <a:extLst>
              <a:ext uri="{FF2B5EF4-FFF2-40B4-BE49-F238E27FC236}">
                <a16:creationId xmlns:a16="http://schemas.microsoft.com/office/drawing/2014/main" id="{6EA7F2CB-D995-1948-3246-E56D8BFBC8AC}"/>
              </a:ext>
            </a:extLst>
          </p:cNvPr>
          <p:cNvSpPr txBox="1"/>
          <p:nvPr/>
        </p:nvSpPr>
        <p:spPr>
          <a:xfrm>
            <a:off x="1184740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8C6BEF6-0BBF-FA1A-9A77-5D7CD2100F32}"/>
              </a:ext>
            </a:extLst>
          </p:cNvPr>
          <p:cNvPicPr>
            <a:picLocks noChangeAspect="1"/>
          </p:cNvPicPr>
          <p:nvPr/>
        </p:nvPicPr>
        <p:blipFill>
          <a:blip r:embed="rId3"/>
          <a:stretch>
            <a:fillRect/>
          </a:stretch>
        </p:blipFill>
        <p:spPr>
          <a:xfrm>
            <a:off x="0" y="1264124"/>
            <a:ext cx="7142329" cy="4017560"/>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3A518870-7CCB-0F5F-5D62-25310CFC9C7E}"/>
              </a:ext>
            </a:extLst>
          </p:cNvPr>
          <p:cNvSpPr txBox="1"/>
          <p:nvPr/>
        </p:nvSpPr>
        <p:spPr>
          <a:xfrm>
            <a:off x="7732811" y="3741797"/>
            <a:ext cx="24293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lumMod val="75000"/>
                  </a:srgbClr>
                </a:solidFill>
                <a:effectLst/>
                <a:uLnTx/>
                <a:uFillTx/>
                <a:latin typeface="Calibri" panose="020F0502020204030204"/>
                <a:ea typeface="+mn-ea"/>
                <a:cs typeface="+mn-cs"/>
              </a:rPr>
              <a:t>800 – EMITAC (364 822)</a:t>
            </a:r>
          </a:p>
        </p:txBody>
      </p:sp>
      <p:pic>
        <p:nvPicPr>
          <p:cNvPr id="5" name="Picture 4">
            <a:extLst>
              <a:ext uri="{FF2B5EF4-FFF2-40B4-BE49-F238E27FC236}">
                <a16:creationId xmlns:a16="http://schemas.microsoft.com/office/drawing/2014/main" id="{609EF931-45C4-9BC2-2312-FADC1B522DC9}"/>
              </a:ext>
            </a:extLst>
          </p:cNvPr>
          <p:cNvPicPr>
            <a:picLocks noChangeAspect="1"/>
          </p:cNvPicPr>
          <p:nvPr/>
        </p:nvPicPr>
        <p:blipFill>
          <a:blip r:embed="rId4"/>
          <a:stretch>
            <a:fillRect/>
          </a:stretch>
        </p:blipFill>
        <p:spPr>
          <a:xfrm>
            <a:off x="3729865" y="4668217"/>
            <a:ext cx="317019" cy="317019"/>
          </a:xfrm>
          <a:prstGeom prst="rect">
            <a:avLst/>
          </a:prstGeom>
          <a:effectLst>
            <a:outerShdw blurRad="50800" dist="38100" dir="8100000" algn="tr" rotWithShape="0">
              <a:prstClr val="black">
                <a:alpha val="40000"/>
              </a:prstClr>
            </a:outerShdw>
          </a:effectLst>
        </p:spPr>
      </p:pic>
      <p:pic>
        <p:nvPicPr>
          <p:cNvPr id="7" name="Picture 6">
            <a:extLst>
              <a:ext uri="{FF2B5EF4-FFF2-40B4-BE49-F238E27FC236}">
                <a16:creationId xmlns:a16="http://schemas.microsoft.com/office/drawing/2014/main" id="{8FFDF71F-17E6-89BC-6946-1F5289E9A290}"/>
              </a:ext>
            </a:extLst>
          </p:cNvPr>
          <p:cNvPicPr>
            <a:picLocks noChangeAspect="1"/>
          </p:cNvPicPr>
          <p:nvPr/>
        </p:nvPicPr>
        <p:blipFill>
          <a:blip r:embed="rId5"/>
          <a:stretch>
            <a:fillRect/>
          </a:stretch>
        </p:blipFill>
        <p:spPr>
          <a:xfrm>
            <a:off x="2942135" y="4470110"/>
            <a:ext cx="2191566" cy="657470"/>
          </a:xfrm>
          <a:prstGeom prst="rect">
            <a:avLst/>
          </a:prstGeom>
          <a:effectLst>
            <a:outerShdw blurRad="50800" dist="38100" dir="8100000" algn="tr" rotWithShape="0">
              <a:prstClr val="black">
                <a:alpha val="40000"/>
              </a:prstClr>
            </a:outerShdw>
          </a:effectLst>
        </p:spPr>
      </p:pic>
      <p:pic>
        <p:nvPicPr>
          <p:cNvPr id="1026" name="Picture 2" descr="Cisco Expands Managed Services Portfolio to Help Partners Meet Increased  Demand – Channel Futures">
            <a:extLst>
              <a:ext uri="{FF2B5EF4-FFF2-40B4-BE49-F238E27FC236}">
                <a16:creationId xmlns:a16="http://schemas.microsoft.com/office/drawing/2014/main" id="{FCF34B27-CEA0-6F8F-5EA4-3FCB353F852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3333"/>
          <a:stretch/>
        </p:blipFill>
        <p:spPr bwMode="auto">
          <a:xfrm>
            <a:off x="926509" y="4480559"/>
            <a:ext cx="2028690" cy="66620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4B133849-CFDD-FB69-BCAC-4901F881AF8C}"/>
              </a:ext>
            </a:extLst>
          </p:cNvPr>
          <p:cNvPicPr>
            <a:picLocks noChangeAspect="1"/>
          </p:cNvPicPr>
          <p:nvPr/>
        </p:nvPicPr>
        <p:blipFill rotWithShape="1">
          <a:blip r:embed="rId7"/>
          <a:srcRect t="15795" r="9399" b="30087"/>
          <a:stretch/>
        </p:blipFill>
        <p:spPr>
          <a:xfrm>
            <a:off x="5128258" y="4468250"/>
            <a:ext cx="1886494" cy="652390"/>
          </a:xfrm>
          <a:prstGeom prst="rect">
            <a:avLst/>
          </a:prstGeom>
        </p:spPr>
      </p:pic>
    </p:spTree>
    <p:extLst>
      <p:ext uri="{BB962C8B-B14F-4D97-AF65-F5344CB8AC3E}">
        <p14:creationId xmlns:p14="http://schemas.microsoft.com/office/powerpoint/2010/main" val="1501191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1D532B7-F459-9645-BEB2-7806B0FB9191}"/>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p:pic>
      <p:sp>
        <p:nvSpPr>
          <p:cNvPr id="7" name="Rectangle 6"/>
          <p:cNvSpPr/>
          <p:nvPr/>
        </p:nvSpPr>
        <p:spPr>
          <a:xfrm>
            <a:off x="834189" y="737938"/>
            <a:ext cx="10507579" cy="5470358"/>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1408798" y="1207705"/>
            <a:ext cx="57289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Technical </a:t>
            </a: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Services Group &amp;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Customer </a:t>
            </a: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Support</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cxnSp>
        <p:nvCxnSpPr>
          <p:cNvPr id="9" name="Straight Connector 8"/>
          <p:cNvCxnSpPr/>
          <p:nvPr/>
        </p:nvCxnSpPr>
        <p:spPr>
          <a:xfrm>
            <a:off x="1572572" y="2538952"/>
            <a:ext cx="395237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425298" y="2954502"/>
            <a:ext cx="4395877" cy="234288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We commit to consistently enhance our products to improve their sustainability and make them effective for the long-run by providing  periodical technical  maintenance support to ensure that all of our equipment and supplies are maintained for seamless operation. </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The Technical </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Services Group is</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accredited with ISO 9001: 2015  certification</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e</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xtends 24/ 7 support to the medical facilities  by manufacturer  </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rained &amp; certified engineers.</a:t>
            </a:r>
          </a:p>
        </p:txBody>
      </p:sp>
      <p:sp>
        <p:nvSpPr>
          <p:cNvPr id="13" name="TextBox 12">
            <a:extLst>
              <a:ext uri="{FF2B5EF4-FFF2-40B4-BE49-F238E27FC236}">
                <a16:creationId xmlns:a16="http://schemas.microsoft.com/office/drawing/2014/main" id="{07D15619-E421-45D5-BBB0-A51B10C9503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94F16DA7-CB06-7783-6C9B-D430D419A8D1}"/>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A983F56-A112-D420-2FD9-B6599FB876F2}"/>
              </a:ext>
            </a:extLst>
          </p:cNvPr>
          <p:cNvSpPr txBox="1"/>
          <p:nvPr/>
        </p:nvSpPr>
        <p:spPr>
          <a:xfrm>
            <a:off x="9438596" y="5786263"/>
            <a:ext cx="24293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800 EMITAC (364 822)</a:t>
            </a:r>
          </a:p>
        </p:txBody>
      </p:sp>
      <p:pic>
        <p:nvPicPr>
          <p:cNvPr id="6" name="Picture 5">
            <a:extLst>
              <a:ext uri="{FF2B5EF4-FFF2-40B4-BE49-F238E27FC236}">
                <a16:creationId xmlns:a16="http://schemas.microsoft.com/office/drawing/2014/main" id="{4F49C76B-9CF3-4206-A48D-B6C1CFDFC171}"/>
              </a:ext>
            </a:extLst>
          </p:cNvPr>
          <p:cNvPicPr>
            <a:picLocks noChangeAspect="1"/>
          </p:cNvPicPr>
          <p:nvPr/>
        </p:nvPicPr>
        <p:blipFill>
          <a:blip r:embed="rId5">
            <a:lum bright="70000" contrast="-70000"/>
          </a:blip>
          <a:stretch>
            <a:fillRect/>
          </a:stretch>
        </p:blipFill>
        <p:spPr>
          <a:xfrm>
            <a:off x="9150954" y="5778559"/>
            <a:ext cx="317019" cy="317019"/>
          </a:xfrm>
          <a:prstGeom prst="rect">
            <a:avLst/>
          </a:prstGeom>
        </p:spPr>
      </p:pic>
      <p:pic>
        <p:nvPicPr>
          <p:cNvPr id="12" name="Picture 11" descr="A group of people posing for a photo&#10;&#10;Description automatically generated">
            <a:extLst>
              <a:ext uri="{FF2B5EF4-FFF2-40B4-BE49-F238E27FC236}">
                <a16:creationId xmlns:a16="http://schemas.microsoft.com/office/drawing/2014/main" id="{4DAC70E7-2F8F-DC11-1F92-88FA89E1BD49}"/>
              </a:ext>
            </a:extLst>
          </p:cNvPr>
          <p:cNvPicPr>
            <a:picLocks noChangeAspect="1"/>
          </p:cNvPicPr>
          <p:nvPr/>
        </p:nvPicPr>
        <p:blipFill>
          <a:blip r:embed="rId6"/>
          <a:stretch>
            <a:fillRect/>
          </a:stretch>
        </p:blipFill>
        <p:spPr>
          <a:xfrm>
            <a:off x="1434522" y="2831195"/>
            <a:ext cx="4464647" cy="2975705"/>
          </a:xfrm>
          <a:prstGeom prst="rect">
            <a:avLst/>
          </a:prstGeom>
        </p:spPr>
      </p:pic>
    </p:spTree>
    <p:extLst>
      <p:ext uri="{BB962C8B-B14F-4D97-AF65-F5344CB8AC3E}">
        <p14:creationId xmlns:p14="http://schemas.microsoft.com/office/powerpoint/2010/main" val="36647284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AE3B14-B969-6C3E-60B8-F4D8A80A5D0A}"/>
              </a:ext>
            </a:extLst>
          </p:cNvPr>
          <p:cNvPicPr>
            <a:picLocks noChangeAspect="1"/>
          </p:cNvPicPr>
          <p:nvPr/>
        </p:nvPicPr>
        <p:blipFill>
          <a:blip r:embed="rId3"/>
          <a:stretch>
            <a:fillRect/>
          </a:stretch>
        </p:blipFill>
        <p:spPr>
          <a:xfrm>
            <a:off x="0" y="0"/>
            <a:ext cx="12191999" cy="5985544"/>
          </a:xfrm>
          <a:prstGeom prst="rect">
            <a:avLst/>
          </a:prstGeom>
        </p:spPr>
      </p:pic>
      <p:sp>
        <p:nvSpPr>
          <p:cNvPr id="16" name="Rectangle 15"/>
          <p:cNvSpPr/>
          <p:nvPr/>
        </p:nvSpPr>
        <p:spPr>
          <a:xfrm>
            <a:off x="0" y="5517736"/>
            <a:ext cx="12192000" cy="13772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5" name="Group 24">
            <a:extLst>
              <a:ext uri="{FF2B5EF4-FFF2-40B4-BE49-F238E27FC236}">
                <a16:creationId xmlns:a16="http://schemas.microsoft.com/office/drawing/2014/main" id="{95737C29-4536-47C1-BFA2-80CBA76E3F1A}"/>
              </a:ext>
            </a:extLst>
          </p:cNvPr>
          <p:cNvGrpSpPr/>
          <p:nvPr/>
        </p:nvGrpSpPr>
        <p:grpSpPr>
          <a:xfrm>
            <a:off x="8000998" y="994032"/>
            <a:ext cx="3820275" cy="3485735"/>
            <a:chOff x="8000998" y="994032"/>
            <a:chExt cx="3820275" cy="3485735"/>
          </a:xfrm>
        </p:grpSpPr>
        <p:pic>
          <p:nvPicPr>
            <p:cNvPr id="4" name="Picture 3"/>
            <p:cNvPicPr>
              <a:picLocks noChangeAspect="1"/>
            </p:cNvPicPr>
            <p:nvPr/>
          </p:nvPicPr>
          <p:blipFill>
            <a:blip r:embed="rId4"/>
            <a:stretch>
              <a:fillRect/>
            </a:stretch>
          </p:blipFill>
          <p:spPr>
            <a:xfrm>
              <a:off x="8295969" y="994032"/>
              <a:ext cx="1055548" cy="1043820"/>
            </a:xfrm>
            <a:prstGeom prst="rect">
              <a:avLst/>
            </a:prstGeom>
          </p:spPr>
        </p:pic>
        <p:sp>
          <p:nvSpPr>
            <p:cNvPr id="7" name="Rectangle 6">
              <a:extLst>
                <a:ext uri="{FF2B5EF4-FFF2-40B4-BE49-F238E27FC236}">
                  <a16:creationId xmlns:a16="http://schemas.microsoft.com/office/drawing/2014/main" id="{C2AF3AC9-11D3-3F40-A10D-013E09B2CF83}"/>
                </a:ext>
              </a:extLst>
            </p:cNvPr>
            <p:cNvSpPr/>
            <p:nvPr/>
          </p:nvSpPr>
          <p:spPr>
            <a:xfrm>
              <a:off x="8000998" y="2109356"/>
              <a:ext cx="3820275"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mn-ea"/>
                  <a:cs typeface="Lato" panose="020F0502020204030203" pitchFamily="34" charset="0"/>
                </a:rPr>
                <a:t>Turnkey Service Contracts</a:t>
              </a:r>
              <a:endPar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Lato" panose="020F0502020204030203" pitchFamily="34" charset="0"/>
              </a:endParaRPr>
            </a:p>
          </p:txBody>
        </p:sp>
        <p:sp>
          <p:nvSpPr>
            <p:cNvPr id="8" name="Rectangle 7">
              <a:extLst>
                <a:ext uri="{FF2B5EF4-FFF2-40B4-BE49-F238E27FC236}">
                  <a16:creationId xmlns:a16="http://schemas.microsoft.com/office/drawing/2014/main" id="{756D2EB7-BC7F-9044-BFA2-A26C5DB26720}"/>
                </a:ext>
              </a:extLst>
            </p:cNvPr>
            <p:cNvSpPr/>
            <p:nvPr/>
          </p:nvSpPr>
          <p:spPr>
            <a:xfrm>
              <a:off x="8000999" y="3264819"/>
              <a:ext cx="3520440" cy="121494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EHS specializes in the installation of various projects ranging from radiology to health informatics. We take care of the whole project life cycle, from design to installation, as per the client’s requirements. As a business, we also provide &amp; manage turnkey contract support.</a:t>
              </a:r>
            </a:p>
          </p:txBody>
        </p:sp>
      </p:grpSp>
      <p:grpSp>
        <p:nvGrpSpPr>
          <p:cNvPr id="24" name="Group 23">
            <a:extLst>
              <a:ext uri="{FF2B5EF4-FFF2-40B4-BE49-F238E27FC236}">
                <a16:creationId xmlns:a16="http://schemas.microsoft.com/office/drawing/2014/main" id="{E694F3C6-4DBB-4CD6-884A-F4C952D3FFAA}"/>
              </a:ext>
            </a:extLst>
          </p:cNvPr>
          <p:cNvGrpSpPr/>
          <p:nvPr/>
        </p:nvGrpSpPr>
        <p:grpSpPr>
          <a:xfrm>
            <a:off x="4373479" y="1130964"/>
            <a:ext cx="3520440" cy="3348803"/>
            <a:chOff x="4373479" y="1130964"/>
            <a:chExt cx="3520440" cy="3348803"/>
          </a:xfrm>
        </p:grpSpPr>
        <p:sp>
          <p:nvSpPr>
            <p:cNvPr id="9" name="Rectangle 8">
              <a:extLst>
                <a:ext uri="{FF2B5EF4-FFF2-40B4-BE49-F238E27FC236}">
                  <a16:creationId xmlns:a16="http://schemas.microsoft.com/office/drawing/2014/main" id="{D79583CD-F7E2-3348-ABB4-26086799D747}"/>
                </a:ext>
              </a:extLst>
            </p:cNvPr>
            <p:cNvSpPr/>
            <p:nvPr/>
          </p:nvSpPr>
          <p:spPr>
            <a:xfrm>
              <a:off x="4373479" y="2109356"/>
              <a:ext cx="1420506"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Safety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Tests</a:t>
              </a:r>
              <a:endPar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0" name="Rectangle 9">
              <a:extLst>
                <a:ext uri="{FF2B5EF4-FFF2-40B4-BE49-F238E27FC236}">
                  <a16:creationId xmlns:a16="http://schemas.microsoft.com/office/drawing/2014/main" id="{2FF46FA7-932E-4B4B-978D-AF66DA2C73C0}"/>
                </a:ext>
              </a:extLst>
            </p:cNvPr>
            <p:cNvSpPr/>
            <p:nvPr/>
          </p:nvSpPr>
          <p:spPr>
            <a:xfrm>
              <a:off x="4373479" y="3264819"/>
              <a:ext cx="3520440" cy="121494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Patient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heart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of</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what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EHS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does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and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primary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focus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for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Bio-</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Medical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Equipment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Service. To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ensure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highest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levels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carry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electrical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&amp;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other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specific</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parameter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after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every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Planned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Preventative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works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p>
          </p:txBody>
        </p:sp>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8449" y="1130964"/>
              <a:ext cx="712003" cy="769957"/>
            </a:xfrm>
            <a:prstGeom prst="rect">
              <a:avLst/>
            </a:prstGeom>
          </p:spPr>
        </p:pic>
      </p:grpSp>
      <p:grpSp>
        <p:nvGrpSpPr>
          <p:cNvPr id="12" name="Group 11">
            <a:extLst>
              <a:ext uri="{FF2B5EF4-FFF2-40B4-BE49-F238E27FC236}">
                <a16:creationId xmlns:a16="http://schemas.microsoft.com/office/drawing/2014/main" id="{3C269315-21B7-46AE-97F5-58ACCDAF2559}"/>
              </a:ext>
            </a:extLst>
          </p:cNvPr>
          <p:cNvGrpSpPr/>
          <p:nvPr/>
        </p:nvGrpSpPr>
        <p:grpSpPr>
          <a:xfrm>
            <a:off x="745959" y="1120823"/>
            <a:ext cx="3520440" cy="3589776"/>
            <a:chOff x="745959" y="1120823"/>
            <a:chExt cx="3520440" cy="3589776"/>
          </a:xfrm>
        </p:grpSpPr>
        <p:sp>
          <p:nvSpPr>
            <p:cNvPr id="13" name="Rectangle 12"/>
            <p:cNvSpPr/>
            <p:nvPr/>
          </p:nvSpPr>
          <p:spPr>
            <a:xfrm>
              <a:off x="745959" y="2109356"/>
              <a:ext cx="2708441"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Predictive </a:t>
              </a: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 Maintenance</a:t>
              </a:r>
              <a:endPar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4" name="Rectangle 13"/>
            <p:cNvSpPr/>
            <p:nvPr/>
          </p:nvSpPr>
          <p:spPr>
            <a:xfrm>
              <a:off x="745959" y="3264819"/>
              <a:ext cx="3520440" cy="144578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conduct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Corrective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medical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equipment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upon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detection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of</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failures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these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can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identified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during</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routine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inspections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flagged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client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end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user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The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team</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fixes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issue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manufacturer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recommended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procedure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&amp;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using</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dedicated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tools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p>
          </p:txBody>
        </p:sp>
        <p:pic>
          <p:nvPicPr>
            <p:cNvPr id="3" name="Picture 2"/>
            <p:cNvPicPr>
              <a:picLocks noChangeAspect="1"/>
            </p:cNvPicPr>
            <p:nvPr/>
          </p:nvPicPr>
          <p:blipFill>
            <a:blip r:embed="rId6"/>
            <a:stretch>
              <a:fillRect/>
            </a:stretch>
          </p:blipFill>
          <p:spPr>
            <a:xfrm>
              <a:off x="1040929" y="1120823"/>
              <a:ext cx="1179086" cy="790238"/>
            </a:xfrm>
            <a:prstGeom prst="rect">
              <a:avLst/>
            </a:prstGeom>
          </p:spPr>
        </p:pic>
      </p:grpSp>
      <p:sp>
        <p:nvSpPr>
          <p:cNvPr id="18" name="TextBox 17">
            <a:extLst>
              <a:ext uri="{FF2B5EF4-FFF2-40B4-BE49-F238E27FC236}">
                <a16:creationId xmlns:a16="http://schemas.microsoft.com/office/drawing/2014/main" id="{4D7C3F3D-9927-4D03-BB30-3E745DB4F11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0388E720-6EFA-6EE9-DD4E-B95D5582091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1" name="Picture 10" descr="Logo&#10;&#10;Description automatically generated">
            <a:extLst>
              <a:ext uri="{FF2B5EF4-FFF2-40B4-BE49-F238E27FC236}">
                <a16:creationId xmlns:a16="http://schemas.microsoft.com/office/drawing/2014/main" id="{94BD45E1-2ABE-D938-8421-FC25344B81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19041836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27" y="2278968"/>
            <a:ext cx="6561221" cy="3832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641444" y="1185589"/>
            <a:ext cx="514540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Managed Services</a:t>
            </a: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 PPP</a:t>
            </a:r>
          </a:p>
        </p:txBody>
      </p:sp>
      <p:sp>
        <p:nvSpPr>
          <p:cNvPr id="8" name="Rectangle 7"/>
          <p:cNvSpPr/>
          <p:nvPr/>
        </p:nvSpPr>
        <p:spPr>
          <a:xfrm>
            <a:off x="356312" y="2516486"/>
            <a:ext cx="4851632" cy="283077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Devoted to our sustainable business plan, EHS now manages the MOH Medical Screening for Residency at Sahara Center, where we offer the services below:</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Visa Medical Examination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Medical Application for residency</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Visa Application for all emirates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Emirates ID Application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Vaccination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Medical Fitness for Embassy</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Change Status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Golden Visa</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Health Insurance</a:t>
            </a:r>
          </a:p>
        </p:txBody>
      </p:sp>
      <p:pic>
        <p:nvPicPr>
          <p:cNvPr id="4" name="Picture Placeholder 3">
            <a:extLst>
              <a:ext uri="{FF2B5EF4-FFF2-40B4-BE49-F238E27FC236}">
                <a16:creationId xmlns:a16="http://schemas.microsoft.com/office/drawing/2014/main" id="{7D4796B2-D256-BB4F-BF6F-CDF94D732BC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tretch>
            <a:fillRect/>
          </a:stretch>
        </p:blipFill>
        <p:spPr>
          <a:xfrm>
            <a:off x="5577960" y="533444"/>
            <a:ext cx="6614040" cy="4411578"/>
          </a:xfrm>
        </p:spPr>
      </p:pic>
      <p:sp>
        <p:nvSpPr>
          <p:cNvPr id="12" name="TextBox 11">
            <a:extLst>
              <a:ext uri="{FF2B5EF4-FFF2-40B4-BE49-F238E27FC236}">
                <a16:creationId xmlns:a16="http://schemas.microsoft.com/office/drawing/2014/main" id="{49BE8DD1-EAE9-4C43-A041-21F99DC35515}"/>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pic>
        <p:nvPicPr>
          <p:cNvPr id="3" name="Picture 2" descr="A person standing behind a podium&#10;&#10;Description automatically generated with low confidence">
            <a:extLst>
              <a:ext uri="{FF2B5EF4-FFF2-40B4-BE49-F238E27FC236}">
                <a16:creationId xmlns:a16="http://schemas.microsoft.com/office/drawing/2014/main" id="{4ADF7617-5174-820C-8EA7-9692309FE4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78723" y="3653871"/>
            <a:ext cx="4643368" cy="3097136"/>
          </a:xfrm>
          <a:prstGeom prst="rect">
            <a:avLst/>
          </a:prstGeom>
        </p:spPr>
      </p:pic>
      <p:sp>
        <p:nvSpPr>
          <p:cNvPr id="6" name="TextBox 5">
            <a:extLst>
              <a:ext uri="{FF2B5EF4-FFF2-40B4-BE49-F238E27FC236}">
                <a16:creationId xmlns:a16="http://schemas.microsoft.com/office/drawing/2014/main" id="{1B29F17E-F894-AA04-59C4-2A51E7198919}"/>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C46DFBE-6A57-84EA-ACC5-F6B98DC16EAC}"/>
              </a:ext>
            </a:extLst>
          </p:cNvPr>
          <p:cNvSpPr/>
          <p:nvPr/>
        </p:nvSpPr>
        <p:spPr>
          <a:xfrm>
            <a:off x="308299" y="1146201"/>
            <a:ext cx="292608" cy="7181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10" name="TextBox 9">
            <a:extLst>
              <a:ext uri="{FF2B5EF4-FFF2-40B4-BE49-F238E27FC236}">
                <a16:creationId xmlns:a16="http://schemas.microsoft.com/office/drawing/2014/main" id="{A7274E64-3D49-1B80-4D6B-673FADF9474E}"/>
              </a:ext>
            </a:extLst>
          </p:cNvPr>
          <p:cNvSpPr txBox="1"/>
          <p:nvPr/>
        </p:nvSpPr>
        <p:spPr>
          <a:xfrm>
            <a:off x="2754399" y="5051368"/>
            <a:ext cx="4054308" cy="923330"/>
          </a:xfrm>
          <a:prstGeom prst="rect">
            <a:avLst/>
          </a:prstGeom>
          <a:noFill/>
        </p:spPr>
        <p:txBody>
          <a:bodyPr wrap="square">
            <a:spAutoFit/>
          </a:bodyPr>
          <a:lstStyle/>
          <a:p>
            <a:r>
              <a:rPr lang="en-AE" dirty="0">
                <a:solidFill>
                  <a:schemeClr val="bg1"/>
                </a:solidFill>
              </a:rPr>
              <a:t>For more details, visit our website @ https://ehsscreening.com/</a:t>
            </a:r>
          </a:p>
          <a:p>
            <a:r>
              <a:rPr lang="en-US" dirty="0">
                <a:solidFill>
                  <a:schemeClr val="bg1"/>
                </a:solidFill>
              </a:rPr>
              <a:t>o</a:t>
            </a:r>
            <a:r>
              <a:rPr lang="en-AE" dirty="0">
                <a:solidFill>
                  <a:schemeClr val="bg1"/>
                </a:solidFill>
              </a:rPr>
              <a:t>r call: +97 16 537 4779</a:t>
            </a:r>
          </a:p>
        </p:txBody>
      </p:sp>
    </p:spTree>
    <p:extLst>
      <p:ext uri="{BB962C8B-B14F-4D97-AF65-F5344CB8AC3E}">
        <p14:creationId xmlns:p14="http://schemas.microsoft.com/office/powerpoint/2010/main" val="32740655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Architecture, building, classic, classical, column, roman icon">
            <a:extLst>
              <a:ext uri="{FF2B5EF4-FFF2-40B4-BE49-F238E27FC236}">
                <a16:creationId xmlns:a16="http://schemas.microsoft.com/office/drawing/2014/main" id="{45104310-F151-F06F-1854-7C19EE825503}"/>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57088"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Architecture, building, classic, classical, column, roman icon">
            <a:extLst>
              <a:ext uri="{FF2B5EF4-FFF2-40B4-BE49-F238E27FC236}">
                <a16:creationId xmlns:a16="http://schemas.microsoft.com/office/drawing/2014/main" id="{16F052F6-CA99-EC4A-2E06-4BA273DA0293}"/>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2139"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9D94827-40EC-4744-A299-3D1E28775595}"/>
              </a:ext>
            </a:extLst>
          </p:cNvPr>
          <p:cNvSpPr/>
          <p:nvPr/>
        </p:nvSpPr>
        <p:spPr>
          <a:xfrm>
            <a:off x="221652" y="26126"/>
            <a:ext cx="1022428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212C64"/>
                </a:solidFill>
                <a:latin typeface="Exo 2" panose="00000500000000000000" pitchFamily="2" charset="0"/>
                <a:cs typeface="Calibri"/>
              </a:rPr>
              <a:t>EHS Shared Support Functions</a:t>
            </a:r>
            <a:endParaRPr kumimoji="0" lang="en-GB" sz="3200" b="1" i="0" u="none" strike="noStrike" kern="1200" cap="none" spc="0" normalizeH="0" baseline="0" noProof="0" dirty="0">
              <a:ln>
                <a:noFill/>
              </a:ln>
              <a:solidFill>
                <a:srgbClr val="212C64"/>
              </a:solidFill>
              <a:effectLst/>
              <a:uLnTx/>
              <a:uFillTx/>
              <a:latin typeface="Exo 2" panose="00000500000000000000" pitchFamily="2" charset="0"/>
              <a:cs typeface="Calibri"/>
            </a:endParaRPr>
          </a:p>
        </p:txBody>
      </p:sp>
      <p:pic>
        <p:nvPicPr>
          <p:cNvPr id="1030" name="Picture 6" descr="Architecture, building, classic, classical, column, roman icon">
            <a:extLst>
              <a:ext uri="{FF2B5EF4-FFF2-40B4-BE49-F238E27FC236}">
                <a16:creationId xmlns:a16="http://schemas.microsoft.com/office/drawing/2014/main" id="{97F64FFB-85E3-41DD-B63E-B44C58D927AE}"/>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1933" y="2044680"/>
            <a:ext cx="2799185" cy="426743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Architecture, building, classic, classical, column, roman icon">
            <a:extLst>
              <a:ext uri="{FF2B5EF4-FFF2-40B4-BE49-F238E27FC236}">
                <a16:creationId xmlns:a16="http://schemas.microsoft.com/office/drawing/2014/main" id="{8DE4E695-8CA6-4E7D-885B-8C21215D4934}"/>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62149" y="2044680"/>
            <a:ext cx="2799185" cy="4267431"/>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a:extLst>
              <a:ext uri="{FF2B5EF4-FFF2-40B4-BE49-F238E27FC236}">
                <a16:creationId xmlns:a16="http://schemas.microsoft.com/office/drawing/2014/main" id="{F0CFABB3-C9BF-40D9-97EF-9438896EFBBF}"/>
              </a:ext>
            </a:extLst>
          </p:cNvPr>
          <p:cNvSpPr txBox="1"/>
          <p:nvPr/>
        </p:nvSpPr>
        <p:spPr>
          <a:xfrm>
            <a:off x="1053529" y="5592269"/>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COMM-OPS</a:t>
            </a:r>
          </a:p>
        </p:txBody>
      </p:sp>
      <p:pic>
        <p:nvPicPr>
          <p:cNvPr id="57" name="Picture 6" descr="Architecture, building, classic, classical, column, roman icon">
            <a:extLst>
              <a:ext uri="{FF2B5EF4-FFF2-40B4-BE49-F238E27FC236}">
                <a16:creationId xmlns:a16="http://schemas.microsoft.com/office/drawing/2014/main" id="{15740065-143D-4A37-929D-30CEAFB8A1C5}"/>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4320"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43">
            <a:extLst>
              <a:ext uri="{FF2B5EF4-FFF2-40B4-BE49-F238E27FC236}">
                <a16:creationId xmlns:a16="http://schemas.microsoft.com/office/drawing/2014/main" id="{9D21781B-2124-43AC-9D53-F0DF2CA0219C}"/>
              </a:ext>
            </a:extLst>
          </p:cNvPr>
          <p:cNvGrpSpPr/>
          <p:nvPr/>
        </p:nvGrpSpPr>
        <p:grpSpPr>
          <a:xfrm>
            <a:off x="1131683" y="793548"/>
            <a:ext cx="10049347" cy="2346730"/>
            <a:chOff x="1131683" y="924178"/>
            <a:chExt cx="10049347" cy="2346730"/>
          </a:xfrm>
        </p:grpSpPr>
        <p:grpSp>
          <p:nvGrpSpPr>
            <p:cNvPr id="34" name="Group 33">
              <a:extLst>
                <a:ext uri="{FF2B5EF4-FFF2-40B4-BE49-F238E27FC236}">
                  <a16:creationId xmlns:a16="http://schemas.microsoft.com/office/drawing/2014/main" id="{95924F9E-F4DB-4BD2-8675-BD23AFB1DE18}"/>
                </a:ext>
              </a:extLst>
            </p:cNvPr>
            <p:cNvGrpSpPr/>
            <p:nvPr/>
          </p:nvGrpSpPr>
          <p:grpSpPr>
            <a:xfrm>
              <a:off x="1131683" y="1111420"/>
              <a:ext cx="10049347" cy="1842964"/>
              <a:chOff x="1131683" y="1111420"/>
              <a:chExt cx="10049347" cy="1842964"/>
            </a:xfrm>
          </p:grpSpPr>
          <p:sp>
            <p:nvSpPr>
              <p:cNvPr id="2" name="Rectangle: Top Corners Snipped 1">
                <a:extLst>
                  <a:ext uri="{FF2B5EF4-FFF2-40B4-BE49-F238E27FC236}">
                    <a16:creationId xmlns:a16="http://schemas.microsoft.com/office/drawing/2014/main" id="{8802C063-8E5D-4802-ABD1-3D7786DC7893}"/>
                  </a:ext>
                </a:extLst>
              </p:cNvPr>
              <p:cNvSpPr/>
              <p:nvPr/>
            </p:nvSpPr>
            <p:spPr>
              <a:xfrm>
                <a:off x="1131683" y="2017351"/>
                <a:ext cx="10049347" cy="937033"/>
              </a:xfrm>
              <a:prstGeom prst="snip2SameRect">
                <a:avLst>
                  <a:gd name="adj1" fmla="val 50000"/>
                  <a:gd name="adj2" fmla="val 0"/>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7" name="Isosceles Triangle 6">
                <a:extLst>
                  <a:ext uri="{FF2B5EF4-FFF2-40B4-BE49-F238E27FC236}">
                    <a16:creationId xmlns:a16="http://schemas.microsoft.com/office/drawing/2014/main" id="{025DF971-AE26-4FEB-B888-3D1722952301}"/>
                  </a:ext>
                </a:extLst>
              </p:cNvPr>
              <p:cNvSpPr/>
              <p:nvPr/>
            </p:nvSpPr>
            <p:spPr>
              <a:xfrm>
                <a:off x="1593410" y="1111420"/>
                <a:ext cx="9134946" cy="896297"/>
              </a:xfrm>
              <a:prstGeom prst="triangle">
                <a:avLst>
                  <a:gd name="adj" fmla="val 50130"/>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grpSp>
        <p:pic>
          <p:nvPicPr>
            <p:cNvPr id="9" name="Picture 8" descr="A close up of a logo&#10;&#10;Description automatically generated">
              <a:extLst>
                <a:ext uri="{FF2B5EF4-FFF2-40B4-BE49-F238E27FC236}">
                  <a16:creationId xmlns:a16="http://schemas.microsoft.com/office/drawing/2014/main" id="{1E7D8D42-7EF1-4F69-A4E3-11A2B1D9E5FA}"/>
                </a:ext>
              </a:extLst>
            </p:cNvPr>
            <p:cNvPicPr>
              <a:picLocks noChangeAspect="1"/>
            </p:cNvPicPr>
            <p:nvPr/>
          </p:nvPicPr>
          <p:blipFill>
            <a:blip r:embed="rId4"/>
            <a:stretch>
              <a:fillRect/>
            </a:stretch>
          </p:blipFill>
          <p:spPr>
            <a:xfrm>
              <a:off x="3673971" y="924178"/>
              <a:ext cx="4292309" cy="2346730"/>
            </a:xfrm>
            <a:prstGeom prst="rect">
              <a:avLst/>
            </a:prstGeom>
          </p:spPr>
        </p:pic>
      </p:grpSp>
      <p:sp>
        <p:nvSpPr>
          <p:cNvPr id="12" name="Rectangle 11">
            <a:extLst>
              <a:ext uri="{FF2B5EF4-FFF2-40B4-BE49-F238E27FC236}">
                <a16:creationId xmlns:a16="http://schemas.microsoft.com/office/drawing/2014/main" id="{4A2C9653-79F5-49AC-8799-0879242B4227}"/>
              </a:ext>
            </a:extLst>
          </p:cNvPr>
          <p:cNvSpPr/>
          <p:nvPr/>
        </p:nvSpPr>
        <p:spPr>
          <a:xfrm>
            <a:off x="826322" y="5853880"/>
            <a:ext cx="10707480" cy="554777"/>
          </a:xfrm>
          <a:prstGeom prst="rect">
            <a:avLst/>
          </a:prstGeom>
          <a:pattFill prst="horzBrick">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B36D6FA-9F4B-C3AB-8219-4B123733AAC3}"/>
              </a:ext>
            </a:extLst>
          </p:cNvPr>
          <p:cNvSpPr txBox="1"/>
          <p:nvPr/>
        </p:nvSpPr>
        <p:spPr>
          <a:xfrm>
            <a:off x="3103025" y="5575276"/>
            <a:ext cx="1704106"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OPS, QC, PMO, RA, SCM</a:t>
            </a:r>
          </a:p>
        </p:txBody>
      </p:sp>
      <p:sp>
        <p:nvSpPr>
          <p:cNvPr id="29" name="TextBox 28">
            <a:extLst>
              <a:ext uri="{FF2B5EF4-FFF2-40B4-BE49-F238E27FC236}">
                <a16:creationId xmlns:a16="http://schemas.microsoft.com/office/drawing/2014/main" id="{BFEAF084-302B-7E1E-7A20-F021162E8AAF}"/>
              </a:ext>
            </a:extLst>
          </p:cNvPr>
          <p:cNvSpPr txBox="1"/>
          <p:nvPr/>
        </p:nvSpPr>
        <p:spPr>
          <a:xfrm>
            <a:off x="5268478" y="5575276"/>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FINANCE</a:t>
            </a:r>
          </a:p>
        </p:txBody>
      </p:sp>
      <p:sp>
        <p:nvSpPr>
          <p:cNvPr id="31" name="TextBox 30">
            <a:extLst>
              <a:ext uri="{FF2B5EF4-FFF2-40B4-BE49-F238E27FC236}">
                <a16:creationId xmlns:a16="http://schemas.microsoft.com/office/drawing/2014/main" id="{8D9505F0-04F4-076F-FB18-3DA5A965DDB9}"/>
              </a:ext>
            </a:extLst>
          </p:cNvPr>
          <p:cNvSpPr txBox="1"/>
          <p:nvPr/>
        </p:nvSpPr>
        <p:spPr>
          <a:xfrm>
            <a:off x="7513505" y="5583027"/>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ADMIN, HR &amp; IT</a:t>
            </a:r>
          </a:p>
        </p:txBody>
      </p:sp>
      <p:sp>
        <p:nvSpPr>
          <p:cNvPr id="32" name="TextBox 31">
            <a:extLst>
              <a:ext uri="{FF2B5EF4-FFF2-40B4-BE49-F238E27FC236}">
                <a16:creationId xmlns:a16="http://schemas.microsoft.com/office/drawing/2014/main" id="{8CC54E22-C380-F172-E59B-D46D43011137}"/>
              </a:ext>
            </a:extLst>
          </p:cNvPr>
          <p:cNvSpPr txBox="1"/>
          <p:nvPr/>
        </p:nvSpPr>
        <p:spPr>
          <a:xfrm>
            <a:off x="9630147" y="5575276"/>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LEGAL</a:t>
            </a:r>
          </a:p>
        </p:txBody>
      </p:sp>
    </p:spTree>
    <p:extLst>
      <p:ext uri="{BB962C8B-B14F-4D97-AF65-F5344CB8AC3E}">
        <p14:creationId xmlns:p14="http://schemas.microsoft.com/office/powerpoint/2010/main" val="1510684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808E2F-7FFC-757E-A7EF-A047E70861C7}"/>
              </a:ext>
            </a:extLst>
          </p:cNvPr>
          <p:cNvSpPr/>
          <p:nvPr/>
        </p:nvSpPr>
        <p:spPr>
          <a:xfrm>
            <a:off x="0" y="6413862"/>
            <a:ext cx="12192000" cy="444137"/>
          </a:xfrm>
          <a:prstGeom prst="rect">
            <a:avLst/>
          </a:prstGeom>
          <a:solidFill>
            <a:srgbClr val="022C6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xo 2 Light" pitchFamily="2" charset="77"/>
              <a:ea typeface="+mn-ea"/>
              <a:cs typeface="+mn-cs"/>
            </a:endParaRPr>
          </a:p>
        </p:txBody>
      </p:sp>
      <p:grpSp>
        <p:nvGrpSpPr>
          <p:cNvPr id="28" name="Group 27">
            <a:extLst>
              <a:ext uri="{FF2B5EF4-FFF2-40B4-BE49-F238E27FC236}">
                <a16:creationId xmlns:a16="http://schemas.microsoft.com/office/drawing/2014/main" id="{66EB5D5D-57E1-43E8-8A97-30F4F17C3189}"/>
              </a:ext>
            </a:extLst>
          </p:cNvPr>
          <p:cNvGrpSpPr/>
          <p:nvPr/>
        </p:nvGrpSpPr>
        <p:grpSpPr>
          <a:xfrm>
            <a:off x="3680113" y="1024050"/>
            <a:ext cx="4831773" cy="4453329"/>
            <a:chOff x="469900" y="4508500"/>
            <a:chExt cx="3255899" cy="3000884"/>
          </a:xfrm>
        </p:grpSpPr>
        <p:sp>
          <p:nvSpPr>
            <p:cNvPr id="29" name="Shape">
              <a:extLst>
                <a:ext uri="{FF2B5EF4-FFF2-40B4-BE49-F238E27FC236}">
                  <a16:creationId xmlns:a16="http://schemas.microsoft.com/office/drawing/2014/main" id="{B033FDC4-4EA8-413C-BBA7-124DD27ED4BB}"/>
                </a:ext>
              </a:extLst>
            </p:cNvPr>
            <p:cNvSpPr/>
            <p:nvPr/>
          </p:nvSpPr>
          <p:spPr>
            <a:xfrm>
              <a:off x="2082800" y="4508500"/>
              <a:ext cx="47752" cy="208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2475"/>
                  </a:lnTo>
                  <a:cubicBezTo>
                    <a:pt x="0" y="1106"/>
                    <a:pt x="4825" y="0"/>
                    <a:pt x="10800" y="0"/>
                  </a:cubicBezTo>
                  <a:lnTo>
                    <a:pt x="10800" y="0"/>
                  </a:lnTo>
                  <a:cubicBezTo>
                    <a:pt x="16774" y="0"/>
                    <a:pt x="21600" y="1106"/>
                    <a:pt x="21600" y="2475"/>
                  </a:cubicBezTo>
                  <a:lnTo>
                    <a:pt x="21600" y="21600"/>
                  </a:lnTo>
                  <a:close/>
                </a:path>
              </a:pathLst>
            </a:custGeom>
            <a:solidFill>
              <a:srgbClr val="282828"/>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Rectangle">
              <a:extLst>
                <a:ext uri="{FF2B5EF4-FFF2-40B4-BE49-F238E27FC236}">
                  <a16:creationId xmlns:a16="http://schemas.microsoft.com/office/drawing/2014/main" id="{1076A75B-E31D-4974-A775-2A91A3101BAD}"/>
                </a:ext>
              </a:extLst>
            </p:cNvPr>
            <p:cNvSpPr/>
            <p:nvPr/>
          </p:nvSpPr>
          <p:spPr>
            <a:xfrm>
              <a:off x="2070100" y="5448300"/>
              <a:ext cx="65533" cy="1755395"/>
            </a:xfrm>
            <a:prstGeom prst="rect">
              <a:avLst/>
            </a:prstGeom>
            <a:solidFill>
              <a:srgbClr val="B6B8B9"/>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a:extLst>
                <a:ext uri="{FF2B5EF4-FFF2-40B4-BE49-F238E27FC236}">
                  <a16:creationId xmlns:a16="http://schemas.microsoft.com/office/drawing/2014/main" id="{70644DDF-1EDE-475C-AD4F-54AB5496A9F3}"/>
                </a:ext>
              </a:extLst>
            </p:cNvPr>
            <p:cNvSpPr/>
            <p:nvPr/>
          </p:nvSpPr>
          <p:spPr>
            <a:xfrm>
              <a:off x="1803399" y="7150100"/>
              <a:ext cx="347220" cy="359284"/>
            </a:xfrm>
            <a:custGeom>
              <a:avLst/>
              <a:gdLst/>
              <a:ahLst/>
              <a:cxnLst>
                <a:cxn ang="0">
                  <a:pos x="wd2" y="hd2"/>
                </a:cxn>
                <a:cxn ang="5400000">
                  <a:pos x="wd2" y="hd2"/>
                </a:cxn>
                <a:cxn ang="10800000">
                  <a:pos x="wd2" y="hd2"/>
                </a:cxn>
                <a:cxn ang="16200000">
                  <a:pos x="wd2" y="hd2"/>
                </a:cxn>
              </a:cxnLst>
              <a:rect l="0" t="0" r="r" b="b"/>
              <a:pathLst>
                <a:path w="21592" h="21600" extrusionOk="0">
                  <a:moveTo>
                    <a:pt x="11831" y="21600"/>
                  </a:moveTo>
                  <a:lnTo>
                    <a:pt x="9761" y="21600"/>
                  </a:lnTo>
                  <a:cubicBezTo>
                    <a:pt x="4375" y="21600"/>
                    <a:pt x="0" y="17362"/>
                    <a:pt x="0" y="12163"/>
                  </a:cubicBezTo>
                  <a:cubicBezTo>
                    <a:pt x="0" y="10475"/>
                    <a:pt x="1414" y="9109"/>
                    <a:pt x="3159" y="9109"/>
                  </a:cubicBezTo>
                  <a:cubicBezTo>
                    <a:pt x="4904" y="9109"/>
                    <a:pt x="6318" y="10475"/>
                    <a:pt x="6318" y="12163"/>
                  </a:cubicBezTo>
                  <a:cubicBezTo>
                    <a:pt x="6318" y="14003"/>
                    <a:pt x="7866" y="15492"/>
                    <a:pt x="9761" y="15492"/>
                  </a:cubicBezTo>
                  <a:lnTo>
                    <a:pt x="11831" y="15492"/>
                  </a:lnTo>
                  <a:cubicBezTo>
                    <a:pt x="13734" y="15492"/>
                    <a:pt x="15274" y="13995"/>
                    <a:pt x="15274" y="12163"/>
                  </a:cubicBezTo>
                  <a:lnTo>
                    <a:pt x="15274" y="3054"/>
                  </a:lnTo>
                  <a:cubicBezTo>
                    <a:pt x="15274" y="1367"/>
                    <a:pt x="16688" y="0"/>
                    <a:pt x="18433" y="0"/>
                  </a:cubicBezTo>
                  <a:cubicBezTo>
                    <a:pt x="20178" y="0"/>
                    <a:pt x="21592" y="1367"/>
                    <a:pt x="21592" y="3054"/>
                  </a:cubicBezTo>
                  <a:lnTo>
                    <a:pt x="21592" y="12163"/>
                  </a:lnTo>
                  <a:cubicBezTo>
                    <a:pt x="21600" y="17362"/>
                    <a:pt x="17217" y="21600"/>
                    <a:pt x="11831" y="21600"/>
                  </a:cubicBezTo>
                  <a:close/>
                </a:path>
              </a:pathLst>
            </a:custGeom>
            <a:solidFill>
              <a:srgbClr val="0020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Shape">
              <a:extLst>
                <a:ext uri="{FF2B5EF4-FFF2-40B4-BE49-F238E27FC236}">
                  <a16:creationId xmlns:a16="http://schemas.microsoft.com/office/drawing/2014/main" id="{DEA3FDF6-FAED-4E87-A545-FEEBF7F05129}"/>
                </a:ext>
              </a:extLst>
            </p:cNvPr>
            <p:cNvSpPr/>
            <p:nvPr/>
          </p:nvSpPr>
          <p:spPr>
            <a:xfrm>
              <a:off x="469900" y="4686299"/>
              <a:ext cx="1621156" cy="109016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3" y="20286"/>
                    <a:pt x="2919" y="19363"/>
                    <a:pt x="5320" y="19363"/>
                  </a:cubicBezTo>
                  <a:cubicBezTo>
                    <a:pt x="7721" y="19363"/>
                    <a:pt x="9777" y="20286"/>
                    <a:pt x="10640" y="21600"/>
                  </a:cubicBezTo>
                  <a:cubicBezTo>
                    <a:pt x="12398" y="9003"/>
                    <a:pt x="16639" y="101"/>
                    <a:pt x="21600" y="0"/>
                  </a:cubicBezTo>
                  <a:cubicBezTo>
                    <a:pt x="11848" y="68"/>
                    <a:pt x="3504" y="8971"/>
                    <a:pt x="0" y="21600"/>
                  </a:cubicBezTo>
                  <a:close/>
                </a:path>
              </a:pathLst>
            </a:custGeom>
            <a:solidFill>
              <a:schemeClr val="bg1">
                <a:lumMod val="50000"/>
              </a:scheme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3" name="Shape">
              <a:extLst>
                <a:ext uri="{FF2B5EF4-FFF2-40B4-BE49-F238E27FC236}">
                  <a16:creationId xmlns:a16="http://schemas.microsoft.com/office/drawing/2014/main" id="{5455475D-D05E-4F85-AD87-815BD17F61D6}"/>
                </a:ext>
              </a:extLst>
            </p:cNvPr>
            <p:cNvSpPr/>
            <p:nvPr/>
          </p:nvSpPr>
          <p:spPr>
            <a:xfrm>
              <a:off x="2095499" y="4686299"/>
              <a:ext cx="1630300" cy="109042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102" y="8923"/>
                    <a:pt x="9754" y="0"/>
                    <a:pt x="13" y="0"/>
                  </a:cubicBezTo>
                  <a:cubicBezTo>
                    <a:pt x="8" y="0"/>
                    <a:pt x="3" y="0"/>
                    <a:pt x="0" y="0"/>
                  </a:cubicBezTo>
                  <a:cubicBezTo>
                    <a:pt x="4965" y="13"/>
                    <a:pt x="9214" y="8943"/>
                    <a:pt x="10972" y="21597"/>
                  </a:cubicBezTo>
                  <a:cubicBezTo>
                    <a:pt x="11834" y="20284"/>
                    <a:pt x="13888" y="19361"/>
                    <a:pt x="16286" y="19361"/>
                  </a:cubicBezTo>
                  <a:cubicBezTo>
                    <a:pt x="18684" y="19361"/>
                    <a:pt x="20738" y="20289"/>
                    <a:pt x="21600" y="21600"/>
                  </a:cubicBezTo>
                  <a:close/>
                </a:path>
              </a:pathLst>
            </a:custGeom>
            <a:solidFill>
              <a:srgbClr val="022C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4" name="Shape">
              <a:extLst>
                <a:ext uri="{FF2B5EF4-FFF2-40B4-BE49-F238E27FC236}">
                  <a16:creationId xmlns:a16="http://schemas.microsoft.com/office/drawing/2014/main" id="{3C650D4A-9D8B-40E8-8456-2B4301C80B33}"/>
                </a:ext>
              </a:extLst>
            </p:cNvPr>
            <p:cNvSpPr/>
            <p:nvPr/>
          </p:nvSpPr>
          <p:spPr>
            <a:xfrm>
              <a:off x="1269999" y="4686299"/>
              <a:ext cx="829312" cy="1090296"/>
            </a:xfrm>
            <a:custGeom>
              <a:avLst/>
              <a:gdLst/>
              <a:ahLst/>
              <a:cxnLst>
                <a:cxn ang="0">
                  <a:pos x="wd2" y="hd2"/>
                </a:cxn>
                <a:cxn ang="5400000">
                  <a:pos x="wd2" y="hd2"/>
                </a:cxn>
                <a:cxn ang="10800000">
                  <a:pos x="wd2" y="hd2"/>
                </a:cxn>
                <a:cxn ang="16200000">
                  <a:pos x="wd2" y="hd2"/>
                </a:cxn>
              </a:cxnLst>
              <a:rect l="0" t="0" r="r" b="b"/>
              <a:pathLst>
                <a:path w="21600" h="21600" extrusionOk="0">
                  <a:moveTo>
                    <a:pt x="21425" y="3"/>
                  </a:moveTo>
                  <a:cubicBezTo>
                    <a:pt x="11726" y="103"/>
                    <a:pt x="3440" y="9007"/>
                    <a:pt x="0" y="21600"/>
                  </a:cubicBezTo>
                  <a:cubicBezTo>
                    <a:pt x="1750" y="20287"/>
                    <a:pt x="5924" y="19363"/>
                    <a:pt x="10800" y="19363"/>
                  </a:cubicBezTo>
                  <a:cubicBezTo>
                    <a:pt x="15672" y="19363"/>
                    <a:pt x="19850" y="20287"/>
                    <a:pt x="21600" y="21600"/>
                  </a:cubicBezTo>
                  <a:lnTo>
                    <a:pt x="21600" y="0"/>
                  </a:lnTo>
                  <a:cubicBezTo>
                    <a:pt x="21540" y="0"/>
                    <a:pt x="21481" y="3"/>
                    <a:pt x="21425" y="3"/>
                  </a:cubicBezTo>
                  <a:close/>
                </a:path>
              </a:pathLst>
            </a:custGeom>
            <a:solidFill>
              <a:srgbClr val="022C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Shape">
              <a:extLst>
                <a:ext uri="{FF2B5EF4-FFF2-40B4-BE49-F238E27FC236}">
                  <a16:creationId xmlns:a16="http://schemas.microsoft.com/office/drawing/2014/main" id="{1EF2DF25-AF62-4C0D-8542-1F6CD68F7999}"/>
                </a:ext>
              </a:extLst>
            </p:cNvPr>
            <p:cNvSpPr/>
            <p:nvPr/>
          </p:nvSpPr>
          <p:spPr>
            <a:xfrm>
              <a:off x="2095499" y="4686299"/>
              <a:ext cx="828550" cy="1090042"/>
            </a:xfrm>
            <a:custGeom>
              <a:avLst/>
              <a:gdLst/>
              <a:ahLst/>
              <a:cxnLst>
                <a:cxn ang="0">
                  <a:pos x="wd2" y="hd2"/>
                </a:cxn>
                <a:cxn ang="5400000">
                  <a:pos x="wd2" y="hd2"/>
                </a:cxn>
                <a:cxn ang="10800000">
                  <a:pos x="wd2" y="hd2"/>
                </a:cxn>
                <a:cxn ang="16200000">
                  <a:pos x="wd2" y="hd2"/>
                </a:cxn>
              </a:cxnLst>
              <a:rect l="0" t="0" r="r" b="b"/>
              <a:pathLst>
                <a:path w="21600" h="21600" extrusionOk="0">
                  <a:moveTo>
                    <a:pt x="10800" y="19370"/>
                  </a:moveTo>
                  <a:cubicBezTo>
                    <a:pt x="15670" y="19370"/>
                    <a:pt x="19842" y="20291"/>
                    <a:pt x="21600" y="21600"/>
                  </a:cubicBezTo>
                  <a:cubicBezTo>
                    <a:pt x="18140" y="8944"/>
                    <a:pt x="9780" y="15"/>
                    <a:pt x="13" y="0"/>
                  </a:cubicBezTo>
                  <a:cubicBezTo>
                    <a:pt x="10" y="0"/>
                    <a:pt x="3" y="0"/>
                    <a:pt x="0" y="0"/>
                  </a:cubicBezTo>
                  <a:lnTo>
                    <a:pt x="0" y="21600"/>
                  </a:lnTo>
                  <a:cubicBezTo>
                    <a:pt x="1755" y="20294"/>
                    <a:pt x="5930" y="19370"/>
                    <a:pt x="10800" y="19370"/>
                  </a:cubicBezTo>
                  <a:close/>
                </a:path>
              </a:pathLst>
            </a:custGeom>
            <a:solidFill>
              <a:srgbClr val="066883"/>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36" name="Freeform 35">
            <a:extLst>
              <a:ext uri="{FF2B5EF4-FFF2-40B4-BE49-F238E27FC236}">
                <a16:creationId xmlns:a16="http://schemas.microsoft.com/office/drawing/2014/main" id="{6B6AA905-AC64-4CAC-8394-7354FA99605B}"/>
              </a:ext>
            </a:extLst>
          </p:cNvPr>
          <p:cNvSpPr>
            <a:spLocks/>
          </p:cNvSpPr>
          <p:nvPr/>
        </p:nvSpPr>
        <p:spPr bwMode="auto">
          <a:xfrm>
            <a:off x="9228822" y="1174750"/>
            <a:ext cx="185738" cy="233363"/>
          </a:xfrm>
          <a:custGeom>
            <a:avLst/>
            <a:gdLst>
              <a:gd name="T0" fmla="*/ 206 w 206"/>
              <a:gd name="T1" fmla="*/ 0 h 288"/>
              <a:gd name="T2" fmla="*/ 189 w 206"/>
              <a:gd name="T3" fmla="*/ 14 h 288"/>
              <a:gd name="T4" fmla="*/ 5 w 206"/>
              <a:gd name="T5" fmla="*/ 266 h 288"/>
              <a:gd name="T6" fmla="*/ 1 w 206"/>
              <a:gd name="T7" fmla="*/ 278 h 288"/>
              <a:gd name="T8" fmla="*/ 13 w 206"/>
              <a:gd name="T9" fmla="*/ 288 h 288"/>
              <a:gd name="T10" fmla="*/ 29 w 206"/>
              <a:gd name="T11" fmla="*/ 282 h 288"/>
              <a:gd name="T12" fmla="*/ 61 w 206"/>
              <a:gd name="T13" fmla="*/ 245 h 288"/>
              <a:gd name="T14" fmla="*/ 146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2" y="270"/>
                  <a:pt x="0" y="274"/>
                  <a:pt x="1" y="278"/>
                </a:cubicBezTo>
                <a:cubicBezTo>
                  <a:pt x="2" y="284"/>
                  <a:pt x="8" y="288"/>
                  <a:pt x="13" y="288"/>
                </a:cubicBezTo>
                <a:cubicBezTo>
                  <a:pt x="19" y="288"/>
                  <a:pt x="24" y="285"/>
                  <a:pt x="29" y="282"/>
                </a:cubicBezTo>
                <a:cubicBezTo>
                  <a:pt x="41" y="273"/>
                  <a:pt x="54" y="258"/>
                  <a:pt x="61" y="245"/>
                </a:cubicBezTo>
                <a:cubicBezTo>
                  <a:pt x="90" y="198"/>
                  <a:pt x="118" y="151"/>
                  <a:pt x="146" y="103"/>
                </a:cubicBezTo>
                <a:lnTo>
                  <a:pt x="189" y="33"/>
                </a:lnTo>
                <a:cubicBezTo>
                  <a:pt x="195"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7" name="Freeform 36">
            <a:extLst>
              <a:ext uri="{FF2B5EF4-FFF2-40B4-BE49-F238E27FC236}">
                <a16:creationId xmlns:a16="http://schemas.microsoft.com/office/drawing/2014/main" id="{9E0BA749-FAA1-42A0-9998-C22E0922A9DF}"/>
              </a:ext>
            </a:extLst>
          </p:cNvPr>
          <p:cNvSpPr>
            <a:spLocks/>
          </p:cNvSpPr>
          <p:nvPr/>
        </p:nvSpPr>
        <p:spPr bwMode="auto">
          <a:xfrm>
            <a:off x="6394753" y="2111209"/>
            <a:ext cx="187325" cy="234950"/>
          </a:xfrm>
          <a:custGeom>
            <a:avLst/>
            <a:gdLst>
              <a:gd name="T0" fmla="*/ 206 w 206"/>
              <a:gd name="T1" fmla="*/ 0 h 288"/>
              <a:gd name="T2" fmla="*/ 189 w 206"/>
              <a:gd name="T3" fmla="*/ 14 h 288"/>
              <a:gd name="T4" fmla="*/ 4 w 206"/>
              <a:gd name="T5" fmla="*/ 266 h 288"/>
              <a:gd name="T6" fmla="*/ 0 w 206"/>
              <a:gd name="T7" fmla="*/ 278 h 288"/>
              <a:gd name="T8" fmla="*/ 13 w 206"/>
              <a:gd name="T9" fmla="*/ 288 h 288"/>
              <a:gd name="T10" fmla="*/ 28 w 206"/>
              <a:gd name="T11" fmla="*/ 282 h 288"/>
              <a:gd name="T12" fmla="*/ 61 w 206"/>
              <a:gd name="T13" fmla="*/ 245 h 288"/>
              <a:gd name="T14" fmla="*/ 146 w 206"/>
              <a:gd name="T15" fmla="*/ 103 h 288"/>
              <a:gd name="T16" fmla="*/ 188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6"/>
                </a:cubicBezTo>
                <a:cubicBezTo>
                  <a:pt x="2" y="269"/>
                  <a:pt x="0" y="274"/>
                  <a:pt x="0" y="278"/>
                </a:cubicBezTo>
                <a:cubicBezTo>
                  <a:pt x="1" y="284"/>
                  <a:pt x="7" y="288"/>
                  <a:pt x="13" y="288"/>
                </a:cubicBezTo>
                <a:cubicBezTo>
                  <a:pt x="19" y="288"/>
                  <a:pt x="24" y="285"/>
                  <a:pt x="28" y="282"/>
                </a:cubicBezTo>
                <a:cubicBezTo>
                  <a:pt x="40" y="273"/>
                  <a:pt x="53" y="257"/>
                  <a:pt x="61" y="245"/>
                </a:cubicBezTo>
                <a:cubicBezTo>
                  <a:pt x="89" y="198"/>
                  <a:pt x="118" y="150"/>
                  <a:pt x="146" y="103"/>
                </a:cubicBezTo>
                <a:cubicBezTo>
                  <a:pt x="160" y="80"/>
                  <a:pt x="174" y="56"/>
                  <a:pt x="188" y="33"/>
                </a:cubicBezTo>
                <a:cubicBezTo>
                  <a:pt x="195"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8" name="Freeform 37">
            <a:extLst>
              <a:ext uri="{FF2B5EF4-FFF2-40B4-BE49-F238E27FC236}">
                <a16:creationId xmlns:a16="http://schemas.microsoft.com/office/drawing/2014/main" id="{4EC77CEC-BFE7-44B3-8C08-46F369756B21}"/>
              </a:ext>
            </a:extLst>
          </p:cNvPr>
          <p:cNvSpPr>
            <a:spLocks/>
          </p:cNvSpPr>
          <p:nvPr/>
        </p:nvSpPr>
        <p:spPr bwMode="auto">
          <a:xfrm>
            <a:off x="5245785" y="1139241"/>
            <a:ext cx="185738" cy="233363"/>
          </a:xfrm>
          <a:custGeom>
            <a:avLst/>
            <a:gdLst>
              <a:gd name="T0" fmla="*/ 206 w 206"/>
              <a:gd name="T1" fmla="*/ 0 h 288"/>
              <a:gd name="T2" fmla="*/ 189 w 206"/>
              <a:gd name="T3" fmla="*/ 14 h 288"/>
              <a:gd name="T4" fmla="*/ 4 w 206"/>
              <a:gd name="T5" fmla="*/ 265 h 288"/>
              <a:gd name="T6" fmla="*/ 0 w 206"/>
              <a:gd name="T7" fmla="*/ 278 h 288"/>
              <a:gd name="T8" fmla="*/ 13 w 206"/>
              <a:gd name="T9" fmla="*/ 287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5"/>
                </a:cubicBezTo>
                <a:cubicBezTo>
                  <a:pt x="2" y="269"/>
                  <a:pt x="0" y="274"/>
                  <a:pt x="0" y="278"/>
                </a:cubicBezTo>
                <a:cubicBezTo>
                  <a:pt x="1" y="284"/>
                  <a:pt x="7" y="287"/>
                  <a:pt x="13" y="287"/>
                </a:cubicBezTo>
                <a:cubicBezTo>
                  <a:pt x="19" y="288"/>
                  <a:pt x="24" y="285"/>
                  <a:pt x="29" y="281"/>
                </a:cubicBezTo>
                <a:cubicBezTo>
                  <a:pt x="40" y="272"/>
                  <a:pt x="53" y="257"/>
                  <a:pt x="61" y="245"/>
                </a:cubicBezTo>
                <a:cubicBezTo>
                  <a:pt x="89" y="197"/>
                  <a:pt x="118" y="150"/>
                  <a:pt x="146" y="103"/>
                </a:cubicBezTo>
                <a:lnTo>
                  <a:pt x="189" y="32"/>
                </a:ln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9" name="Freeform 38">
            <a:extLst>
              <a:ext uri="{FF2B5EF4-FFF2-40B4-BE49-F238E27FC236}">
                <a16:creationId xmlns:a16="http://schemas.microsoft.com/office/drawing/2014/main" id="{84367FC1-8536-42D1-BB81-FBDFF04BEAE5}"/>
              </a:ext>
            </a:extLst>
          </p:cNvPr>
          <p:cNvSpPr>
            <a:spLocks/>
          </p:cNvSpPr>
          <p:nvPr/>
        </p:nvSpPr>
        <p:spPr bwMode="auto">
          <a:xfrm>
            <a:off x="7382560" y="1554162"/>
            <a:ext cx="185738" cy="234950"/>
          </a:xfrm>
          <a:custGeom>
            <a:avLst/>
            <a:gdLst>
              <a:gd name="T0" fmla="*/ 206 w 206"/>
              <a:gd name="T1" fmla="*/ 0 h 288"/>
              <a:gd name="T2" fmla="*/ 189 w 206"/>
              <a:gd name="T3" fmla="*/ 14 h 288"/>
              <a:gd name="T4" fmla="*/ 5 w 206"/>
              <a:gd name="T5" fmla="*/ 266 h 288"/>
              <a:gd name="T6" fmla="*/ 1 w 206"/>
              <a:gd name="T7" fmla="*/ 279 h 288"/>
              <a:gd name="T8" fmla="*/ 13 w 206"/>
              <a:gd name="T9" fmla="*/ 288 h 288"/>
              <a:gd name="T10" fmla="*/ 29 w 206"/>
              <a:gd name="T11" fmla="*/ 282 h 288"/>
              <a:gd name="T12" fmla="*/ 62 w 206"/>
              <a:gd name="T13" fmla="*/ 245 h 288"/>
              <a:gd name="T14" fmla="*/ 147 w 206"/>
              <a:gd name="T15" fmla="*/ 104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9"/>
                </a:cubicBezTo>
                <a:cubicBezTo>
                  <a:pt x="2" y="284"/>
                  <a:pt x="8" y="288"/>
                  <a:pt x="13" y="288"/>
                </a:cubicBezTo>
                <a:cubicBezTo>
                  <a:pt x="19" y="288"/>
                  <a:pt x="24" y="285"/>
                  <a:pt x="29" y="282"/>
                </a:cubicBezTo>
                <a:cubicBezTo>
                  <a:pt x="41" y="273"/>
                  <a:pt x="54" y="258"/>
                  <a:pt x="62" y="245"/>
                </a:cubicBezTo>
                <a:cubicBezTo>
                  <a:pt x="90" y="198"/>
                  <a:pt x="118" y="151"/>
                  <a:pt x="147" y="104"/>
                </a:cubicBezTo>
                <a:cubicBezTo>
                  <a:pt x="161" y="80"/>
                  <a:pt x="175" y="56"/>
                  <a:pt x="189" y="33"/>
                </a:cubicBez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0" name="Freeform 39">
            <a:extLst>
              <a:ext uri="{FF2B5EF4-FFF2-40B4-BE49-F238E27FC236}">
                <a16:creationId xmlns:a16="http://schemas.microsoft.com/office/drawing/2014/main" id="{401AEBA4-F9AD-4F0C-B706-1836F24F503F}"/>
              </a:ext>
            </a:extLst>
          </p:cNvPr>
          <p:cNvSpPr>
            <a:spLocks/>
          </p:cNvSpPr>
          <p:nvPr/>
        </p:nvSpPr>
        <p:spPr bwMode="auto">
          <a:xfrm>
            <a:off x="5042775" y="2665412"/>
            <a:ext cx="187325" cy="234950"/>
          </a:xfrm>
          <a:custGeom>
            <a:avLst/>
            <a:gdLst>
              <a:gd name="T0" fmla="*/ 206 w 206"/>
              <a:gd name="T1" fmla="*/ 0 h 288"/>
              <a:gd name="T2" fmla="*/ 189 w 206"/>
              <a:gd name="T3" fmla="*/ 14 h 288"/>
              <a:gd name="T4" fmla="*/ 5 w 206"/>
              <a:gd name="T5" fmla="*/ 265 h 288"/>
              <a:gd name="T6" fmla="*/ 1 w 206"/>
              <a:gd name="T7" fmla="*/ 278 h 288"/>
              <a:gd name="T8" fmla="*/ 14 w 206"/>
              <a:gd name="T9" fmla="*/ 287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7"/>
                </a:cubicBezTo>
                <a:cubicBezTo>
                  <a:pt x="19" y="288"/>
                  <a:pt x="25" y="285"/>
                  <a:pt x="29" y="281"/>
                </a:cubicBezTo>
                <a:cubicBezTo>
                  <a:pt x="41" y="272"/>
                  <a:pt x="54" y="257"/>
                  <a:pt x="62" y="245"/>
                </a:cubicBezTo>
                <a:cubicBezTo>
                  <a:pt x="90" y="197"/>
                  <a:pt x="118" y="150"/>
                  <a:pt x="147" y="103"/>
                </a:cubicBezTo>
                <a:lnTo>
                  <a:pt x="189" y="32"/>
                </a:ln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1" name="Freeform 40">
            <a:extLst>
              <a:ext uri="{FF2B5EF4-FFF2-40B4-BE49-F238E27FC236}">
                <a16:creationId xmlns:a16="http://schemas.microsoft.com/office/drawing/2014/main" id="{7B4B8C67-40B9-4342-A5CF-72138033AAB5}"/>
              </a:ext>
            </a:extLst>
          </p:cNvPr>
          <p:cNvSpPr>
            <a:spLocks/>
          </p:cNvSpPr>
          <p:nvPr/>
        </p:nvSpPr>
        <p:spPr bwMode="auto">
          <a:xfrm>
            <a:off x="7273270" y="2256630"/>
            <a:ext cx="185738" cy="233363"/>
          </a:xfrm>
          <a:custGeom>
            <a:avLst/>
            <a:gdLst>
              <a:gd name="T0" fmla="*/ 206 w 206"/>
              <a:gd name="T1" fmla="*/ 0 h 288"/>
              <a:gd name="T2" fmla="*/ 189 w 206"/>
              <a:gd name="T3" fmla="*/ 14 h 288"/>
              <a:gd name="T4" fmla="*/ 5 w 206"/>
              <a:gd name="T5" fmla="*/ 265 h 288"/>
              <a:gd name="T6" fmla="*/ 1 w 206"/>
              <a:gd name="T7" fmla="*/ 278 h 288"/>
              <a:gd name="T8" fmla="*/ 14 w 206"/>
              <a:gd name="T9" fmla="*/ 288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8"/>
                </a:cubicBezTo>
                <a:cubicBezTo>
                  <a:pt x="19" y="288"/>
                  <a:pt x="25" y="285"/>
                  <a:pt x="29" y="281"/>
                </a:cubicBezTo>
                <a:cubicBezTo>
                  <a:pt x="41" y="273"/>
                  <a:pt x="54" y="257"/>
                  <a:pt x="62" y="245"/>
                </a:cubicBezTo>
                <a:lnTo>
                  <a:pt x="147" y="103"/>
                </a:lnTo>
                <a:lnTo>
                  <a:pt x="189" y="32"/>
                </a:lnTo>
                <a:cubicBezTo>
                  <a:pt x="196"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2" name="Freeform 41">
            <a:extLst>
              <a:ext uri="{FF2B5EF4-FFF2-40B4-BE49-F238E27FC236}">
                <a16:creationId xmlns:a16="http://schemas.microsoft.com/office/drawing/2014/main" id="{CF8B5DDA-AFFA-4093-A90C-B29D5064C1E7}"/>
              </a:ext>
            </a:extLst>
          </p:cNvPr>
          <p:cNvSpPr>
            <a:spLocks/>
          </p:cNvSpPr>
          <p:nvPr/>
        </p:nvSpPr>
        <p:spPr bwMode="auto">
          <a:xfrm>
            <a:off x="2847072" y="2374900"/>
            <a:ext cx="185738" cy="234950"/>
          </a:xfrm>
          <a:custGeom>
            <a:avLst/>
            <a:gdLst>
              <a:gd name="T0" fmla="*/ 206 w 206"/>
              <a:gd name="T1" fmla="*/ 0 h 288"/>
              <a:gd name="T2" fmla="*/ 189 w 206"/>
              <a:gd name="T3" fmla="*/ 14 h 288"/>
              <a:gd name="T4" fmla="*/ 4 w 206"/>
              <a:gd name="T5" fmla="*/ 265 h 288"/>
              <a:gd name="T6" fmla="*/ 0 w 206"/>
              <a:gd name="T7" fmla="*/ 278 h 288"/>
              <a:gd name="T8" fmla="*/ 13 w 206"/>
              <a:gd name="T9" fmla="*/ 288 h 288"/>
              <a:gd name="T10" fmla="*/ 28 w 206"/>
              <a:gd name="T11" fmla="*/ 281 h 288"/>
              <a:gd name="T12" fmla="*/ 61 w 206"/>
              <a:gd name="T13" fmla="*/ 245 h 288"/>
              <a:gd name="T14" fmla="*/ 146 w 206"/>
              <a:gd name="T15" fmla="*/ 103 h 288"/>
              <a:gd name="T16" fmla="*/ 188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5"/>
                </a:cubicBezTo>
                <a:cubicBezTo>
                  <a:pt x="2" y="269"/>
                  <a:pt x="0" y="274"/>
                  <a:pt x="0" y="278"/>
                </a:cubicBezTo>
                <a:cubicBezTo>
                  <a:pt x="1" y="284"/>
                  <a:pt x="7" y="287"/>
                  <a:pt x="13" y="288"/>
                </a:cubicBezTo>
                <a:cubicBezTo>
                  <a:pt x="19" y="288"/>
                  <a:pt x="24" y="285"/>
                  <a:pt x="28" y="281"/>
                </a:cubicBezTo>
                <a:cubicBezTo>
                  <a:pt x="40" y="272"/>
                  <a:pt x="53" y="257"/>
                  <a:pt x="61" y="245"/>
                </a:cubicBezTo>
                <a:cubicBezTo>
                  <a:pt x="89" y="197"/>
                  <a:pt x="118" y="150"/>
                  <a:pt x="146" y="103"/>
                </a:cubicBezTo>
                <a:cubicBezTo>
                  <a:pt x="160" y="80"/>
                  <a:pt x="174" y="56"/>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3" name="Freeform 42">
            <a:extLst>
              <a:ext uri="{FF2B5EF4-FFF2-40B4-BE49-F238E27FC236}">
                <a16:creationId xmlns:a16="http://schemas.microsoft.com/office/drawing/2014/main" id="{6169110C-BCA4-455B-8759-9128D664D7E4}"/>
              </a:ext>
            </a:extLst>
          </p:cNvPr>
          <p:cNvSpPr>
            <a:spLocks/>
          </p:cNvSpPr>
          <p:nvPr/>
        </p:nvSpPr>
        <p:spPr bwMode="auto">
          <a:xfrm>
            <a:off x="755727" y="2229854"/>
            <a:ext cx="185738" cy="234950"/>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2" y="269"/>
                  <a:pt x="0" y="274"/>
                  <a:pt x="1" y="278"/>
                </a:cubicBezTo>
                <a:cubicBezTo>
                  <a:pt x="2" y="284"/>
                  <a:pt x="8"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4" name="Freeform 43">
            <a:extLst>
              <a:ext uri="{FF2B5EF4-FFF2-40B4-BE49-F238E27FC236}">
                <a16:creationId xmlns:a16="http://schemas.microsoft.com/office/drawing/2014/main" id="{5CF03D9C-EFF9-4E13-A52B-0D0DDF56CE66}"/>
              </a:ext>
            </a:extLst>
          </p:cNvPr>
          <p:cNvSpPr>
            <a:spLocks/>
          </p:cNvSpPr>
          <p:nvPr/>
        </p:nvSpPr>
        <p:spPr bwMode="auto">
          <a:xfrm>
            <a:off x="9224060" y="1973262"/>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5"/>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5" name="Freeform 44">
            <a:extLst>
              <a:ext uri="{FF2B5EF4-FFF2-40B4-BE49-F238E27FC236}">
                <a16:creationId xmlns:a16="http://schemas.microsoft.com/office/drawing/2014/main" id="{8F2BC7A9-8881-441E-984B-A956C859B530}"/>
              </a:ext>
            </a:extLst>
          </p:cNvPr>
          <p:cNvSpPr>
            <a:spLocks/>
          </p:cNvSpPr>
          <p:nvPr/>
        </p:nvSpPr>
        <p:spPr bwMode="auto">
          <a:xfrm>
            <a:off x="6999975" y="1012869"/>
            <a:ext cx="187325" cy="233363"/>
          </a:xfrm>
          <a:custGeom>
            <a:avLst/>
            <a:gdLst>
              <a:gd name="T0" fmla="*/ 206 w 206"/>
              <a:gd name="T1" fmla="*/ 0 h 288"/>
              <a:gd name="T2" fmla="*/ 189 w 206"/>
              <a:gd name="T3" fmla="*/ 14 h 288"/>
              <a:gd name="T4" fmla="*/ 5 w 206"/>
              <a:gd name="T5" fmla="*/ 265 h 288"/>
              <a:gd name="T6" fmla="*/ 1 w 206"/>
              <a:gd name="T7" fmla="*/ 278 h 288"/>
              <a:gd name="T8" fmla="*/ 14 w 206"/>
              <a:gd name="T9" fmla="*/ 287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7"/>
                </a:cubicBezTo>
                <a:cubicBezTo>
                  <a:pt x="19" y="288"/>
                  <a:pt x="25" y="285"/>
                  <a:pt x="29" y="281"/>
                </a:cubicBezTo>
                <a:cubicBezTo>
                  <a:pt x="41" y="272"/>
                  <a:pt x="54" y="257"/>
                  <a:pt x="62" y="245"/>
                </a:cubicBezTo>
                <a:cubicBezTo>
                  <a:pt x="90" y="197"/>
                  <a:pt x="118" y="150"/>
                  <a:pt x="147" y="103"/>
                </a:cubicBezTo>
                <a:cubicBezTo>
                  <a:pt x="161" y="79"/>
                  <a:pt x="175" y="56"/>
                  <a:pt x="189" y="32"/>
                </a:cubicBez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6" name="Freeform 45">
            <a:extLst>
              <a:ext uri="{FF2B5EF4-FFF2-40B4-BE49-F238E27FC236}">
                <a16:creationId xmlns:a16="http://schemas.microsoft.com/office/drawing/2014/main" id="{932D8549-B95C-4836-9662-7B24CF79D7F9}"/>
              </a:ext>
            </a:extLst>
          </p:cNvPr>
          <p:cNvSpPr>
            <a:spLocks/>
          </p:cNvSpPr>
          <p:nvPr/>
        </p:nvSpPr>
        <p:spPr bwMode="auto">
          <a:xfrm>
            <a:off x="2095577" y="2009191"/>
            <a:ext cx="185738" cy="233363"/>
          </a:xfrm>
          <a:custGeom>
            <a:avLst/>
            <a:gdLst>
              <a:gd name="T0" fmla="*/ 206 w 206"/>
              <a:gd name="T1" fmla="*/ 0 h 288"/>
              <a:gd name="T2" fmla="*/ 189 w 206"/>
              <a:gd name="T3" fmla="*/ 14 h 288"/>
              <a:gd name="T4" fmla="*/ 5 w 206"/>
              <a:gd name="T5" fmla="*/ 266 h 288"/>
              <a:gd name="T6" fmla="*/ 1 w 206"/>
              <a:gd name="T7" fmla="*/ 279 h 288"/>
              <a:gd name="T8" fmla="*/ 14 w 206"/>
              <a:gd name="T9" fmla="*/ 288 h 288"/>
              <a:gd name="T10" fmla="*/ 29 w 206"/>
              <a:gd name="T11" fmla="*/ 282 h 288"/>
              <a:gd name="T12" fmla="*/ 62 w 206"/>
              <a:gd name="T13" fmla="*/ 245 h 288"/>
              <a:gd name="T14" fmla="*/ 147 w 206"/>
              <a:gd name="T15" fmla="*/ 104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9"/>
                </a:cubicBezTo>
                <a:cubicBezTo>
                  <a:pt x="2" y="284"/>
                  <a:pt x="8" y="288"/>
                  <a:pt x="14" y="288"/>
                </a:cubicBezTo>
                <a:cubicBezTo>
                  <a:pt x="19" y="288"/>
                  <a:pt x="25" y="285"/>
                  <a:pt x="29" y="282"/>
                </a:cubicBezTo>
                <a:cubicBezTo>
                  <a:pt x="41" y="273"/>
                  <a:pt x="54" y="258"/>
                  <a:pt x="62" y="245"/>
                </a:cubicBezTo>
                <a:cubicBezTo>
                  <a:pt x="90" y="198"/>
                  <a:pt x="118" y="151"/>
                  <a:pt x="147" y="104"/>
                </a:cubicBezTo>
                <a:lnTo>
                  <a:pt x="189" y="33"/>
                </a:lnTo>
                <a:cubicBezTo>
                  <a:pt x="196"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7" name="Freeform 46">
            <a:extLst>
              <a:ext uri="{FF2B5EF4-FFF2-40B4-BE49-F238E27FC236}">
                <a16:creationId xmlns:a16="http://schemas.microsoft.com/office/drawing/2014/main" id="{77B73FB8-6EB6-455E-91E8-EDBE966317BF}"/>
              </a:ext>
            </a:extLst>
          </p:cNvPr>
          <p:cNvSpPr>
            <a:spLocks/>
          </p:cNvSpPr>
          <p:nvPr/>
        </p:nvSpPr>
        <p:spPr bwMode="auto">
          <a:xfrm>
            <a:off x="8636685" y="919162"/>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3" y="7"/>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6"/>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8" name="Freeform 47">
            <a:extLst>
              <a:ext uri="{FF2B5EF4-FFF2-40B4-BE49-F238E27FC236}">
                <a16:creationId xmlns:a16="http://schemas.microsoft.com/office/drawing/2014/main" id="{897836D1-39F8-4A88-9C81-EFFC56262C85}"/>
              </a:ext>
            </a:extLst>
          </p:cNvPr>
          <p:cNvSpPr>
            <a:spLocks/>
          </p:cNvSpPr>
          <p:nvPr/>
        </p:nvSpPr>
        <p:spPr bwMode="auto">
          <a:xfrm>
            <a:off x="3510907" y="2504206"/>
            <a:ext cx="187325" cy="233363"/>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9" y="176"/>
                  <a:pt x="5" y="265"/>
                </a:cubicBezTo>
                <a:cubicBezTo>
                  <a:pt x="2" y="269"/>
                  <a:pt x="0" y="274"/>
                  <a:pt x="1" y="278"/>
                </a:cubicBezTo>
                <a:cubicBezTo>
                  <a:pt x="1" y="284"/>
                  <a:pt x="7"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9" name="Freeform 48">
            <a:extLst>
              <a:ext uri="{FF2B5EF4-FFF2-40B4-BE49-F238E27FC236}">
                <a16:creationId xmlns:a16="http://schemas.microsoft.com/office/drawing/2014/main" id="{F79AC867-8B0A-4B57-B0C7-A647F5706AD0}"/>
              </a:ext>
            </a:extLst>
          </p:cNvPr>
          <p:cNvSpPr>
            <a:spLocks/>
          </p:cNvSpPr>
          <p:nvPr/>
        </p:nvSpPr>
        <p:spPr bwMode="auto">
          <a:xfrm>
            <a:off x="4028172" y="939800"/>
            <a:ext cx="187325" cy="234950"/>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2 w 206"/>
              <a:gd name="T13" fmla="*/ 244 h 287"/>
              <a:gd name="T14" fmla="*/ 147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4" y="7"/>
                  <a:pt x="189" y="13"/>
                </a:cubicBezTo>
                <a:cubicBezTo>
                  <a:pt x="130" y="100"/>
                  <a:pt x="59" y="175"/>
                  <a:pt x="5" y="265"/>
                </a:cubicBezTo>
                <a:cubicBezTo>
                  <a:pt x="3" y="269"/>
                  <a:pt x="0" y="273"/>
                  <a:pt x="1" y="278"/>
                </a:cubicBezTo>
                <a:cubicBezTo>
                  <a:pt x="2" y="283"/>
                  <a:pt x="8" y="287"/>
                  <a:pt x="13" y="287"/>
                </a:cubicBezTo>
                <a:cubicBezTo>
                  <a:pt x="19" y="287"/>
                  <a:pt x="25" y="284"/>
                  <a:pt x="29" y="281"/>
                </a:cubicBezTo>
                <a:cubicBezTo>
                  <a:pt x="41" y="272"/>
                  <a:pt x="54" y="257"/>
                  <a:pt x="62" y="244"/>
                </a:cubicBezTo>
                <a:cubicBezTo>
                  <a:pt x="90" y="197"/>
                  <a:pt x="118" y="150"/>
                  <a:pt x="147" y="103"/>
                </a:cubicBezTo>
                <a:lnTo>
                  <a:pt x="189" y="32"/>
                </a:ln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0" name="Freeform 49">
            <a:extLst>
              <a:ext uri="{FF2B5EF4-FFF2-40B4-BE49-F238E27FC236}">
                <a16:creationId xmlns:a16="http://schemas.microsoft.com/office/drawing/2014/main" id="{8E6E8B92-C9CB-4076-9240-E60A92C18C9D}"/>
              </a:ext>
            </a:extLst>
          </p:cNvPr>
          <p:cNvSpPr>
            <a:spLocks/>
          </p:cNvSpPr>
          <p:nvPr/>
        </p:nvSpPr>
        <p:spPr bwMode="auto">
          <a:xfrm>
            <a:off x="10630433" y="1204912"/>
            <a:ext cx="185738" cy="234950"/>
          </a:xfrm>
          <a:custGeom>
            <a:avLst/>
            <a:gdLst>
              <a:gd name="T0" fmla="*/ 206 w 206"/>
              <a:gd name="T1" fmla="*/ 0 h 287"/>
              <a:gd name="T2" fmla="*/ 189 w 206"/>
              <a:gd name="T3" fmla="*/ 13 h 287"/>
              <a:gd name="T4" fmla="*/ 5 w 206"/>
              <a:gd name="T5" fmla="*/ 265 h 287"/>
              <a:gd name="T6" fmla="*/ 1 w 206"/>
              <a:gd name="T7" fmla="*/ 278 h 287"/>
              <a:gd name="T8" fmla="*/ 14 w 206"/>
              <a:gd name="T9" fmla="*/ 287 h 287"/>
              <a:gd name="T10" fmla="*/ 29 w 206"/>
              <a:gd name="T11" fmla="*/ 281 h 287"/>
              <a:gd name="T12" fmla="*/ 62 w 206"/>
              <a:gd name="T13" fmla="*/ 244 h 287"/>
              <a:gd name="T14" fmla="*/ 147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4" y="7"/>
                  <a:pt x="189" y="13"/>
                </a:cubicBezTo>
                <a:cubicBezTo>
                  <a:pt x="130" y="100"/>
                  <a:pt x="59" y="175"/>
                  <a:pt x="5" y="265"/>
                </a:cubicBezTo>
                <a:cubicBezTo>
                  <a:pt x="3" y="269"/>
                  <a:pt x="0" y="273"/>
                  <a:pt x="1" y="278"/>
                </a:cubicBezTo>
                <a:cubicBezTo>
                  <a:pt x="2" y="283"/>
                  <a:pt x="8" y="287"/>
                  <a:pt x="14" y="287"/>
                </a:cubicBezTo>
                <a:cubicBezTo>
                  <a:pt x="19" y="287"/>
                  <a:pt x="25" y="284"/>
                  <a:pt x="29" y="281"/>
                </a:cubicBezTo>
                <a:cubicBezTo>
                  <a:pt x="41" y="272"/>
                  <a:pt x="54" y="257"/>
                  <a:pt x="62" y="244"/>
                </a:cubicBezTo>
                <a:cubicBezTo>
                  <a:pt x="90" y="197"/>
                  <a:pt x="118" y="150"/>
                  <a:pt x="147" y="103"/>
                </a:cubicBezTo>
                <a:cubicBezTo>
                  <a:pt x="161" y="79"/>
                  <a:pt x="175" y="56"/>
                  <a:pt x="189" y="32"/>
                </a:cubicBez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1" name="Freeform 50">
            <a:extLst>
              <a:ext uri="{FF2B5EF4-FFF2-40B4-BE49-F238E27FC236}">
                <a16:creationId xmlns:a16="http://schemas.microsoft.com/office/drawing/2014/main" id="{9C65BFA9-14F4-4B0A-8C5A-E739550D9EDC}"/>
              </a:ext>
            </a:extLst>
          </p:cNvPr>
          <p:cNvSpPr>
            <a:spLocks/>
          </p:cNvSpPr>
          <p:nvPr/>
        </p:nvSpPr>
        <p:spPr bwMode="auto">
          <a:xfrm>
            <a:off x="11025720" y="1738312"/>
            <a:ext cx="187325" cy="234950"/>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69"/>
                  <a:pt x="0" y="274"/>
                  <a:pt x="1" y="278"/>
                </a:cubicBezTo>
                <a:cubicBezTo>
                  <a:pt x="2" y="284"/>
                  <a:pt x="8" y="288"/>
                  <a:pt x="14" y="288"/>
                </a:cubicBezTo>
                <a:cubicBezTo>
                  <a:pt x="19" y="288"/>
                  <a:pt x="25" y="285"/>
                  <a:pt x="29" y="282"/>
                </a:cubicBezTo>
                <a:cubicBezTo>
                  <a:pt x="41" y="273"/>
                  <a:pt x="54" y="257"/>
                  <a:pt x="62" y="245"/>
                </a:cubicBezTo>
                <a:cubicBezTo>
                  <a:pt x="90" y="198"/>
                  <a:pt x="118" y="151"/>
                  <a:pt x="147" y="103"/>
                </a:cubicBezTo>
                <a:cubicBezTo>
                  <a:pt x="161" y="80"/>
                  <a:pt x="175" y="56"/>
                  <a:pt x="189" y="33"/>
                </a:cubicBez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2" name="Freeform 51">
            <a:extLst>
              <a:ext uri="{FF2B5EF4-FFF2-40B4-BE49-F238E27FC236}">
                <a16:creationId xmlns:a16="http://schemas.microsoft.com/office/drawing/2014/main" id="{C3BB63FB-3DC5-4801-90B7-B7D74A5ED653}"/>
              </a:ext>
            </a:extLst>
          </p:cNvPr>
          <p:cNvSpPr>
            <a:spLocks/>
          </p:cNvSpPr>
          <p:nvPr/>
        </p:nvSpPr>
        <p:spPr bwMode="auto">
          <a:xfrm>
            <a:off x="911590" y="1294230"/>
            <a:ext cx="187325" cy="234950"/>
          </a:xfrm>
          <a:custGeom>
            <a:avLst/>
            <a:gdLst>
              <a:gd name="T0" fmla="*/ 206 w 206"/>
              <a:gd name="T1" fmla="*/ 0 h 288"/>
              <a:gd name="T2" fmla="*/ 189 w 206"/>
              <a:gd name="T3" fmla="*/ 14 h 288"/>
              <a:gd name="T4" fmla="*/ 4 w 206"/>
              <a:gd name="T5" fmla="*/ 266 h 288"/>
              <a:gd name="T6" fmla="*/ 0 w 206"/>
              <a:gd name="T7" fmla="*/ 278 h 288"/>
              <a:gd name="T8" fmla="*/ 13 w 206"/>
              <a:gd name="T9" fmla="*/ 288 h 288"/>
              <a:gd name="T10" fmla="*/ 29 w 206"/>
              <a:gd name="T11" fmla="*/ 282 h 288"/>
              <a:gd name="T12" fmla="*/ 61 w 206"/>
              <a:gd name="T13" fmla="*/ 245 h 288"/>
              <a:gd name="T14" fmla="*/ 146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1"/>
                  <a:pt x="58" y="176"/>
                  <a:pt x="4" y="266"/>
                </a:cubicBezTo>
                <a:cubicBezTo>
                  <a:pt x="2" y="270"/>
                  <a:pt x="0" y="274"/>
                  <a:pt x="0" y="278"/>
                </a:cubicBezTo>
                <a:cubicBezTo>
                  <a:pt x="1" y="284"/>
                  <a:pt x="7" y="288"/>
                  <a:pt x="13" y="288"/>
                </a:cubicBezTo>
                <a:cubicBezTo>
                  <a:pt x="19" y="288"/>
                  <a:pt x="24" y="285"/>
                  <a:pt x="29" y="282"/>
                </a:cubicBezTo>
                <a:cubicBezTo>
                  <a:pt x="40" y="273"/>
                  <a:pt x="54" y="258"/>
                  <a:pt x="61" y="245"/>
                </a:cubicBezTo>
                <a:cubicBezTo>
                  <a:pt x="89" y="198"/>
                  <a:pt x="118" y="151"/>
                  <a:pt x="146" y="103"/>
                </a:cubicBezTo>
                <a:cubicBezTo>
                  <a:pt x="160" y="80"/>
                  <a:pt x="174" y="56"/>
                  <a:pt x="189" y="33"/>
                </a:cubicBezTo>
                <a:cubicBezTo>
                  <a:pt x="195"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3" name="Freeform 52">
            <a:extLst>
              <a:ext uri="{FF2B5EF4-FFF2-40B4-BE49-F238E27FC236}">
                <a16:creationId xmlns:a16="http://schemas.microsoft.com/office/drawing/2014/main" id="{1126EE2E-1B2F-4650-A2F9-95471A634099}"/>
              </a:ext>
            </a:extLst>
          </p:cNvPr>
          <p:cNvSpPr>
            <a:spLocks/>
          </p:cNvSpPr>
          <p:nvPr/>
        </p:nvSpPr>
        <p:spPr bwMode="auto">
          <a:xfrm>
            <a:off x="4824541" y="2010987"/>
            <a:ext cx="185738" cy="233363"/>
          </a:xfrm>
          <a:custGeom>
            <a:avLst/>
            <a:gdLst>
              <a:gd name="T0" fmla="*/ 206 w 206"/>
              <a:gd name="T1" fmla="*/ 0 h 287"/>
              <a:gd name="T2" fmla="*/ 189 w 206"/>
              <a:gd name="T3" fmla="*/ 13 h 287"/>
              <a:gd name="T4" fmla="*/ 4 w 206"/>
              <a:gd name="T5" fmla="*/ 265 h 287"/>
              <a:gd name="T6" fmla="*/ 0 w 206"/>
              <a:gd name="T7" fmla="*/ 278 h 287"/>
              <a:gd name="T8" fmla="*/ 13 w 206"/>
              <a:gd name="T9" fmla="*/ 287 h 287"/>
              <a:gd name="T10" fmla="*/ 29 w 206"/>
              <a:gd name="T11" fmla="*/ 281 h 287"/>
              <a:gd name="T12" fmla="*/ 61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9" y="13"/>
                </a:cubicBezTo>
                <a:cubicBezTo>
                  <a:pt x="130" y="100"/>
                  <a:pt x="58" y="175"/>
                  <a:pt x="4" y="265"/>
                </a:cubicBezTo>
                <a:cubicBezTo>
                  <a:pt x="2" y="269"/>
                  <a:pt x="0" y="273"/>
                  <a:pt x="0" y="278"/>
                </a:cubicBezTo>
                <a:cubicBezTo>
                  <a:pt x="1" y="283"/>
                  <a:pt x="7" y="287"/>
                  <a:pt x="13" y="287"/>
                </a:cubicBezTo>
                <a:cubicBezTo>
                  <a:pt x="19" y="287"/>
                  <a:pt x="24" y="284"/>
                  <a:pt x="29" y="281"/>
                </a:cubicBezTo>
                <a:cubicBezTo>
                  <a:pt x="40" y="272"/>
                  <a:pt x="53" y="257"/>
                  <a:pt x="61" y="244"/>
                </a:cubicBezTo>
                <a:cubicBezTo>
                  <a:pt x="89" y="197"/>
                  <a:pt x="118" y="150"/>
                  <a:pt x="146" y="103"/>
                </a:cubicBezTo>
                <a:lnTo>
                  <a:pt x="189" y="32"/>
                </a:ln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4" name="Freeform 53">
            <a:extLst>
              <a:ext uri="{FF2B5EF4-FFF2-40B4-BE49-F238E27FC236}">
                <a16:creationId xmlns:a16="http://schemas.microsoft.com/office/drawing/2014/main" id="{0677DCCA-3062-46F0-84D5-B46A2A76BE78}"/>
              </a:ext>
            </a:extLst>
          </p:cNvPr>
          <p:cNvSpPr>
            <a:spLocks/>
          </p:cNvSpPr>
          <p:nvPr/>
        </p:nvSpPr>
        <p:spPr bwMode="auto">
          <a:xfrm>
            <a:off x="2632760" y="1174750"/>
            <a:ext cx="185738" cy="233363"/>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8"/>
                </a:cubicBezTo>
                <a:cubicBezTo>
                  <a:pt x="2" y="284"/>
                  <a:pt x="8" y="288"/>
                  <a:pt x="14" y="288"/>
                </a:cubicBezTo>
                <a:cubicBezTo>
                  <a:pt x="19" y="288"/>
                  <a:pt x="25" y="285"/>
                  <a:pt x="29" y="282"/>
                </a:cubicBezTo>
                <a:cubicBezTo>
                  <a:pt x="41" y="273"/>
                  <a:pt x="54" y="258"/>
                  <a:pt x="62" y="245"/>
                </a:cubicBezTo>
                <a:cubicBezTo>
                  <a:pt x="90" y="198"/>
                  <a:pt x="118" y="151"/>
                  <a:pt x="147" y="103"/>
                </a:cubicBezTo>
                <a:lnTo>
                  <a:pt x="189" y="33"/>
                </a:ln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6" name="Freeform 54">
            <a:extLst>
              <a:ext uri="{FF2B5EF4-FFF2-40B4-BE49-F238E27FC236}">
                <a16:creationId xmlns:a16="http://schemas.microsoft.com/office/drawing/2014/main" id="{E1478089-E950-469A-BC60-7653BCA60383}"/>
              </a:ext>
            </a:extLst>
          </p:cNvPr>
          <p:cNvSpPr>
            <a:spLocks/>
          </p:cNvSpPr>
          <p:nvPr/>
        </p:nvSpPr>
        <p:spPr bwMode="auto">
          <a:xfrm>
            <a:off x="8311247" y="2259012"/>
            <a:ext cx="185738" cy="233363"/>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6"/>
                </a:cubicBezTo>
                <a:cubicBezTo>
                  <a:pt x="3" y="269"/>
                  <a:pt x="0" y="274"/>
                  <a:pt x="1" y="278"/>
                </a:cubicBezTo>
                <a:cubicBezTo>
                  <a:pt x="2" y="284"/>
                  <a:pt x="8" y="288"/>
                  <a:pt x="14" y="288"/>
                </a:cubicBezTo>
                <a:cubicBezTo>
                  <a:pt x="19" y="288"/>
                  <a:pt x="25" y="285"/>
                  <a:pt x="29" y="282"/>
                </a:cubicBezTo>
                <a:cubicBezTo>
                  <a:pt x="41" y="273"/>
                  <a:pt x="54" y="257"/>
                  <a:pt x="62" y="245"/>
                </a:cubicBezTo>
                <a:cubicBezTo>
                  <a:pt x="90" y="198"/>
                  <a:pt x="118" y="150"/>
                  <a:pt x="147" y="103"/>
                </a:cubicBezTo>
                <a:cubicBezTo>
                  <a:pt x="161" y="80"/>
                  <a:pt x="175" y="56"/>
                  <a:pt x="189" y="33"/>
                </a:cubicBezTo>
                <a:cubicBezTo>
                  <a:pt x="196"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7" name="Freeform 55">
            <a:extLst>
              <a:ext uri="{FF2B5EF4-FFF2-40B4-BE49-F238E27FC236}">
                <a16:creationId xmlns:a16="http://schemas.microsoft.com/office/drawing/2014/main" id="{517FE6B2-1F28-4EDB-9ED1-1AED98AE1BB0}"/>
              </a:ext>
            </a:extLst>
          </p:cNvPr>
          <p:cNvSpPr>
            <a:spLocks/>
          </p:cNvSpPr>
          <p:nvPr/>
        </p:nvSpPr>
        <p:spPr bwMode="auto">
          <a:xfrm>
            <a:off x="4005947" y="1741487"/>
            <a:ext cx="185738" cy="233363"/>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1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3" y="7"/>
                  <a:pt x="189" y="13"/>
                </a:cubicBezTo>
                <a:cubicBezTo>
                  <a:pt x="130" y="100"/>
                  <a:pt x="59" y="175"/>
                  <a:pt x="5" y="265"/>
                </a:cubicBezTo>
                <a:cubicBezTo>
                  <a:pt x="2" y="269"/>
                  <a:pt x="0" y="273"/>
                  <a:pt x="1" y="278"/>
                </a:cubicBezTo>
                <a:cubicBezTo>
                  <a:pt x="1" y="283"/>
                  <a:pt x="7" y="287"/>
                  <a:pt x="13" y="287"/>
                </a:cubicBezTo>
                <a:cubicBezTo>
                  <a:pt x="19" y="287"/>
                  <a:pt x="24" y="284"/>
                  <a:pt x="29" y="281"/>
                </a:cubicBezTo>
                <a:cubicBezTo>
                  <a:pt x="41" y="272"/>
                  <a:pt x="54" y="257"/>
                  <a:pt x="61" y="244"/>
                </a:cubicBezTo>
                <a:cubicBezTo>
                  <a:pt x="90" y="197"/>
                  <a:pt x="118" y="150"/>
                  <a:pt x="146" y="103"/>
                </a:cubicBezTo>
                <a:cubicBezTo>
                  <a:pt x="160" y="79"/>
                  <a:pt x="175" y="56"/>
                  <a:pt x="189" y="32"/>
                </a:cubicBez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8" name="Freeform 56">
            <a:extLst>
              <a:ext uri="{FF2B5EF4-FFF2-40B4-BE49-F238E27FC236}">
                <a16:creationId xmlns:a16="http://schemas.microsoft.com/office/drawing/2014/main" id="{72114CBD-3E2B-43C9-9583-1444661C83EE}"/>
              </a:ext>
            </a:extLst>
          </p:cNvPr>
          <p:cNvSpPr>
            <a:spLocks/>
          </p:cNvSpPr>
          <p:nvPr/>
        </p:nvSpPr>
        <p:spPr bwMode="auto">
          <a:xfrm>
            <a:off x="5528012" y="1506418"/>
            <a:ext cx="185738" cy="233363"/>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2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4" y="6"/>
                  <a:pt x="189" y="13"/>
                </a:cubicBezTo>
                <a:cubicBezTo>
                  <a:pt x="130" y="100"/>
                  <a:pt x="59" y="175"/>
                  <a:pt x="5" y="265"/>
                </a:cubicBezTo>
                <a:cubicBezTo>
                  <a:pt x="2" y="269"/>
                  <a:pt x="0" y="273"/>
                  <a:pt x="1" y="278"/>
                </a:cubicBezTo>
                <a:cubicBezTo>
                  <a:pt x="2" y="283"/>
                  <a:pt x="8" y="287"/>
                  <a:pt x="13" y="287"/>
                </a:cubicBezTo>
                <a:cubicBezTo>
                  <a:pt x="19" y="287"/>
                  <a:pt x="24" y="284"/>
                  <a:pt x="29" y="281"/>
                </a:cubicBezTo>
                <a:cubicBezTo>
                  <a:pt x="41" y="272"/>
                  <a:pt x="54" y="257"/>
                  <a:pt x="62" y="244"/>
                </a:cubicBezTo>
                <a:cubicBezTo>
                  <a:pt x="90" y="197"/>
                  <a:pt x="118" y="150"/>
                  <a:pt x="146" y="103"/>
                </a:cubicBezTo>
                <a:lnTo>
                  <a:pt x="189" y="32"/>
                </a:ln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9" name="Freeform 43">
            <a:extLst>
              <a:ext uri="{FF2B5EF4-FFF2-40B4-BE49-F238E27FC236}">
                <a16:creationId xmlns:a16="http://schemas.microsoft.com/office/drawing/2014/main" id="{30A51F74-5280-486F-B022-4A7113C97D9B}"/>
              </a:ext>
            </a:extLst>
          </p:cNvPr>
          <p:cNvSpPr>
            <a:spLocks/>
          </p:cNvSpPr>
          <p:nvPr/>
        </p:nvSpPr>
        <p:spPr bwMode="auto">
          <a:xfrm>
            <a:off x="5702717" y="2244350"/>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5"/>
                  <a:pt x="188" y="32"/>
                </a:cubicBez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0941924E-F977-4B36-973C-B684AFBC9C7B}"/>
              </a:ext>
            </a:extLst>
          </p:cNvPr>
          <p:cNvSpPr/>
          <p:nvPr/>
        </p:nvSpPr>
        <p:spPr>
          <a:xfrm>
            <a:off x="3673520" y="3216321"/>
            <a:ext cx="45719" cy="422229"/>
          </a:xfrm>
          <a:custGeom>
            <a:avLst/>
            <a:gdLst>
              <a:gd name="connsiteX0" fmla="*/ 135589 w 324412"/>
              <a:gd name="connsiteY0" fmla="*/ 0 h 2996034"/>
              <a:gd name="connsiteX1" fmla="*/ 173988 w 324412"/>
              <a:gd name="connsiteY1" fmla="*/ 304583 h 2996034"/>
              <a:gd name="connsiteX2" fmla="*/ 220695 w 324412"/>
              <a:gd name="connsiteY2" fmla="*/ 1010438 h 2996034"/>
              <a:gd name="connsiteX3" fmla="*/ 321397 w 324412"/>
              <a:gd name="connsiteY3" fmla="*/ 2416455 h 2996034"/>
              <a:gd name="connsiteX4" fmla="*/ 270759 w 324412"/>
              <a:gd name="connsiteY4" fmla="*/ 2832395 h 2996034"/>
              <a:gd name="connsiteX5" fmla="*/ 189649 w 324412"/>
              <a:gd name="connsiteY5" fmla="*/ 2968926 h 2996034"/>
              <a:gd name="connsiteX6" fmla="*/ 51471 w 324412"/>
              <a:gd name="connsiteY6" fmla="*/ 2972285 h 2996034"/>
              <a:gd name="connsiteX7" fmla="*/ 14689 w 324412"/>
              <a:gd name="connsiteY7" fmla="*/ 2865091 h 2996034"/>
              <a:gd name="connsiteX8" fmla="*/ 82694 w 324412"/>
              <a:gd name="connsiteY8" fmla="*/ 187684 h 2996034"/>
              <a:gd name="connsiteX9" fmla="*/ 135589 w 324412"/>
              <a:gd name="connsiteY9" fmla="*/ 0 h 299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4412" h="2996034">
                <a:moveTo>
                  <a:pt x="135589" y="0"/>
                </a:moveTo>
                <a:cubicBezTo>
                  <a:pt x="174587" y="95009"/>
                  <a:pt x="166999" y="205488"/>
                  <a:pt x="173988" y="304583"/>
                </a:cubicBezTo>
                <a:lnTo>
                  <a:pt x="220695" y="1010438"/>
                </a:lnTo>
                <a:cubicBezTo>
                  <a:pt x="255001" y="1475048"/>
                  <a:pt x="289307" y="1939658"/>
                  <a:pt x="321397" y="2416455"/>
                </a:cubicBezTo>
                <a:cubicBezTo>
                  <a:pt x="331242" y="2534231"/>
                  <a:pt x="317644" y="2712136"/>
                  <a:pt x="270759" y="2832395"/>
                </a:cubicBezTo>
                <a:cubicBezTo>
                  <a:pt x="254605" y="2886832"/>
                  <a:pt x="233379" y="2934775"/>
                  <a:pt x="189649" y="2968926"/>
                </a:cubicBezTo>
                <a:cubicBezTo>
                  <a:pt x="140848" y="2996583"/>
                  <a:pt x="81902" y="3011252"/>
                  <a:pt x="51471" y="2972285"/>
                </a:cubicBezTo>
                <a:cubicBezTo>
                  <a:pt x="23895" y="2952000"/>
                  <a:pt x="13112" y="2908144"/>
                  <a:pt x="14689" y="2865091"/>
                </a:cubicBezTo>
                <a:cubicBezTo>
                  <a:pt x="-43140" y="1979726"/>
                  <a:pt x="88866" y="1082025"/>
                  <a:pt x="82694" y="187684"/>
                </a:cubicBezTo>
                <a:cubicBezTo>
                  <a:pt x="76344" y="119456"/>
                  <a:pt x="87426" y="58524"/>
                  <a:pt x="135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CD38D8A7-F820-4368-92EA-9A058B524F40}"/>
              </a:ext>
            </a:extLst>
          </p:cNvPr>
          <p:cNvSpPr/>
          <p:nvPr/>
        </p:nvSpPr>
        <p:spPr>
          <a:xfrm>
            <a:off x="8495619" y="3244399"/>
            <a:ext cx="45719" cy="422229"/>
          </a:xfrm>
          <a:custGeom>
            <a:avLst/>
            <a:gdLst>
              <a:gd name="connsiteX0" fmla="*/ 135589 w 324412"/>
              <a:gd name="connsiteY0" fmla="*/ 0 h 2996034"/>
              <a:gd name="connsiteX1" fmla="*/ 173988 w 324412"/>
              <a:gd name="connsiteY1" fmla="*/ 304583 h 2996034"/>
              <a:gd name="connsiteX2" fmla="*/ 220695 w 324412"/>
              <a:gd name="connsiteY2" fmla="*/ 1010438 h 2996034"/>
              <a:gd name="connsiteX3" fmla="*/ 321397 w 324412"/>
              <a:gd name="connsiteY3" fmla="*/ 2416455 h 2996034"/>
              <a:gd name="connsiteX4" fmla="*/ 270759 w 324412"/>
              <a:gd name="connsiteY4" fmla="*/ 2832395 h 2996034"/>
              <a:gd name="connsiteX5" fmla="*/ 189649 w 324412"/>
              <a:gd name="connsiteY5" fmla="*/ 2968926 h 2996034"/>
              <a:gd name="connsiteX6" fmla="*/ 51471 w 324412"/>
              <a:gd name="connsiteY6" fmla="*/ 2972285 h 2996034"/>
              <a:gd name="connsiteX7" fmla="*/ 14689 w 324412"/>
              <a:gd name="connsiteY7" fmla="*/ 2865091 h 2996034"/>
              <a:gd name="connsiteX8" fmla="*/ 82694 w 324412"/>
              <a:gd name="connsiteY8" fmla="*/ 187684 h 2996034"/>
              <a:gd name="connsiteX9" fmla="*/ 135589 w 324412"/>
              <a:gd name="connsiteY9" fmla="*/ 0 h 299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4412" h="2996034">
                <a:moveTo>
                  <a:pt x="135589" y="0"/>
                </a:moveTo>
                <a:cubicBezTo>
                  <a:pt x="174587" y="95009"/>
                  <a:pt x="166999" y="205488"/>
                  <a:pt x="173988" y="304583"/>
                </a:cubicBezTo>
                <a:lnTo>
                  <a:pt x="220695" y="1010438"/>
                </a:lnTo>
                <a:cubicBezTo>
                  <a:pt x="255001" y="1475048"/>
                  <a:pt x="289307" y="1939658"/>
                  <a:pt x="321397" y="2416455"/>
                </a:cubicBezTo>
                <a:cubicBezTo>
                  <a:pt x="331242" y="2534231"/>
                  <a:pt x="317644" y="2712136"/>
                  <a:pt x="270759" y="2832395"/>
                </a:cubicBezTo>
                <a:cubicBezTo>
                  <a:pt x="254605" y="2886832"/>
                  <a:pt x="233379" y="2934775"/>
                  <a:pt x="189649" y="2968926"/>
                </a:cubicBezTo>
                <a:cubicBezTo>
                  <a:pt x="140848" y="2996583"/>
                  <a:pt x="81902" y="3011252"/>
                  <a:pt x="51471" y="2972285"/>
                </a:cubicBezTo>
                <a:cubicBezTo>
                  <a:pt x="23895" y="2952000"/>
                  <a:pt x="13112" y="2908144"/>
                  <a:pt x="14689" y="2865091"/>
                </a:cubicBezTo>
                <a:cubicBezTo>
                  <a:pt x="-43140" y="1979726"/>
                  <a:pt x="88866" y="1082025"/>
                  <a:pt x="82694" y="187684"/>
                </a:cubicBezTo>
                <a:cubicBezTo>
                  <a:pt x="76344" y="119456"/>
                  <a:pt x="87426" y="58524"/>
                  <a:pt x="13558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grpSp>
        <p:nvGrpSpPr>
          <p:cNvPr id="64" name="Group 63">
            <a:extLst>
              <a:ext uri="{FF2B5EF4-FFF2-40B4-BE49-F238E27FC236}">
                <a16:creationId xmlns:a16="http://schemas.microsoft.com/office/drawing/2014/main" id="{3171F71D-BC40-4E6E-B5D6-52E5DE172770}"/>
              </a:ext>
            </a:extLst>
          </p:cNvPr>
          <p:cNvGrpSpPr/>
          <p:nvPr/>
        </p:nvGrpSpPr>
        <p:grpSpPr>
          <a:xfrm>
            <a:off x="8507354" y="2662903"/>
            <a:ext cx="3719387" cy="1846660"/>
            <a:chOff x="8929772" y="1464216"/>
            <a:chExt cx="2989147" cy="1846660"/>
          </a:xfrm>
        </p:grpSpPr>
        <p:sp>
          <p:nvSpPr>
            <p:cNvPr id="65" name="TextBox 64">
              <a:extLst>
                <a:ext uri="{FF2B5EF4-FFF2-40B4-BE49-F238E27FC236}">
                  <a16:creationId xmlns:a16="http://schemas.microsoft.com/office/drawing/2014/main" id="{625F3560-6BEB-46CA-8CBD-A4BDC0AAA117}"/>
                </a:ext>
              </a:extLst>
            </p:cNvPr>
            <p:cNvSpPr txBox="1"/>
            <p:nvPr/>
          </p:nvSpPr>
          <p:spPr>
            <a:xfrm>
              <a:off x="8981831" y="1464216"/>
              <a:ext cx="2937088" cy="461665"/>
            </a:xfrm>
            <a:prstGeom prst="rect">
              <a:avLst/>
            </a:prstGeom>
            <a:noFill/>
          </p:spPr>
          <p:txBody>
            <a:bodyPr wrap="square" lIns="0" r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Simplification/SOP</a:t>
              </a:r>
            </a:p>
          </p:txBody>
        </p:sp>
        <p:sp>
          <p:nvSpPr>
            <p:cNvPr id="66" name="TextBox 65">
              <a:extLst>
                <a:ext uri="{FF2B5EF4-FFF2-40B4-BE49-F238E27FC236}">
                  <a16:creationId xmlns:a16="http://schemas.microsoft.com/office/drawing/2014/main" id="{7997D049-AC3D-465A-974A-1A9A97347F80}"/>
                </a:ext>
              </a:extLst>
            </p:cNvPr>
            <p:cNvSpPr txBox="1"/>
            <p:nvPr/>
          </p:nvSpPr>
          <p:spPr>
            <a:xfrm>
              <a:off x="8929772" y="1925881"/>
              <a:ext cx="2929293" cy="1384995"/>
            </a:xfrm>
            <a:prstGeom prst="rect">
              <a:avLst/>
            </a:prstGeom>
            <a:noFill/>
          </p:spPr>
          <p:txBody>
            <a:bodyPr wrap="square" lIns="0" rIns="0" rtlCol="0" anchor="t">
              <a:spAutoFit/>
            </a:bodyPr>
            <a:lstStyle/>
            <a:p>
              <a:pPr>
                <a:defRPr/>
              </a:pPr>
              <a:r>
                <a:rPr lang="en-US" sz="1400" dirty="0">
                  <a:solidFill>
                    <a:srgbClr val="002060"/>
                  </a:solidFill>
                  <a:latin typeface="Calibri Light" panose="020F0302020204030204"/>
                </a:rPr>
                <a:t>*Strong customer database &amp; quick customer  </a:t>
              </a:r>
              <a:br>
                <a:rPr lang="en-US" sz="1400" dirty="0">
                  <a:solidFill>
                    <a:srgbClr val="002060"/>
                  </a:solidFill>
                  <a:latin typeface="Calibri Light" panose="020F0302020204030204"/>
                </a:rPr>
              </a:br>
              <a:r>
                <a:rPr lang="en-US" sz="1400" dirty="0">
                  <a:solidFill>
                    <a:srgbClr val="002060"/>
                  </a:solidFill>
                  <a:latin typeface="Calibri Light" panose="020F0302020204030204"/>
                </a:rPr>
                <a:t>   onboarding process.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t>
              </a:r>
              <a:r>
                <a:rPr lang="en-US" sz="1400" dirty="0">
                  <a:solidFill>
                    <a:srgbClr val="002060"/>
                  </a:solidFill>
                  <a:latin typeface="Calibri Light" panose="020F0302020204030204"/>
                </a:rPr>
                <a:t>Monitor </a:t>
              </a: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&amp; Comply the SOPs of all departments</a:t>
              </a:r>
              <a:b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b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as per company policy. </a:t>
              </a:r>
            </a:p>
            <a:p>
              <a:pPr marL="0" marR="0" lvl="0" indent="0" defTabSz="914400" rtl="0" eaLnBrk="1" fontAlgn="auto" latinLnBrk="0" hangingPunct="1">
                <a:lnSpc>
                  <a:spcPct val="100000"/>
                </a:lnSpc>
                <a:spcBef>
                  <a:spcPts val="0"/>
                </a:spcBef>
                <a:spcAft>
                  <a:spcPts val="0"/>
                </a:spcAft>
                <a:buClrTx/>
                <a:buSzTx/>
                <a:buFontTx/>
                <a:buNone/>
                <a:tabLst/>
                <a:defRPr/>
              </a:pPr>
              <a:r>
                <a:rPr lang="en-US" sz="1400" dirty="0">
                  <a:solidFill>
                    <a:srgbClr val="002060"/>
                  </a:solidFill>
                  <a:latin typeface="Calibri Light" panose="020F0302020204030204"/>
                </a:rPr>
                <a:t>* Suppliers’ Portal – fast onboarding for the </a:t>
              </a:r>
              <a:br>
                <a:rPr lang="en-US" sz="1400" dirty="0">
                  <a:solidFill>
                    <a:srgbClr val="002060"/>
                  </a:solidFill>
                  <a:latin typeface="Calibri Light" panose="020F0302020204030204"/>
                </a:rPr>
              </a:br>
              <a:r>
                <a:rPr lang="en-US" sz="1400" dirty="0">
                  <a:solidFill>
                    <a:srgbClr val="002060"/>
                  </a:solidFill>
                  <a:latin typeface="Calibri Light" panose="020F0302020204030204"/>
                </a:rPr>
                <a:t>   suppliers.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p:txBody>
        </p:sp>
      </p:grpSp>
      <p:grpSp>
        <p:nvGrpSpPr>
          <p:cNvPr id="67" name="Group 66">
            <a:extLst>
              <a:ext uri="{FF2B5EF4-FFF2-40B4-BE49-F238E27FC236}">
                <a16:creationId xmlns:a16="http://schemas.microsoft.com/office/drawing/2014/main" id="{B3D54F14-E983-4294-B586-78B5517FE196}"/>
              </a:ext>
            </a:extLst>
          </p:cNvPr>
          <p:cNvGrpSpPr/>
          <p:nvPr/>
        </p:nvGrpSpPr>
        <p:grpSpPr>
          <a:xfrm>
            <a:off x="286814" y="2608914"/>
            <a:ext cx="4176993" cy="1628707"/>
            <a:chOff x="8921977" y="4073386"/>
            <a:chExt cx="3507482" cy="1628707"/>
          </a:xfrm>
        </p:grpSpPr>
        <p:sp>
          <p:nvSpPr>
            <p:cNvPr id="68" name="TextBox 67">
              <a:extLst>
                <a:ext uri="{FF2B5EF4-FFF2-40B4-BE49-F238E27FC236}">
                  <a16:creationId xmlns:a16="http://schemas.microsoft.com/office/drawing/2014/main" id="{B6C27484-24CE-4FC5-B9FC-E3E971B0FFA2}"/>
                </a:ext>
              </a:extLst>
            </p:cNvPr>
            <p:cNvSpPr txBox="1"/>
            <p:nvPr/>
          </p:nvSpPr>
          <p:spPr>
            <a:xfrm>
              <a:off x="8921977" y="4073386"/>
              <a:ext cx="2937088" cy="461665"/>
            </a:xfrm>
            <a:prstGeom prst="rect">
              <a:avLst/>
            </a:prstGeom>
            <a:noFill/>
          </p:spPr>
          <p:txBody>
            <a:bodyPr wrap="square" lIns="0" r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err="1">
                  <a:ln>
                    <a:noFill/>
                  </a:ln>
                  <a:solidFill>
                    <a:srgbClr val="022C60"/>
                  </a:solidFill>
                  <a:effectLst/>
                  <a:uLnTx/>
                  <a:uFillTx/>
                  <a:latin typeface="Calibri" panose="020F0502020204030204"/>
                  <a:ea typeface="+mn-ea"/>
                  <a:cs typeface="+mn-cs"/>
                </a:rPr>
                <a:t>QuotE</a:t>
              </a: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 &amp; TENDER</a:t>
              </a:r>
            </a:p>
          </p:txBody>
        </p:sp>
        <p:sp>
          <p:nvSpPr>
            <p:cNvPr id="69" name="TextBox 68">
              <a:extLst>
                <a:ext uri="{FF2B5EF4-FFF2-40B4-BE49-F238E27FC236}">
                  <a16:creationId xmlns:a16="http://schemas.microsoft.com/office/drawing/2014/main" id="{E4F1E13A-6A66-47DA-AE12-6ECA20D077A0}"/>
                </a:ext>
              </a:extLst>
            </p:cNvPr>
            <p:cNvSpPr txBox="1"/>
            <p:nvPr/>
          </p:nvSpPr>
          <p:spPr>
            <a:xfrm>
              <a:off x="8929772" y="4532542"/>
              <a:ext cx="3499687" cy="1169551"/>
            </a:xfrm>
            <a:prstGeom prst="rect">
              <a:avLst/>
            </a:prstGeom>
            <a:noFill/>
          </p:spPr>
          <p:txBody>
            <a:bodyPr wrap="square" lIns="0" r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*Define standard Contract templates.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*Contracts Review (with Group Head of Legal)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*Quotations approvals/control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t>
              </a:r>
              <a:r>
                <a:rPr lang="en-US" sz="1400" dirty="0">
                  <a:solidFill>
                    <a:srgbClr val="002060"/>
                  </a:solidFill>
                  <a:latin typeface="Calibri Light" panose="020F0302020204030204"/>
                </a:rPr>
                <a:t>Assign executive to each vertical &amp; improve productivity of quote &amp; tender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p:txBody>
        </p:sp>
      </p:grpSp>
      <p:grpSp>
        <p:nvGrpSpPr>
          <p:cNvPr id="73" name="Group 72">
            <a:extLst>
              <a:ext uri="{FF2B5EF4-FFF2-40B4-BE49-F238E27FC236}">
                <a16:creationId xmlns:a16="http://schemas.microsoft.com/office/drawing/2014/main" id="{A9B75BED-BD96-4940-A10E-1FDB0AE3AB42}"/>
              </a:ext>
            </a:extLst>
          </p:cNvPr>
          <p:cNvGrpSpPr/>
          <p:nvPr/>
        </p:nvGrpSpPr>
        <p:grpSpPr>
          <a:xfrm>
            <a:off x="1669108" y="4242227"/>
            <a:ext cx="3975736" cy="2213483"/>
            <a:chOff x="271982" y="4283006"/>
            <a:chExt cx="3579879" cy="2213483"/>
          </a:xfrm>
        </p:grpSpPr>
        <p:sp>
          <p:nvSpPr>
            <p:cNvPr id="74" name="TextBox 73">
              <a:extLst>
                <a:ext uri="{FF2B5EF4-FFF2-40B4-BE49-F238E27FC236}">
                  <a16:creationId xmlns:a16="http://schemas.microsoft.com/office/drawing/2014/main" id="{687F37E6-3F9F-4512-AC88-51DD5CD1B56F}"/>
                </a:ext>
              </a:extLst>
            </p:cNvPr>
            <p:cNvSpPr txBox="1"/>
            <p:nvPr/>
          </p:nvSpPr>
          <p:spPr>
            <a:xfrm>
              <a:off x="271982" y="4283006"/>
              <a:ext cx="3579879" cy="830997"/>
            </a:xfrm>
            <a:prstGeom prst="rect">
              <a:avLst/>
            </a:prstGeom>
            <a:noFill/>
          </p:spPr>
          <p:txBody>
            <a:bodyPr wrap="square" lIns="0" rIns="0" rtlCol="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Monitoring &amp; </a:t>
              </a:r>
              <a:b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b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review </a:t>
              </a:r>
              <a:r>
                <a:rPr lang="en-US" sz="2400" b="1" cap="all" dirty="0">
                  <a:solidFill>
                    <a:srgbClr val="022C60"/>
                  </a:solidFill>
                  <a:latin typeface="Calibri" panose="020F0502020204030204"/>
                </a:rPr>
                <a:t>mechanism</a:t>
              </a:r>
              <a:endPar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endParaRPr>
            </a:p>
          </p:txBody>
        </p:sp>
        <p:sp>
          <p:nvSpPr>
            <p:cNvPr id="75" name="TextBox 74">
              <a:extLst>
                <a:ext uri="{FF2B5EF4-FFF2-40B4-BE49-F238E27FC236}">
                  <a16:creationId xmlns:a16="http://schemas.microsoft.com/office/drawing/2014/main" id="{2EB396E9-8AE5-47C9-9FD0-C1BE32175C5A}"/>
                </a:ext>
              </a:extLst>
            </p:cNvPr>
            <p:cNvSpPr txBox="1"/>
            <p:nvPr/>
          </p:nvSpPr>
          <p:spPr>
            <a:xfrm>
              <a:off x="340731" y="5111494"/>
              <a:ext cx="3309442" cy="1384995"/>
            </a:xfrm>
            <a:prstGeom prst="rect">
              <a:avLst/>
            </a:prstGeom>
            <a:noFill/>
          </p:spPr>
          <p:txBody>
            <a:bodyPr wrap="square" lIns="0" r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Formulate KPIs for commercial team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Regular review to deliver targets by Sales Team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*Deep Dive Analysis with all functions.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*Working with all departments to match company policies and DOA.  </a:t>
              </a:r>
            </a:p>
          </p:txBody>
        </p:sp>
      </p:grpSp>
      <p:pic>
        <p:nvPicPr>
          <p:cNvPr id="76" name="Graphic 75" descr="Users">
            <a:extLst>
              <a:ext uri="{FF2B5EF4-FFF2-40B4-BE49-F238E27FC236}">
                <a16:creationId xmlns:a16="http://schemas.microsoft.com/office/drawing/2014/main" id="{0F20D398-2331-434C-A645-36073F4A9CA6}"/>
              </a:ext>
            </a:extLst>
          </p:cNvPr>
          <p:cNvPicPr>
            <a:picLocks noChangeAspect="1"/>
          </p:cNvPicPr>
          <p:nvPr/>
        </p:nvPicPr>
        <p:blipFill>
          <a:blip r:embed="rId3">
            <a:lum bright="70000" contrast="-70000"/>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4494" y="2117484"/>
            <a:ext cx="591660" cy="591660"/>
          </a:xfrm>
          <a:prstGeom prst="rect">
            <a:avLst/>
          </a:prstGeom>
        </p:spPr>
      </p:pic>
      <p:pic>
        <p:nvPicPr>
          <p:cNvPr id="77" name="Graphic 76" descr="Puzzle">
            <a:extLst>
              <a:ext uri="{FF2B5EF4-FFF2-40B4-BE49-F238E27FC236}">
                <a16:creationId xmlns:a16="http://schemas.microsoft.com/office/drawing/2014/main" id="{B2CACC92-3359-49A3-AF0A-02274EF1BE05}"/>
              </a:ext>
            </a:extLst>
          </p:cNvPr>
          <p:cNvPicPr>
            <a:picLocks noChangeAspect="1"/>
          </p:cNvPicPr>
          <p:nvPr/>
        </p:nvPicPr>
        <p:blipFill>
          <a:blip r:embed="rId5">
            <a:lum bright="70000" contrast="-70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59008" y="2095175"/>
            <a:ext cx="591660" cy="591660"/>
          </a:xfrm>
          <a:prstGeom prst="rect">
            <a:avLst/>
          </a:prstGeom>
        </p:spPr>
      </p:pic>
      <p:pic>
        <p:nvPicPr>
          <p:cNvPr id="78" name="Graphic 77" descr="Lightbulb">
            <a:extLst>
              <a:ext uri="{FF2B5EF4-FFF2-40B4-BE49-F238E27FC236}">
                <a16:creationId xmlns:a16="http://schemas.microsoft.com/office/drawing/2014/main" id="{19AEB82F-CBF5-4FAC-BAF9-D932F220F70A}"/>
              </a:ext>
            </a:extLst>
          </p:cNvPr>
          <p:cNvPicPr>
            <a:picLocks noChangeAspect="1"/>
          </p:cNvPicPr>
          <p:nvPr/>
        </p:nvPicPr>
        <p:blipFill>
          <a:blip r:embed="rId7">
            <a:lum bright="70000" contrast="-70000"/>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45785" y="2057212"/>
            <a:ext cx="591660" cy="591660"/>
          </a:xfrm>
          <a:prstGeom prst="rect">
            <a:avLst/>
          </a:prstGeom>
        </p:spPr>
      </p:pic>
      <p:sp>
        <p:nvSpPr>
          <p:cNvPr id="80" name="Freeform 47">
            <a:extLst>
              <a:ext uri="{FF2B5EF4-FFF2-40B4-BE49-F238E27FC236}">
                <a16:creationId xmlns:a16="http://schemas.microsoft.com/office/drawing/2014/main" id="{17B1A37A-BF21-40AD-9635-55A6614C16F3}"/>
              </a:ext>
            </a:extLst>
          </p:cNvPr>
          <p:cNvSpPr>
            <a:spLocks/>
          </p:cNvSpPr>
          <p:nvPr/>
        </p:nvSpPr>
        <p:spPr bwMode="auto">
          <a:xfrm>
            <a:off x="10002760" y="2143229"/>
            <a:ext cx="187325" cy="233363"/>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9" y="176"/>
                  <a:pt x="5" y="265"/>
                </a:cubicBezTo>
                <a:cubicBezTo>
                  <a:pt x="2" y="269"/>
                  <a:pt x="0" y="274"/>
                  <a:pt x="1" y="278"/>
                </a:cubicBezTo>
                <a:cubicBezTo>
                  <a:pt x="1" y="284"/>
                  <a:pt x="7"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pic>
        <p:nvPicPr>
          <p:cNvPr id="85" name="Picture 84" descr="A close up of a logo&#10;&#10;Description automatically generated">
            <a:extLst>
              <a:ext uri="{FF2B5EF4-FFF2-40B4-BE49-F238E27FC236}">
                <a16:creationId xmlns:a16="http://schemas.microsoft.com/office/drawing/2014/main" id="{88A0C082-0AD3-476E-A4F8-BD5935B343EF}"/>
              </a:ext>
            </a:extLst>
          </p:cNvPr>
          <p:cNvPicPr>
            <a:picLocks noChangeAspect="1"/>
          </p:cNvPicPr>
          <p:nvPr/>
        </p:nvPicPr>
        <p:blipFill>
          <a:blip r:embed="rId9"/>
          <a:stretch>
            <a:fillRect/>
          </a:stretch>
        </p:blipFill>
        <p:spPr>
          <a:xfrm>
            <a:off x="4523709" y="2965776"/>
            <a:ext cx="3009855" cy="1645575"/>
          </a:xfrm>
          <a:prstGeom prst="rect">
            <a:avLst/>
          </a:prstGeom>
        </p:spPr>
      </p:pic>
      <p:pic>
        <p:nvPicPr>
          <p:cNvPr id="87" name="Picture 2" descr="Gap Analysis Icons - Download Free Vector Icons | Noun Project">
            <a:extLst>
              <a:ext uri="{FF2B5EF4-FFF2-40B4-BE49-F238E27FC236}">
                <a16:creationId xmlns:a16="http://schemas.microsoft.com/office/drawing/2014/main" id="{03598996-3A57-4423-BB4E-32936E171123}"/>
              </a:ext>
            </a:extLst>
          </p:cNvPr>
          <p:cNvPicPr>
            <a:picLocks noChangeAspect="1" noChangeArrowheads="1"/>
          </p:cNvPicPr>
          <p:nvPr/>
        </p:nvPicPr>
        <p:blipFill>
          <a:blip r:embed="rId10" cstate="print">
            <a:lum bright="70000" contrast="-70000"/>
            <a:extLst>
              <a:ext uri="{28A0092B-C50C-407E-A947-70E740481C1C}">
                <a14:useLocalDpi xmlns:a14="http://schemas.microsoft.com/office/drawing/2010/main" val="0"/>
              </a:ext>
            </a:extLst>
          </a:blip>
          <a:srcRect/>
          <a:stretch>
            <a:fillRect/>
          </a:stretch>
        </p:blipFill>
        <p:spPr bwMode="auto">
          <a:xfrm>
            <a:off x="4166580" y="1957725"/>
            <a:ext cx="706971" cy="70697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6C6093E-1AB0-8046-D080-A72E085BC955}"/>
              </a:ext>
            </a:extLst>
          </p:cNvPr>
          <p:cNvSpPr/>
          <p:nvPr/>
        </p:nvSpPr>
        <p:spPr>
          <a:xfrm>
            <a:off x="0" y="0"/>
            <a:ext cx="12192000" cy="849086"/>
          </a:xfrm>
          <a:prstGeom prst="rect">
            <a:avLst/>
          </a:prstGeom>
          <a:solidFill>
            <a:srgbClr val="022C6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xo 2 Light" pitchFamily="2" charset="77"/>
              <a:ea typeface="+mn-ea"/>
              <a:cs typeface="+mn-cs"/>
            </a:endParaRPr>
          </a:p>
        </p:txBody>
      </p:sp>
      <p:sp>
        <p:nvSpPr>
          <p:cNvPr id="55" name="Rectangle 54">
            <a:extLst>
              <a:ext uri="{FF2B5EF4-FFF2-40B4-BE49-F238E27FC236}">
                <a16:creationId xmlns:a16="http://schemas.microsoft.com/office/drawing/2014/main" id="{6A08109D-FE97-4B14-8AF1-D5D9741B68CC}"/>
              </a:ext>
            </a:extLst>
          </p:cNvPr>
          <p:cNvSpPr/>
          <p:nvPr/>
        </p:nvSpPr>
        <p:spPr>
          <a:xfrm>
            <a:off x="696314" y="143545"/>
            <a:ext cx="1091656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Commercial Operations Department  “</a:t>
            </a:r>
            <a:r>
              <a:rPr kumimoji="0" lang="en-US" sz="3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Exo 2" panose="00000500000000000000" pitchFamily="2" charset="0"/>
                <a:ea typeface="+mn-ea"/>
                <a:cs typeface="+mn-cs"/>
              </a:rPr>
              <a:t>EHS Umbrella</a:t>
            </a:r>
            <a:r>
              <a:rPr kumimoji="0" lang="en-US" sz="3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a:t>
            </a:r>
          </a:p>
        </p:txBody>
      </p:sp>
      <p:sp>
        <p:nvSpPr>
          <p:cNvPr id="3" name="TextBox 2">
            <a:extLst>
              <a:ext uri="{FF2B5EF4-FFF2-40B4-BE49-F238E27FC236}">
                <a16:creationId xmlns:a16="http://schemas.microsoft.com/office/drawing/2014/main" id="{2059E2FD-EEE6-741F-C943-0D01B844BE00}"/>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5BDF951-8081-0C81-C6C9-C02348EBD31D}"/>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grpSp>
        <p:nvGrpSpPr>
          <p:cNvPr id="6" name="Group 5">
            <a:extLst>
              <a:ext uri="{FF2B5EF4-FFF2-40B4-BE49-F238E27FC236}">
                <a16:creationId xmlns:a16="http://schemas.microsoft.com/office/drawing/2014/main" id="{09B1CBF3-689B-84CF-1E75-DC0793C88F1B}"/>
              </a:ext>
            </a:extLst>
          </p:cNvPr>
          <p:cNvGrpSpPr/>
          <p:nvPr/>
        </p:nvGrpSpPr>
        <p:grpSpPr>
          <a:xfrm>
            <a:off x="6865268" y="4659762"/>
            <a:ext cx="3413726" cy="1413263"/>
            <a:chOff x="332936" y="4652338"/>
            <a:chExt cx="3413726" cy="1413263"/>
          </a:xfrm>
        </p:grpSpPr>
        <p:sp>
          <p:nvSpPr>
            <p:cNvPr id="7" name="TextBox 6">
              <a:extLst>
                <a:ext uri="{FF2B5EF4-FFF2-40B4-BE49-F238E27FC236}">
                  <a16:creationId xmlns:a16="http://schemas.microsoft.com/office/drawing/2014/main" id="{5AC47B6C-3512-F585-F480-D284E939D681}"/>
                </a:ext>
              </a:extLst>
            </p:cNvPr>
            <p:cNvSpPr txBox="1"/>
            <p:nvPr/>
          </p:nvSpPr>
          <p:spPr>
            <a:xfrm>
              <a:off x="332936" y="4652338"/>
              <a:ext cx="3413726" cy="461665"/>
            </a:xfrm>
            <a:prstGeom prst="rect">
              <a:avLst/>
            </a:prstGeom>
            <a:noFill/>
          </p:spPr>
          <p:txBody>
            <a:bodyPr wrap="square" lIns="0" rIns="0" rtlCol="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RISK MITIGATION</a:t>
              </a:r>
            </a:p>
          </p:txBody>
        </p:sp>
        <p:sp>
          <p:nvSpPr>
            <p:cNvPr id="8" name="TextBox 7">
              <a:extLst>
                <a:ext uri="{FF2B5EF4-FFF2-40B4-BE49-F238E27FC236}">
                  <a16:creationId xmlns:a16="http://schemas.microsoft.com/office/drawing/2014/main" id="{A527BE17-2620-B479-CCED-1108E715B42A}"/>
                </a:ext>
              </a:extLst>
            </p:cNvPr>
            <p:cNvSpPr txBox="1"/>
            <p:nvPr/>
          </p:nvSpPr>
          <p:spPr>
            <a:xfrm>
              <a:off x="340731" y="5111494"/>
              <a:ext cx="3405931" cy="954107"/>
            </a:xfrm>
            <a:prstGeom prst="rect">
              <a:avLst/>
            </a:prstGeom>
            <a:noFill/>
          </p:spPr>
          <p:txBody>
            <a:bodyPr wrap="square" lIns="0" rIns="0" rtlCol="0" anchor="t">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Timely execution of customer orders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Vendor commitments on order delivery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2060"/>
                  </a:solidFill>
                  <a:latin typeface="Calibri Light" panose="020F0302020204030204"/>
                </a:rPr>
                <a:t>Credit control policy for timely payment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2060"/>
                  </a:solidFill>
                  <a:latin typeface="Calibri Light" panose="020F0302020204030204"/>
                </a:rPr>
                <a:t>Margin Management</a:t>
              </a:r>
            </a:p>
          </p:txBody>
        </p:sp>
      </p:grpSp>
    </p:spTree>
    <p:extLst>
      <p:ext uri="{BB962C8B-B14F-4D97-AF65-F5344CB8AC3E}">
        <p14:creationId xmlns:p14="http://schemas.microsoft.com/office/powerpoint/2010/main" val="738147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1000"/>
                                        <p:tgtEl>
                                          <p:spTgt spid="73"/>
                                        </p:tgtEl>
                                      </p:cBhvr>
                                    </p:animEffect>
                                    <p:anim calcmode="lin" valueType="num">
                                      <p:cBhvr>
                                        <p:cTn id="19" dur="1000" fill="hold"/>
                                        <p:tgtEl>
                                          <p:spTgt spid="73"/>
                                        </p:tgtEl>
                                        <p:attrNameLst>
                                          <p:attrName>ppt_x</p:attrName>
                                        </p:attrNameLst>
                                      </p:cBhvr>
                                      <p:tavLst>
                                        <p:tav tm="0">
                                          <p:val>
                                            <p:strVal val="#ppt_x"/>
                                          </p:val>
                                        </p:tav>
                                        <p:tav tm="100000">
                                          <p:val>
                                            <p:strVal val="#ppt_x"/>
                                          </p:val>
                                        </p:tav>
                                      </p:tavLst>
                                    </p:anim>
                                    <p:anim calcmode="lin" valueType="num">
                                      <p:cBhvr>
                                        <p:cTn id="20" dur="1000" fill="hold"/>
                                        <p:tgtEl>
                                          <p:spTgt spid="7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5F3A5F25-34F8-2D4E-83C2-BA093130A7E7}"/>
              </a:ext>
            </a:extLst>
          </p:cNvPr>
          <p:cNvSpPr txBox="1">
            <a:spLocks/>
          </p:cNvSpPr>
          <p:nvPr/>
        </p:nvSpPr>
        <p:spPr>
          <a:xfrm>
            <a:off x="5663952" y="2132576"/>
            <a:ext cx="6144976" cy="2251315"/>
          </a:xfrm>
          <a:prstGeom prst="rect">
            <a:avLst/>
          </a:prstGeom>
        </p:spPr>
        <p:txBody>
          <a:bodyPr vert="horz" lIns="91440" tIns="45720" rIns="91440" bIns="45720" rtlCol="0" anchor="t">
            <a:no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rgbClr val="022C60"/>
                </a:solidFill>
                <a:latin typeface="Exo 2" pitchFamily="2" charset="77"/>
                <a:ea typeface="+mn-ea"/>
                <a:cs typeface="+mn-cs"/>
              </a:defRPr>
            </a:lvl1pPr>
            <a:lvl2pPr marL="4572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2pPr>
            <a:lvl3pPr marL="9144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3pPr>
            <a:lvl4pPr marL="13716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4pPr>
            <a:lvl5pPr marL="18288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004980"/>
              </a:solidFill>
              <a:effectLst/>
              <a:uLnTx/>
              <a:uFillTx/>
              <a:latin typeface="Exo 2" pitchFamily="2" charset="77"/>
              <a:ea typeface="+mn-ea"/>
              <a:cs typeface="+mn-cs"/>
            </a:endParaRPr>
          </a:p>
        </p:txBody>
      </p:sp>
      <p:sp>
        <p:nvSpPr>
          <p:cNvPr id="9" name="TextBox 8">
            <a:extLst>
              <a:ext uri="{FF2B5EF4-FFF2-40B4-BE49-F238E27FC236}">
                <a16:creationId xmlns:a16="http://schemas.microsoft.com/office/drawing/2014/main" id="{44513BBC-D204-4929-8EFA-104ACAB37108}"/>
              </a:ext>
            </a:extLst>
          </p:cNvPr>
          <p:cNvSpPr txBox="1"/>
          <p:nvPr/>
        </p:nvSpPr>
        <p:spPr>
          <a:xfrm>
            <a:off x="0" y="6488668"/>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088677E0-CCD1-9228-C946-F09DFA617B49}"/>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2302DBFE-7ADA-C168-2415-FDBD98492E5A}"/>
              </a:ext>
            </a:extLst>
          </p:cNvPr>
          <p:cNvPicPr>
            <a:picLocks noChangeAspect="1"/>
          </p:cNvPicPr>
          <p:nvPr/>
        </p:nvPicPr>
        <p:blipFill>
          <a:blip r:embed="rId3"/>
          <a:stretch>
            <a:fillRect/>
          </a:stretch>
        </p:blipFill>
        <p:spPr>
          <a:xfrm>
            <a:off x="0" y="0"/>
            <a:ext cx="12192000" cy="1293223"/>
          </a:xfrm>
          <a:prstGeom prst="rect">
            <a:avLst/>
          </a:prstGeom>
        </p:spPr>
      </p:pic>
      <p:pic>
        <p:nvPicPr>
          <p:cNvPr id="10" name="Picture 9">
            <a:extLst>
              <a:ext uri="{FF2B5EF4-FFF2-40B4-BE49-F238E27FC236}">
                <a16:creationId xmlns:a16="http://schemas.microsoft.com/office/drawing/2014/main" id="{907B98BA-C942-68F1-73EE-378CA55CEC8D}"/>
              </a:ext>
            </a:extLst>
          </p:cNvPr>
          <p:cNvPicPr>
            <a:picLocks noChangeAspect="1"/>
          </p:cNvPicPr>
          <p:nvPr/>
        </p:nvPicPr>
        <p:blipFill>
          <a:blip r:embed="rId4"/>
          <a:stretch>
            <a:fillRect/>
          </a:stretch>
        </p:blipFill>
        <p:spPr>
          <a:xfrm>
            <a:off x="616049" y="221306"/>
            <a:ext cx="3564066" cy="848248"/>
          </a:xfrm>
          <a:prstGeom prst="rect">
            <a:avLst/>
          </a:prstGeom>
        </p:spPr>
      </p:pic>
      <p:pic>
        <p:nvPicPr>
          <p:cNvPr id="11" name="Picture 10">
            <a:extLst>
              <a:ext uri="{FF2B5EF4-FFF2-40B4-BE49-F238E27FC236}">
                <a16:creationId xmlns:a16="http://schemas.microsoft.com/office/drawing/2014/main" id="{FCA732B0-D7A7-3313-0ED1-5500CE2C17DB}"/>
              </a:ext>
            </a:extLst>
          </p:cNvPr>
          <p:cNvPicPr>
            <a:picLocks noChangeAspect="1"/>
          </p:cNvPicPr>
          <p:nvPr/>
        </p:nvPicPr>
        <p:blipFill>
          <a:blip r:embed="rId5">
            <a:biLevel thresh="25000"/>
          </a:blip>
          <a:stretch>
            <a:fillRect/>
          </a:stretch>
        </p:blipFill>
        <p:spPr>
          <a:xfrm>
            <a:off x="7953317" y="209006"/>
            <a:ext cx="2486702" cy="971368"/>
          </a:xfrm>
          <a:prstGeom prst="rect">
            <a:avLst/>
          </a:prstGeom>
        </p:spPr>
      </p:pic>
      <p:sp>
        <p:nvSpPr>
          <p:cNvPr id="3" name="TextBox 2">
            <a:extLst>
              <a:ext uri="{FF2B5EF4-FFF2-40B4-BE49-F238E27FC236}">
                <a16:creationId xmlns:a16="http://schemas.microsoft.com/office/drawing/2014/main" id="{FED0541C-1500-9407-E184-FAB62E3795FB}"/>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F46C4496-ADF4-007A-90C4-4678DE9A2C82}"/>
              </a:ext>
            </a:extLst>
          </p:cNvPr>
          <p:cNvPicPr>
            <a:picLocks noChangeAspect="1"/>
          </p:cNvPicPr>
          <p:nvPr/>
        </p:nvPicPr>
        <p:blipFill>
          <a:blip r:embed="rId6"/>
          <a:stretch>
            <a:fillRect/>
          </a:stretch>
        </p:blipFill>
        <p:spPr>
          <a:xfrm>
            <a:off x="-244489" y="4128924"/>
            <a:ext cx="1603043" cy="728656"/>
          </a:xfrm>
          <a:prstGeom prst="rect">
            <a:avLst/>
          </a:prstGeom>
        </p:spPr>
      </p:pic>
      <p:pic>
        <p:nvPicPr>
          <p:cNvPr id="13" name="Picture 12">
            <a:extLst>
              <a:ext uri="{FF2B5EF4-FFF2-40B4-BE49-F238E27FC236}">
                <a16:creationId xmlns:a16="http://schemas.microsoft.com/office/drawing/2014/main" id="{4E173010-86EA-E7F6-CBA9-E60DAD04DC6B}"/>
              </a:ext>
            </a:extLst>
          </p:cNvPr>
          <p:cNvPicPr>
            <a:picLocks noChangeAspect="1"/>
          </p:cNvPicPr>
          <p:nvPr/>
        </p:nvPicPr>
        <p:blipFill>
          <a:blip r:embed="rId7"/>
          <a:stretch>
            <a:fillRect/>
          </a:stretch>
        </p:blipFill>
        <p:spPr>
          <a:xfrm>
            <a:off x="851537" y="4320686"/>
            <a:ext cx="559180" cy="475824"/>
          </a:xfrm>
          <a:prstGeom prst="rect">
            <a:avLst/>
          </a:prstGeom>
        </p:spPr>
      </p:pic>
      <p:sp>
        <p:nvSpPr>
          <p:cNvPr id="18" name="TextBox 17">
            <a:extLst>
              <a:ext uri="{FF2B5EF4-FFF2-40B4-BE49-F238E27FC236}">
                <a16:creationId xmlns:a16="http://schemas.microsoft.com/office/drawing/2014/main" id="{098090B5-3702-7557-388C-B185F632F94D}"/>
              </a:ext>
            </a:extLst>
          </p:cNvPr>
          <p:cNvSpPr txBox="1"/>
          <p:nvPr/>
        </p:nvSpPr>
        <p:spPr>
          <a:xfrm>
            <a:off x="246830" y="3900530"/>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22C60"/>
                </a:solidFill>
                <a:effectLst/>
                <a:uLnTx/>
                <a:uFillTx/>
                <a:latin typeface="Exo 2" panose="00000500000000000000" pitchFamily="2" charset="0"/>
                <a:ea typeface="+mn-ea"/>
                <a:cs typeface="+mn-cs"/>
              </a:rPr>
              <a:t>Bukhatir</a:t>
            </a: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 Group of Companies:</a:t>
            </a:r>
          </a:p>
        </p:txBody>
      </p:sp>
      <p:pic>
        <p:nvPicPr>
          <p:cNvPr id="19" name="Picture 18">
            <a:extLst>
              <a:ext uri="{FF2B5EF4-FFF2-40B4-BE49-F238E27FC236}">
                <a16:creationId xmlns:a16="http://schemas.microsoft.com/office/drawing/2014/main" id="{5BC75661-4EBB-596A-ACF2-59B8E1004E7A}"/>
              </a:ext>
            </a:extLst>
          </p:cNvPr>
          <p:cNvPicPr>
            <a:picLocks noChangeAspect="1"/>
          </p:cNvPicPr>
          <p:nvPr/>
        </p:nvPicPr>
        <p:blipFill>
          <a:blip r:embed="rId8"/>
          <a:stretch>
            <a:fillRect/>
          </a:stretch>
        </p:blipFill>
        <p:spPr>
          <a:xfrm>
            <a:off x="1526294" y="4320686"/>
            <a:ext cx="716508" cy="477672"/>
          </a:xfrm>
          <a:prstGeom prst="rect">
            <a:avLst/>
          </a:prstGeom>
        </p:spPr>
      </p:pic>
      <p:pic>
        <p:nvPicPr>
          <p:cNvPr id="20" name="Picture 19" descr="Logo&#10;&#10;Description automatically generated">
            <a:extLst>
              <a:ext uri="{FF2B5EF4-FFF2-40B4-BE49-F238E27FC236}">
                <a16:creationId xmlns:a16="http://schemas.microsoft.com/office/drawing/2014/main" id="{F87E9670-5F94-9419-0C5B-BDCD54DF5D2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05718" y="4791193"/>
            <a:ext cx="860654" cy="343880"/>
          </a:xfrm>
          <a:prstGeom prst="rect">
            <a:avLst/>
          </a:prstGeom>
        </p:spPr>
      </p:pic>
      <p:pic>
        <p:nvPicPr>
          <p:cNvPr id="1026" name="Picture 2" descr="Home - Emitac next">
            <a:extLst>
              <a:ext uri="{FF2B5EF4-FFF2-40B4-BE49-F238E27FC236}">
                <a16:creationId xmlns:a16="http://schemas.microsoft.com/office/drawing/2014/main" id="{5E93C055-A69C-94A3-2E78-6D88A400D11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81995" y="4709496"/>
            <a:ext cx="1058142" cy="5290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lo Systems Brochure">
            <a:extLst>
              <a:ext uri="{FF2B5EF4-FFF2-40B4-BE49-F238E27FC236}">
                <a16:creationId xmlns:a16="http://schemas.microsoft.com/office/drawing/2014/main" id="{29AD44FA-8E07-D287-D583-1DFFCA4082B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7222" y="4927064"/>
            <a:ext cx="532262" cy="53226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erman Gulf Enterprises | Bukhatir">
            <a:extLst>
              <a:ext uri="{FF2B5EF4-FFF2-40B4-BE49-F238E27FC236}">
                <a16:creationId xmlns:a16="http://schemas.microsoft.com/office/drawing/2014/main" id="{A33D8966-436E-D271-CC07-56430D6D71D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02581" y="4348637"/>
            <a:ext cx="752333" cy="39121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E7C2CE55-C594-8C6B-5216-CDD2A1D04F92}"/>
              </a:ext>
            </a:extLst>
          </p:cNvPr>
          <p:cNvPicPr>
            <a:picLocks noChangeAspect="1"/>
          </p:cNvPicPr>
          <p:nvPr/>
        </p:nvPicPr>
        <p:blipFill>
          <a:blip r:embed="rId13"/>
          <a:stretch>
            <a:fillRect/>
          </a:stretch>
        </p:blipFill>
        <p:spPr>
          <a:xfrm>
            <a:off x="6612522" y="4866732"/>
            <a:ext cx="915963" cy="237274"/>
          </a:xfrm>
          <a:prstGeom prst="rect">
            <a:avLst/>
          </a:prstGeom>
        </p:spPr>
      </p:pic>
      <p:pic>
        <p:nvPicPr>
          <p:cNvPr id="1038" name="Picture 14">
            <a:extLst>
              <a:ext uri="{FF2B5EF4-FFF2-40B4-BE49-F238E27FC236}">
                <a16:creationId xmlns:a16="http://schemas.microsoft.com/office/drawing/2014/main" id="{78AA25E1-5996-8296-21D6-ACCCD803C10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958185" y="4941131"/>
            <a:ext cx="802516" cy="375954"/>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American School of Creative Science">
            <a:extLst>
              <a:ext uri="{FF2B5EF4-FFF2-40B4-BE49-F238E27FC236}">
                <a16:creationId xmlns:a16="http://schemas.microsoft.com/office/drawing/2014/main" id="{C69CE359-1A38-D655-DC05-23ED9E18FF99}"/>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66323" y="4952837"/>
            <a:ext cx="773942" cy="3676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13D2AF31-6C3B-6099-BD15-E8E24AA13D4E}"/>
              </a:ext>
            </a:extLst>
          </p:cNvPr>
          <p:cNvPicPr>
            <a:picLocks noChangeAspect="1"/>
          </p:cNvPicPr>
          <p:nvPr/>
        </p:nvPicPr>
        <p:blipFill>
          <a:blip r:embed="rId16"/>
          <a:stretch>
            <a:fillRect/>
          </a:stretch>
        </p:blipFill>
        <p:spPr>
          <a:xfrm>
            <a:off x="3280181" y="4390681"/>
            <a:ext cx="975154" cy="368062"/>
          </a:xfrm>
          <a:prstGeom prst="rect">
            <a:avLst/>
          </a:prstGeom>
        </p:spPr>
      </p:pic>
      <p:pic>
        <p:nvPicPr>
          <p:cNvPr id="30" name="Picture 29">
            <a:extLst>
              <a:ext uri="{FF2B5EF4-FFF2-40B4-BE49-F238E27FC236}">
                <a16:creationId xmlns:a16="http://schemas.microsoft.com/office/drawing/2014/main" id="{16D35DA3-CE2F-31DF-66CC-FB94F79DCE44}"/>
              </a:ext>
            </a:extLst>
          </p:cNvPr>
          <p:cNvPicPr>
            <a:picLocks noChangeAspect="1"/>
          </p:cNvPicPr>
          <p:nvPr/>
        </p:nvPicPr>
        <p:blipFill>
          <a:blip r:embed="rId17"/>
          <a:stretch>
            <a:fillRect/>
          </a:stretch>
        </p:blipFill>
        <p:spPr>
          <a:xfrm>
            <a:off x="3665018" y="4931333"/>
            <a:ext cx="750271" cy="378925"/>
          </a:xfrm>
          <a:prstGeom prst="rect">
            <a:avLst/>
          </a:prstGeom>
        </p:spPr>
      </p:pic>
      <p:pic>
        <p:nvPicPr>
          <p:cNvPr id="31" name="Picture 30">
            <a:extLst>
              <a:ext uri="{FF2B5EF4-FFF2-40B4-BE49-F238E27FC236}">
                <a16:creationId xmlns:a16="http://schemas.microsoft.com/office/drawing/2014/main" id="{052EF224-59E1-5D7B-71D0-3DBD550D526F}"/>
              </a:ext>
            </a:extLst>
          </p:cNvPr>
          <p:cNvPicPr>
            <a:picLocks noChangeAspect="1"/>
          </p:cNvPicPr>
          <p:nvPr/>
        </p:nvPicPr>
        <p:blipFill>
          <a:blip r:embed="rId18"/>
          <a:stretch>
            <a:fillRect/>
          </a:stretch>
        </p:blipFill>
        <p:spPr>
          <a:xfrm>
            <a:off x="6401967" y="5679016"/>
            <a:ext cx="810734" cy="592850"/>
          </a:xfrm>
          <a:prstGeom prst="rect">
            <a:avLst/>
          </a:prstGeom>
        </p:spPr>
      </p:pic>
      <p:pic>
        <p:nvPicPr>
          <p:cNvPr id="32" name="Picture 31">
            <a:extLst>
              <a:ext uri="{FF2B5EF4-FFF2-40B4-BE49-F238E27FC236}">
                <a16:creationId xmlns:a16="http://schemas.microsoft.com/office/drawing/2014/main" id="{30915FAA-5D47-01FD-76C0-E004DD506386}"/>
              </a:ext>
            </a:extLst>
          </p:cNvPr>
          <p:cNvPicPr>
            <a:picLocks noChangeAspect="1"/>
          </p:cNvPicPr>
          <p:nvPr/>
        </p:nvPicPr>
        <p:blipFill>
          <a:blip r:embed="rId19"/>
          <a:stretch>
            <a:fillRect/>
          </a:stretch>
        </p:blipFill>
        <p:spPr>
          <a:xfrm>
            <a:off x="4780074" y="5701763"/>
            <a:ext cx="1082912" cy="586741"/>
          </a:xfrm>
          <a:prstGeom prst="rect">
            <a:avLst/>
          </a:prstGeom>
        </p:spPr>
      </p:pic>
      <p:pic>
        <p:nvPicPr>
          <p:cNvPr id="33" name="Picture 32">
            <a:extLst>
              <a:ext uri="{FF2B5EF4-FFF2-40B4-BE49-F238E27FC236}">
                <a16:creationId xmlns:a16="http://schemas.microsoft.com/office/drawing/2014/main" id="{F2F03AB3-4208-CDCA-271A-A1D629349775}"/>
              </a:ext>
            </a:extLst>
          </p:cNvPr>
          <p:cNvPicPr>
            <a:picLocks noChangeAspect="1"/>
          </p:cNvPicPr>
          <p:nvPr/>
        </p:nvPicPr>
        <p:blipFill>
          <a:blip r:embed="rId20"/>
          <a:stretch>
            <a:fillRect/>
          </a:stretch>
        </p:blipFill>
        <p:spPr>
          <a:xfrm>
            <a:off x="2118350" y="5742297"/>
            <a:ext cx="1373045" cy="624384"/>
          </a:xfrm>
          <a:prstGeom prst="rect">
            <a:avLst/>
          </a:prstGeom>
        </p:spPr>
      </p:pic>
      <p:pic>
        <p:nvPicPr>
          <p:cNvPr id="34" name="Picture 33">
            <a:extLst>
              <a:ext uri="{FF2B5EF4-FFF2-40B4-BE49-F238E27FC236}">
                <a16:creationId xmlns:a16="http://schemas.microsoft.com/office/drawing/2014/main" id="{59D67126-7AE8-E75A-89A0-D7872BA3EA23}"/>
              </a:ext>
            </a:extLst>
          </p:cNvPr>
          <p:cNvPicPr>
            <a:picLocks noChangeAspect="1"/>
          </p:cNvPicPr>
          <p:nvPr/>
        </p:nvPicPr>
        <p:blipFill>
          <a:blip r:embed="rId21"/>
          <a:stretch>
            <a:fillRect/>
          </a:stretch>
        </p:blipFill>
        <p:spPr>
          <a:xfrm>
            <a:off x="2688368" y="5316583"/>
            <a:ext cx="1490635" cy="627017"/>
          </a:xfrm>
          <a:prstGeom prst="rect">
            <a:avLst/>
          </a:prstGeom>
        </p:spPr>
      </p:pic>
      <p:pic>
        <p:nvPicPr>
          <p:cNvPr id="35" name="Picture 34">
            <a:extLst>
              <a:ext uri="{FF2B5EF4-FFF2-40B4-BE49-F238E27FC236}">
                <a16:creationId xmlns:a16="http://schemas.microsoft.com/office/drawing/2014/main" id="{6486087D-DD2A-F80F-0993-32330BD3E3CD}"/>
              </a:ext>
            </a:extLst>
          </p:cNvPr>
          <p:cNvPicPr>
            <a:picLocks noChangeAspect="1"/>
          </p:cNvPicPr>
          <p:nvPr/>
        </p:nvPicPr>
        <p:blipFill>
          <a:blip r:embed="rId22"/>
          <a:stretch>
            <a:fillRect/>
          </a:stretch>
        </p:blipFill>
        <p:spPr>
          <a:xfrm>
            <a:off x="1538014" y="4933665"/>
            <a:ext cx="330559" cy="487024"/>
          </a:xfrm>
          <a:prstGeom prst="rect">
            <a:avLst/>
          </a:prstGeom>
        </p:spPr>
      </p:pic>
      <p:pic>
        <p:nvPicPr>
          <p:cNvPr id="36" name="Picture 35">
            <a:extLst>
              <a:ext uri="{FF2B5EF4-FFF2-40B4-BE49-F238E27FC236}">
                <a16:creationId xmlns:a16="http://schemas.microsoft.com/office/drawing/2014/main" id="{0570067D-D479-AEEB-FAFE-FCF39F550936}"/>
              </a:ext>
            </a:extLst>
          </p:cNvPr>
          <p:cNvPicPr>
            <a:picLocks noChangeAspect="1"/>
          </p:cNvPicPr>
          <p:nvPr/>
        </p:nvPicPr>
        <p:blipFill>
          <a:blip r:embed="rId23"/>
          <a:stretch>
            <a:fillRect/>
          </a:stretch>
        </p:blipFill>
        <p:spPr>
          <a:xfrm>
            <a:off x="151802" y="5419329"/>
            <a:ext cx="705277" cy="705277"/>
          </a:xfrm>
          <a:prstGeom prst="rect">
            <a:avLst/>
          </a:prstGeom>
        </p:spPr>
      </p:pic>
      <p:pic>
        <p:nvPicPr>
          <p:cNvPr id="37" name="Picture 36">
            <a:extLst>
              <a:ext uri="{FF2B5EF4-FFF2-40B4-BE49-F238E27FC236}">
                <a16:creationId xmlns:a16="http://schemas.microsoft.com/office/drawing/2014/main" id="{C8223323-182B-8F08-8C7A-FF2D9F66C860}"/>
              </a:ext>
            </a:extLst>
          </p:cNvPr>
          <p:cNvPicPr>
            <a:picLocks noChangeAspect="1"/>
          </p:cNvPicPr>
          <p:nvPr/>
        </p:nvPicPr>
        <p:blipFill>
          <a:blip r:embed="rId24"/>
          <a:stretch>
            <a:fillRect/>
          </a:stretch>
        </p:blipFill>
        <p:spPr>
          <a:xfrm>
            <a:off x="1367417" y="5507099"/>
            <a:ext cx="532547" cy="372783"/>
          </a:xfrm>
          <a:prstGeom prst="rect">
            <a:avLst/>
          </a:prstGeom>
        </p:spPr>
      </p:pic>
      <p:pic>
        <p:nvPicPr>
          <p:cNvPr id="38" name="Picture 37">
            <a:extLst>
              <a:ext uri="{FF2B5EF4-FFF2-40B4-BE49-F238E27FC236}">
                <a16:creationId xmlns:a16="http://schemas.microsoft.com/office/drawing/2014/main" id="{2A6809D5-6392-28B2-F414-9083380D78D3}"/>
              </a:ext>
            </a:extLst>
          </p:cNvPr>
          <p:cNvPicPr>
            <a:picLocks noChangeAspect="1"/>
          </p:cNvPicPr>
          <p:nvPr/>
        </p:nvPicPr>
        <p:blipFill>
          <a:blip r:embed="rId25"/>
          <a:stretch>
            <a:fillRect/>
          </a:stretch>
        </p:blipFill>
        <p:spPr>
          <a:xfrm>
            <a:off x="873173" y="4929313"/>
            <a:ext cx="556126" cy="463438"/>
          </a:xfrm>
          <a:prstGeom prst="rect">
            <a:avLst/>
          </a:prstGeom>
        </p:spPr>
      </p:pic>
      <p:pic>
        <p:nvPicPr>
          <p:cNvPr id="1050" name="Picture 26" descr="Eastern International | Bukhatir">
            <a:extLst>
              <a:ext uri="{FF2B5EF4-FFF2-40B4-BE49-F238E27FC236}">
                <a16:creationId xmlns:a16="http://schemas.microsoft.com/office/drawing/2014/main" id="{7E9B6CA7-19D2-1E0E-46D2-EAFF3EE4317E}"/>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867750" y="5501130"/>
            <a:ext cx="1085494" cy="32271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A43658B3-3BEC-B69C-C566-A7A21A714F25}"/>
              </a:ext>
            </a:extLst>
          </p:cNvPr>
          <p:cNvPicPr>
            <a:picLocks noChangeAspect="1"/>
          </p:cNvPicPr>
          <p:nvPr/>
        </p:nvPicPr>
        <p:blipFill>
          <a:blip r:embed="rId27"/>
          <a:stretch>
            <a:fillRect/>
          </a:stretch>
        </p:blipFill>
        <p:spPr>
          <a:xfrm>
            <a:off x="861075" y="6029610"/>
            <a:ext cx="1130133" cy="197835"/>
          </a:xfrm>
          <a:prstGeom prst="rect">
            <a:avLst/>
          </a:prstGeom>
        </p:spPr>
      </p:pic>
      <p:pic>
        <p:nvPicPr>
          <p:cNvPr id="40" name="Picture 39">
            <a:extLst>
              <a:ext uri="{FF2B5EF4-FFF2-40B4-BE49-F238E27FC236}">
                <a16:creationId xmlns:a16="http://schemas.microsoft.com/office/drawing/2014/main" id="{6763EEC6-3586-60B2-77FB-0DC1A233E36D}"/>
              </a:ext>
            </a:extLst>
          </p:cNvPr>
          <p:cNvPicPr>
            <a:picLocks noChangeAspect="1"/>
          </p:cNvPicPr>
          <p:nvPr/>
        </p:nvPicPr>
        <p:blipFill>
          <a:blip r:embed="rId28"/>
          <a:stretch>
            <a:fillRect/>
          </a:stretch>
        </p:blipFill>
        <p:spPr>
          <a:xfrm>
            <a:off x="828717" y="5419331"/>
            <a:ext cx="373709" cy="485632"/>
          </a:xfrm>
          <a:prstGeom prst="rect">
            <a:avLst/>
          </a:prstGeom>
        </p:spPr>
      </p:pic>
      <p:pic>
        <p:nvPicPr>
          <p:cNvPr id="41" name="Picture 40">
            <a:extLst>
              <a:ext uri="{FF2B5EF4-FFF2-40B4-BE49-F238E27FC236}">
                <a16:creationId xmlns:a16="http://schemas.microsoft.com/office/drawing/2014/main" id="{13D77350-F094-5010-096D-CB4024FB184D}"/>
              </a:ext>
            </a:extLst>
          </p:cNvPr>
          <p:cNvPicPr>
            <a:picLocks noChangeAspect="1"/>
          </p:cNvPicPr>
          <p:nvPr/>
        </p:nvPicPr>
        <p:blipFill>
          <a:blip r:embed="rId29"/>
          <a:stretch>
            <a:fillRect/>
          </a:stretch>
        </p:blipFill>
        <p:spPr>
          <a:xfrm>
            <a:off x="3976824" y="5397364"/>
            <a:ext cx="349386" cy="427416"/>
          </a:xfrm>
          <a:prstGeom prst="rect">
            <a:avLst/>
          </a:prstGeom>
        </p:spPr>
      </p:pic>
      <p:pic>
        <p:nvPicPr>
          <p:cNvPr id="45" name="Picture 44">
            <a:extLst>
              <a:ext uri="{FF2B5EF4-FFF2-40B4-BE49-F238E27FC236}">
                <a16:creationId xmlns:a16="http://schemas.microsoft.com/office/drawing/2014/main" id="{BD77105C-EFAE-71B5-5299-ACB3EBD6D8AD}"/>
              </a:ext>
            </a:extLst>
          </p:cNvPr>
          <p:cNvPicPr>
            <a:picLocks noChangeAspect="1"/>
          </p:cNvPicPr>
          <p:nvPr/>
        </p:nvPicPr>
        <p:blipFill>
          <a:blip r:embed="rId30"/>
          <a:stretch>
            <a:fillRect/>
          </a:stretch>
        </p:blipFill>
        <p:spPr>
          <a:xfrm>
            <a:off x="7824850" y="4317945"/>
            <a:ext cx="736909" cy="271353"/>
          </a:xfrm>
          <a:prstGeom prst="rect">
            <a:avLst/>
          </a:prstGeom>
        </p:spPr>
      </p:pic>
      <p:sp>
        <p:nvSpPr>
          <p:cNvPr id="46" name="TextBox 45">
            <a:extLst>
              <a:ext uri="{FF2B5EF4-FFF2-40B4-BE49-F238E27FC236}">
                <a16:creationId xmlns:a16="http://schemas.microsoft.com/office/drawing/2014/main" id="{885F8600-ABB0-8166-C507-7D63D49781A5}"/>
              </a:ext>
            </a:extLst>
          </p:cNvPr>
          <p:cNvSpPr txBox="1"/>
          <p:nvPr/>
        </p:nvSpPr>
        <p:spPr>
          <a:xfrm>
            <a:off x="7722242" y="3931659"/>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Ghobash Group of Companies:</a:t>
            </a:r>
          </a:p>
        </p:txBody>
      </p:sp>
      <p:pic>
        <p:nvPicPr>
          <p:cNvPr id="48" name="Picture 47">
            <a:extLst>
              <a:ext uri="{FF2B5EF4-FFF2-40B4-BE49-F238E27FC236}">
                <a16:creationId xmlns:a16="http://schemas.microsoft.com/office/drawing/2014/main" id="{56A7A555-8FDB-0D8E-D151-31C2DA65DC38}"/>
              </a:ext>
            </a:extLst>
          </p:cNvPr>
          <p:cNvPicPr>
            <a:picLocks noChangeAspect="1"/>
          </p:cNvPicPr>
          <p:nvPr/>
        </p:nvPicPr>
        <p:blipFill>
          <a:blip r:embed="rId31"/>
          <a:stretch>
            <a:fillRect/>
          </a:stretch>
        </p:blipFill>
        <p:spPr>
          <a:xfrm>
            <a:off x="8680690" y="4230937"/>
            <a:ext cx="800669" cy="390952"/>
          </a:xfrm>
          <a:prstGeom prst="rect">
            <a:avLst/>
          </a:prstGeom>
        </p:spPr>
      </p:pic>
      <p:pic>
        <p:nvPicPr>
          <p:cNvPr id="50" name="Picture 49">
            <a:extLst>
              <a:ext uri="{FF2B5EF4-FFF2-40B4-BE49-F238E27FC236}">
                <a16:creationId xmlns:a16="http://schemas.microsoft.com/office/drawing/2014/main" id="{2BD12299-9595-23A4-0CD1-2AB43ED3D247}"/>
              </a:ext>
            </a:extLst>
          </p:cNvPr>
          <p:cNvPicPr>
            <a:picLocks noChangeAspect="1"/>
          </p:cNvPicPr>
          <p:nvPr/>
        </p:nvPicPr>
        <p:blipFill>
          <a:blip r:embed="rId32"/>
          <a:stretch>
            <a:fillRect/>
          </a:stretch>
        </p:blipFill>
        <p:spPr>
          <a:xfrm>
            <a:off x="9594097" y="4354286"/>
            <a:ext cx="907157" cy="244482"/>
          </a:xfrm>
          <a:prstGeom prst="rect">
            <a:avLst/>
          </a:prstGeom>
        </p:spPr>
      </p:pic>
      <p:pic>
        <p:nvPicPr>
          <p:cNvPr id="52" name="Picture 51">
            <a:extLst>
              <a:ext uri="{FF2B5EF4-FFF2-40B4-BE49-F238E27FC236}">
                <a16:creationId xmlns:a16="http://schemas.microsoft.com/office/drawing/2014/main" id="{BE965BB2-9FE3-13EB-BE54-E4034B789D37}"/>
              </a:ext>
            </a:extLst>
          </p:cNvPr>
          <p:cNvPicPr>
            <a:picLocks noChangeAspect="1"/>
          </p:cNvPicPr>
          <p:nvPr/>
        </p:nvPicPr>
        <p:blipFill>
          <a:blip r:embed="rId33"/>
          <a:stretch>
            <a:fillRect/>
          </a:stretch>
        </p:blipFill>
        <p:spPr>
          <a:xfrm>
            <a:off x="5332445" y="5150626"/>
            <a:ext cx="1775314" cy="861803"/>
          </a:xfrm>
          <a:prstGeom prst="rect">
            <a:avLst/>
          </a:prstGeom>
        </p:spPr>
      </p:pic>
      <p:pic>
        <p:nvPicPr>
          <p:cNvPr id="54" name="Picture 53">
            <a:extLst>
              <a:ext uri="{FF2B5EF4-FFF2-40B4-BE49-F238E27FC236}">
                <a16:creationId xmlns:a16="http://schemas.microsoft.com/office/drawing/2014/main" id="{96D35C03-CA32-29E1-ECC2-99DF7D7245A6}"/>
              </a:ext>
            </a:extLst>
          </p:cNvPr>
          <p:cNvPicPr>
            <a:picLocks noChangeAspect="1"/>
          </p:cNvPicPr>
          <p:nvPr/>
        </p:nvPicPr>
        <p:blipFill>
          <a:blip r:embed="rId34"/>
          <a:stretch>
            <a:fillRect/>
          </a:stretch>
        </p:blipFill>
        <p:spPr>
          <a:xfrm>
            <a:off x="11205931" y="4877667"/>
            <a:ext cx="707978" cy="288330"/>
          </a:xfrm>
          <a:prstGeom prst="rect">
            <a:avLst/>
          </a:prstGeom>
        </p:spPr>
      </p:pic>
      <p:pic>
        <p:nvPicPr>
          <p:cNvPr id="56" name="Picture 55">
            <a:extLst>
              <a:ext uri="{FF2B5EF4-FFF2-40B4-BE49-F238E27FC236}">
                <a16:creationId xmlns:a16="http://schemas.microsoft.com/office/drawing/2014/main" id="{ACEE8FE0-8137-DB19-202B-665C9A560469}"/>
              </a:ext>
            </a:extLst>
          </p:cNvPr>
          <p:cNvPicPr>
            <a:picLocks noChangeAspect="1"/>
          </p:cNvPicPr>
          <p:nvPr/>
        </p:nvPicPr>
        <p:blipFill>
          <a:blip r:embed="rId35"/>
          <a:stretch>
            <a:fillRect/>
          </a:stretch>
        </p:blipFill>
        <p:spPr>
          <a:xfrm>
            <a:off x="11055648" y="5834223"/>
            <a:ext cx="501347" cy="509942"/>
          </a:xfrm>
          <a:prstGeom prst="rect">
            <a:avLst/>
          </a:prstGeom>
        </p:spPr>
      </p:pic>
      <p:pic>
        <p:nvPicPr>
          <p:cNvPr id="58" name="Picture 57">
            <a:extLst>
              <a:ext uri="{FF2B5EF4-FFF2-40B4-BE49-F238E27FC236}">
                <a16:creationId xmlns:a16="http://schemas.microsoft.com/office/drawing/2014/main" id="{D120E191-8FAC-F122-15FA-990150E15CA6}"/>
              </a:ext>
            </a:extLst>
          </p:cNvPr>
          <p:cNvPicPr>
            <a:picLocks noChangeAspect="1"/>
          </p:cNvPicPr>
          <p:nvPr/>
        </p:nvPicPr>
        <p:blipFill>
          <a:blip r:embed="rId36"/>
          <a:stretch>
            <a:fillRect/>
          </a:stretch>
        </p:blipFill>
        <p:spPr>
          <a:xfrm>
            <a:off x="7751099" y="4839612"/>
            <a:ext cx="798944" cy="387965"/>
          </a:xfrm>
          <a:prstGeom prst="rect">
            <a:avLst/>
          </a:prstGeom>
        </p:spPr>
      </p:pic>
      <p:pic>
        <p:nvPicPr>
          <p:cNvPr id="60" name="Picture 59">
            <a:extLst>
              <a:ext uri="{FF2B5EF4-FFF2-40B4-BE49-F238E27FC236}">
                <a16:creationId xmlns:a16="http://schemas.microsoft.com/office/drawing/2014/main" id="{631E2F7A-05B7-390B-81D2-2961B4E89C77}"/>
              </a:ext>
            </a:extLst>
          </p:cNvPr>
          <p:cNvPicPr>
            <a:picLocks noChangeAspect="1"/>
          </p:cNvPicPr>
          <p:nvPr/>
        </p:nvPicPr>
        <p:blipFill>
          <a:blip r:embed="rId37"/>
          <a:stretch>
            <a:fillRect/>
          </a:stretch>
        </p:blipFill>
        <p:spPr>
          <a:xfrm>
            <a:off x="8628139" y="4818381"/>
            <a:ext cx="969408" cy="402629"/>
          </a:xfrm>
          <a:prstGeom prst="rect">
            <a:avLst/>
          </a:prstGeom>
        </p:spPr>
      </p:pic>
      <p:pic>
        <p:nvPicPr>
          <p:cNvPr id="62" name="Picture 61">
            <a:extLst>
              <a:ext uri="{FF2B5EF4-FFF2-40B4-BE49-F238E27FC236}">
                <a16:creationId xmlns:a16="http://schemas.microsoft.com/office/drawing/2014/main" id="{4FEE1C9B-125E-5EC2-1B24-DF51CA7AEF48}"/>
              </a:ext>
            </a:extLst>
          </p:cNvPr>
          <p:cNvPicPr>
            <a:picLocks noChangeAspect="1"/>
          </p:cNvPicPr>
          <p:nvPr/>
        </p:nvPicPr>
        <p:blipFill>
          <a:blip r:embed="rId38"/>
          <a:stretch>
            <a:fillRect/>
          </a:stretch>
        </p:blipFill>
        <p:spPr>
          <a:xfrm>
            <a:off x="9614883" y="5390109"/>
            <a:ext cx="703216" cy="395737"/>
          </a:xfrm>
          <a:prstGeom prst="rect">
            <a:avLst/>
          </a:prstGeom>
        </p:spPr>
      </p:pic>
      <p:pic>
        <p:nvPicPr>
          <p:cNvPr id="1027" name="Picture 1026">
            <a:extLst>
              <a:ext uri="{FF2B5EF4-FFF2-40B4-BE49-F238E27FC236}">
                <a16:creationId xmlns:a16="http://schemas.microsoft.com/office/drawing/2014/main" id="{BA9DDE1B-1099-68D3-59CE-6612235E7838}"/>
              </a:ext>
            </a:extLst>
          </p:cNvPr>
          <p:cNvPicPr>
            <a:picLocks noChangeAspect="1"/>
          </p:cNvPicPr>
          <p:nvPr/>
        </p:nvPicPr>
        <p:blipFill>
          <a:blip r:embed="rId39"/>
          <a:stretch>
            <a:fillRect/>
          </a:stretch>
        </p:blipFill>
        <p:spPr>
          <a:xfrm>
            <a:off x="10538823" y="4781008"/>
            <a:ext cx="666954" cy="449224"/>
          </a:xfrm>
          <a:prstGeom prst="rect">
            <a:avLst/>
          </a:prstGeom>
        </p:spPr>
      </p:pic>
      <p:pic>
        <p:nvPicPr>
          <p:cNvPr id="1030" name="Picture 1029">
            <a:extLst>
              <a:ext uri="{FF2B5EF4-FFF2-40B4-BE49-F238E27FC236}">
                <a16:creationId xmlns:a16="http://schemas.microsoft.com/office/drawing/2014/main" id="{E3CDCA3C-6C5F-C526-8F9E-AA833B32420A}"/>
              </a:ext>
            </a:extLst>
          </p:cNvPr>
          <p:cNvPicPr>
            <a:picLocks noChangeAspect="1"/>
          </p:cNvPicPr>
          <p:nvPr/>
        </p:nvPicPr>
        <p:blipFill>
          <a:blip r:embed="rId40"/>
          <a:stretch>
            <a:fillRect/>
          </a:stretch>
        </p:blipFill>
        <p:spPr>
          <a:xfrm>
            <a:off x="10277413" y="5853767"/>
            <a:ext cx="619110" cy="416069"/>
          </a:xfrm>
          <a:prstGeom prst="rect">
            <a:avLst/>
          </a:prstGeom>
        </p:spPr>
      </p:pic>
      <p:pic>
        <p:nvPicPr>
          <p:cNvPr id="1031" name="Picture 1030">
            <a:extLst>
              <a:ext uri="{FF2B5EF4-FFF2-40B4-BE49-F238E27FC236}">
                <a16:creationId xmlns:a16="http://schemas.microsoft.com/office/drawing/2014/main" id="{01400F7C-900D-90B0-17FF-B1A75CBA4A39}"/>
              </a:ext>
            </a:extLst>
          </p:cNvPr>
          <p:cNvPicPr>
            <a:picLocks noChangeAspect="1"/>
          </p:cNvPicPr>
          <p:nvPr/>
        </p:nvPicPr>
        <p:blipFill>
          <a:blip r:embed="rId41"/>
          <a:stretch>
            <a:fillRect/>
          </a:stretch>
        </p:blipFill>
        <p:spPr>
          <a:xfrm>
            <a:off x="11146011" y="4154385"/>
            <a:ext cx="667530" cy="512976"/>
          </a:xfrm>
          <a:prstGeom prst="rect">
            <a:avLst/>
          </a:prstGeom>
        </p:spPr>
      </p:pic>
      <p:pic>
        <p:nvPicPr>
          <p:cNvPr id="1035" name="Picture 1034">
            <a:extLst>
              <a:ext uri="{FF2B5EF4-FFF2-40B4-BE49-F238E27FC236}">
                <a16:creationId xmlns:a16="http://schemas.microsoft.com/office/drawing/2014/main" id="{F550F079-7AA9-CCD8-1A3E-C814FD1A124B}"/>
              </a:ext>
            </a:extLst>
          </p:cNvPr>
          <p:cNvPicPr>
            <a:picLocks noChangeAspect="1"/>
          </p:cNvPicPr>
          <p:nvPr/>
        </p:nvPicPr>
        <p:blipFill>
          <a:blip r:embed="rId42"/>
          <a:stretch>
            <a:fillRect/>
          </a:stretch>
        </p:blipFill>
        <p:spPr>
          <a:xfrm>
            <a:off x="7846787" y="5392228"/>
            <a:ext cx="394576" cy="483057"/>
          </a:xfrm>
          <a:prstGeom prst="rect">
            <a:avLst/>
          </a:prstGeom>
        </p:spPr>
      </p:pic>
      <p:pic>
        <p:nvPicPr>
          <p:cNvPr id="1039" name="Picture 1038">
            <a:extLst>
              <a:ext uri="{FF2B5EF4-FFF2-40B4-BE49-F238E27FC236}">
                <a16:creationId xmlns:a16="http://schemas.microsoft.com/office/drawing/2014/main" id="{2B37397B-7202-1562-F276-D6532900A7B8}"/>
              </a:ext>
            </a:extLst>
          </p:cNvPr>
          <p:cNvPicPr>
            <a:picLocks noChangeAspect="1"/>
          </p:cNvPicPr>
          <p:nvPr/>
        </p:nvPicPr>
        <p:blipFill>
          <a:blip r:embed="rId43"/>
          <a:stretch>
            <a:fillRect/>
          </a:stretch>
        </p:blipFill>
        <p:spPr>
          <a:xfrm>
            <a:off x="8364723" y="5366389"/>
            <a:ext cx="589769" cy="491751"/>
          </a:xfrm>
          <a:prstGeom prst="rect">
            <a:avLst/>
          </a:prstGeom>
        </p:spPr>
      </p:pic>
      <p:pic>
        <p:nvPicPr>
          <p:cNvPr id="1041" name="Picture 1040">
            <a:extLst>
              <a:ext uri="{FF2B5EF4-FFF2-40B4-BE49-F238E27FC236}">
                <a16:creationId xmlns:a16="http://schemas.microsoft.com/office/drawing/2014/main" id="{E0C56C46-B20C-C6BD-F039-0785C05E30AE}"/>
              </a:ext>
            </a:extLst>
          </p:cNvPr>
          <p:cNvPicPr>
            <a:picLocks noChangeAspect="1"/>
          </p:cNvPicPr>
          <p:nvPr/>
        </p:nvPicPr>
        <p:blipFill>
          <a:blip r:embed="rId44"/>
          <a:stretch>
            <a:fillRect/>
          </a:stretch>
        </p:blipFill>
        <p:spPr>
          <a:xfrm>
            <a:off x="9110532" y="5366103"/>
            <a:ext cx="357718" cy="477672"/>
          </a:xfrm>
          <a:prstGeom prst="rect">
            <a:avLst/>
          </a:prstGeom>
        </p:spPr>
      </p:pic>
      <p:pic>
        <p:nvPicPr>
          <p:cNvPr id="1044" name="Picture 1043">
            <a:extLst>
              <a:ext uri="{FF2B5EF4-FFF2-40B4-BE49-F238E27FC236}">
                <a16:creationId xmlns:a16="http://schemas.microsoft.com/office/drawing/2014/main" id="{9C824756-8E63-AC5B-7F4F-715AFE338646}"/>
              </a:ext>
            </a:extLst>
          </p:cNvPr>
          <p:cNvPicPr>
            <a:picLocks noChangeAspect="1"/>
          </p:cNvPicPr>
          <p:nvPr/>
        </p:nvPicPr>
        <p:blipFill>
          <a:blip r:embed="rId45"/>
          <a:stretch>
            <a:fillRect/>
          </a:stretch>
        </p:blipFill>
        <p:spPr>
          <a:xfrm>
            <a:off x="10491918" y="5347192"/>
            <a:ext cx="1017219" cy="444303"/>
          </a:xfrm>
          <a:prstGeom prst="rect">
            <a:avLst/>
          </a:prstGeom>
        </p:spPr>
      </p:pic>
      <p:pic>
        <p:nvPicPr>
          <p:cNvPr id="1047" name="Picture 1046">
            <a:extLst>
              <a:ext uri="{FF2B5EF4-FFF2-40B4-BE49-F238E27FC236}">
                <a16:creationId xmlns:a16="http://schemas.microsoft.com/office/drawing/2014/main" id="{685DE9EC-1642-3B79-A71F-FC4441CA4CD7}"/>
              </a:ext>
            </a:extLst>
          </p:cNvPr>
          <p:cNvPicPr>
            <a:picLocks noChangeAspect="1"/>
          </p:cNvPicPr>
          <p:nvPr/>
        </p:nvPicPr>
        <p:blipFill>
          <a:blip r:embed="rId46"/>
          <a:stretch>
            <a:fillRect/>
          </a:stretch>
        </p:blipFill>
        <p:spPr>
          <a:xfrm>
            <a:off x="8993674" y="6010085"/>
            <a:ext cx="1129612" cy="242059"/>
          </a:xfrm>
          <a:prstGeom prst="rect">
            <a:avLst/>
          </a:prstGeom>
        </p:spPr>
      </p:pic>
      <p:pic>
        <p:nvPicPr>
          <p:cNvPr id="1049" name="Picture 1048">
            <a:extLst>
              <a:ext uri="{FF2B5EF4-FFF2-40B4-BE49-F238E27FC236}">
                <a16:creationId xmlns:a16="http://schemas.microsoft.com/office/drawing/2014/main" id="{612EE0DD-0D96-8921-5A56-473F9B2A1B32}"/>
              </a:ext>
            </a:extLst>
          </p:cNvPr>
          <p:cNvPicPr>
            <a:picLocks noChangeAspect="1"/>
          </p:cNvPicPr>
          <p:nvPr/>
        </p:nvPicPr>
        <p:blipFill>
          <a:blip r:embed="rId47"/>
          <a:stretch>
            <a:fillRect/>
          </a:stretch>
        </p:blipFill>
        <p:spPr>
          <a:xfrm>
            <a:off x="9656037" y="4897037"/>
            <a:ext cx="879492" cy="275855"/>
          </a:xfrm>
          <a:prstGeom prst="rect">
            <a:avLst/>
          </a:prstGeom>
        </p:spPr>
      </p:pic>
      <p:pic>
        <p:nvPicPr>
          <p:cNvPr id="1053" name="Picture 1052">
            <a:extLst>
              <a:ext uri="{FF2B5EF4-FFF2-40B4-BE49-F238E27FC236}">
                <a16:creationId xmlns:a16="http://schemas.microsoft.com/office/drawing/2014/main" id="{3BFF06C8-6758-E58D-B0CE-4E06F351753F}"/>
              </a:ext>
            </a:extLst>
          </p:cNvPr>
          <p:cNvPicPr>
            <a:picLocks noChangeAspect="1"/>
          </p:cNvPicPr>
          <p:nvPr/>
        </p:nvPicPr>
        <p:blipFill>
          <a:blip r:embed="rId48"/>
          <a:stretch>
            <a:fillRect/>
          </a:stretch>
        </p:blipFill>
        <p:spPr>
          <a:xfrm>
            <a:off x="10665143" y="4201886"/>
            <a:ext cx="438285" cy="443534"/>
          </a:xfrm>
          <a:prstGeom prst="rect">
            <a:avLst/>
          </a:prstGeom>
        </p:spPr>
      </p:pic>
      <p:pic>
        <p:nvPicPr>
          <p:cNvPr id="4" name="Picture 3">
            <a:extLst>
              <a:ext uri="{FF2B5EF4-FFF2-40B4-BE49-F238E27FC236}">
                <a16:creationId xmlns:a16="http://schemas.microsoft.com/office/drawing/2014/main" id="{A0EDFB9D-F6ED-09C5-B993-466EC9C85584}"/>
              </a:ext>
            </a:extLst>
          </p:cNvPr>
          <p:cNvPicPr>
            <a:picLocks noChangeAspect="1"/>
          </p:cNvPicPr>
          <p:nvPr/>
        </p:nvPicPr>
        <p:blipFill>
          <a:blip r:embed="rId49"/>
          <a:stretch>
            <a:fillRect/>
          </a:stretch>
        </p:blipFill>
        <p:spPr>
          <a:xfrm>
            <a:off x="5059004" y="200541"/>
            <a:ext cx="2034127" cy="779174"/>
          </a:xfrm>
          <a:prstGeom prst="rect">
            <a:avLst/>
          </a:prstGeom>
        </p:spPr>
      </p:pic>
      <p:sp>
        <p:nvSpPr>
          <p:cNvPr id="17" name="Arrow: Right 16">
            <a:extLst>
              <a:ext uri="{FF2B5EF4-FFF2-40B4-BE49-F238E27FC236}">
                <a16:creationId xmlns:a16="http://schemas.microsoft.com/office/drawing/2014/main" id="{286A1561-AE59-F800-4903-FC6D2036F751}"/>
              </a:ext>
            </a:extLst>
          </p:cNvPr>
          <p:cNvSpPr/>
          <p:nvPr/>
        </p:nvSpPr>
        <p:spPr>
          <a:xfrm flipH="1">
            <a:off x="7509313" y="483326"/>
            <a:ext cx="354530" cy="209005"/>
          </a:xfrm>
          <a:prstGeom prst="rightArrow">
            <a:avLst>
              <a:gd name="adj1" fmla="val 50000"/>
              <a:gd name="adj2" fmla="val 53701"/>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1" name="Arrow: Right 20">
            <a:extLst>
              <a:ext uri="{FF2B5EF4-FFF2-40B4-BE49-F238E27FC236}">
                <a16:creationId xmlns:a16="http://schemas.microsoft.com/office/drawing/2014/main" id="{6AB76CFC-9FAB-C6EA-76E8-B0B0F38D949B}"/>
              </a:ext>
            </a:extLst>
          </p:cNvPr>
          <p:cNvSpPr/>
          <p:nvPr/>
        </p:nvSpPr>
        <p:spPr>
          <a:xfrm>
            <a:off x="4376053" y="470850"/>
            <a:ext cx="333448" cy="222068"/>
          </a:xfrm>
          <a:prstGeom prst="rightArrow">
            <a:avLst>
              <a:gd name="adj1" fmla="val 50000"/>
              <a:gd name="adj2" fmla="val 53701"/>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5E047F79-E7A8-9C23-12DA-5085DE2DBF51}"/>
              </a:ext>
            </a:extLst>
          </p:cNvPr>
          <p:cNvSpPr/>
          <p:nvPr/>
        </p:nvSpPr>
        <p:spPr>
          <a:xfrm>
            <a:off x="195944" y="3866606"/>
            <a:ext cx="4271554"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AD490A1F-7572-ECD3-AE14-A5BF774F4E4C}"/>
              </a:ext>
            </a:extLst>
          </p:cNvPr>
          <p:cNvSpPr/>
          <p:nvPr/>
        </p:nvSpPr>
        <p:spPr>
          <a:xfrm>
            <a:off x="7689677" y="3862252"/>
            <a:ext cx="4271554"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10F95C64-C0DE-9885-4B75-C565D14D4994}"/>
              </a:ext>
            </a:extLst>
          </p:cNvPr>
          <p:cNvSpPr/>
          <p:nvPr/>
        </p:nvSpPr>
        <p:spPr>
          <a:xfrm>
            <a:off x="4506685" y="3870960"/>
            <a:ext cx="3161211"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FFF3B194-DDB3-A244-BB04-E04CC515C1FA}"/>
              </a:ext>
            </a:extLst>
          </p:cNvPr>
          <p:cNvSpPr txBox="1"/>
          <p:nvPr/>
        </p:nvSpPr>
        <p:spPr>
          <a:xfrm>
            <a:off x="4595865" y="3927304"/>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22C60"/>
                </a:solidFill>
                <a:effectLst/>
                <a:uLnTx/>
                <a:uFillTx/>
                <a:latin typeface="Exo 2" panose="00000500000000000000" pitchFamily="2" charset="0"/>
                <a:ea typeface="+mn-ea"/>
                <a:cs typeface="+mn-cs"/>
              </a:rPr>
              <a:t>Bukhatir</a:t>
            </a: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 &amp; Ghobash-owned Companies:</a:t>
            </a:r>
          </a:p>
        </p:txBody>
      </p:sp>
      <p:sp>
        <p:nvSpPr>
          <p:cNvPr id="43" name="TextBox 42">
            <a:extLst>
              <a:ext uri="{FF2B5EF4-FFF2-40B4-BE49-F238E27FC236}">
                <a16:creationId xmlns:a16="http://schemas.microsoft.com/office/drawing/2014/main" id="{2617574F-FB56-7A88-1A07-D05898027E0B}"/>
              </a:ext>
            </a:extLst>
          </p:cNvPr>
          <p:cNvSpPr txBox="1"/>
          <p:nvPr/>
        </p:nvSpPr>
        <p:spPr>
          <a:xfrm>
            <a:off x="169818" y="2135164"/>
            <a:ext cx="5995850"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 Group </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is one of the most diversified business houses in the UAE. Its main interests straddle construction, education, information technology, real estate, shopping, commercial and retail development, sports and leisure, and services.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With over half a century of history, success, distinction and excellence,  the geographical domain of the </a:t>
            </a:r>
            <a:r>
              <a:rPr kumimoji="0" lang="en-GB" sz="1200" b="0"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Group spans over half the GCC region and North Africa.  The group has an employee base of over 5,000.  </a:t>
            </a:r>
            <a:r>
              <a:rPr lang="en-GB" sz="1200" b="1" dirty="0">
                <a:solidFill>
                  <a:srgbClr val="022C60"/>
                </a:solidFill>
                <a:latin typeface="Calibri Light" panose="020F0302020204030204"/>
              </a:rPr>
              <a:t>The Annual turn-over of the group is AED 1.5+ Billion. </a:t>
            </a:r>
            <a:endPar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p:txBody>
      </p:sp>
      <p:sp>
        <p:nvSpPr>
          <p:cNvPr id="51" name="TextBox 50">
            <a:extLst>
              <a:ext uri="{FF2B5EF4-FFF2-40B4-BE49-F238E27FC236}">
                <a16:creationId xmlns:a16="http://schemas.microsoft.com/office/drawing/2014/main" id="{017FB6EA-6845-E040-FAB6-BA4C66201449}"/>
              </a:ext>
            </a:extLst>
          </p:cNvPr>
          <p:cNvSpPr txBox="1"/>
          <p:nvPr/>
        </p:nvSpPr>
        <p:spPr>
          <a:xfrm>
            <a:off x="6257110" y="2103681"/>
            <a:ext cx="5682342"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Ghobash Group </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was established in 1981 in alignment with the UAE’s objective to diversify its economy. Since then, the company has added new business activities and has grown by building long-lasting partnerships with it's customers, suppliers, and other key stakeholders.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Today, over 1,750 people are employed across seven different industries including Technology, Energy, Healthcare, Chemicals, Business-to-Consumer, Real Estate, and Investments. </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Ghobash Group also has an annual turn-over of AED 1.5+ Billion. </a:t>
            </a:r>
          </a:p>
        </p:txBody>
      </p:sp>
      <p:pic>
        <p:nvPicPr>
          <p:cNvPr id="55" name="Picture 54">
            <a:extLst>
              <a:ext uri="{FF2B5EF4-FFF2-40B4-BE49-F238E27FC236}">
                <a16:creationId xmlns:a16="http://schemas.microsoft.com/office/drawing/2014/main" id="{1F980F45-590E-8ED9-2126-148420A11B95}"/>
              </a:ext>
            </a:extLst>
          </p:cNvPr>
          <p:cNvPicPr>
            <a:picLocks noChangeAspect="1"/>
          </p:cNvPicPr>
          <p:nvPr/>
        </p:nvPicPr>
        <p:blipFill>
          <a:blip r:embed="rId50"/>
          <a:stretch>
            <a:fillRect/>
          </a:stretch>
        </p:blipFill>
        <p:spPr>
          <a:xfrm>
            <a:off x="8001213" y="5909447"/>
            <a:ext cx="883479" cy="414015"/>
          </a:xfrm>
          <a:prstGeom prst="rect">
            <a:avLst/>
          </a:prstGeom>
        </p:spPr>
      </p:pic>
      <p:sp>
        <p:nvSpPr>
          <p:cNvPr id="5" name="TextBox 4">
            <a:extLst>
              <a:ext uri="{FF2B5EF4-FFF2-40B4-BE49-F238E27FC236}">
                <a16:creationId xmlns:a16="http://schemas.microsoft.com/office/drawing/2014/main" id="{FC4D0DDB-0E86-9162-0A7F-BE6C6DB06282}"/>
              </a:ext>
            </a:extLst>
          </p:cNvPr>
          <p:cNvSpPr txBox="1"/>
          <p:nvPr/>
        </p:nvSpPr>
        <p:spPr>
          <a:xfrm>
            <a:off x="165464" y="1360099"/>
            <a:ext cx="11826240"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Founded by the esteemed </a:t>
            </a:r>
            <a:r>
              <a:rPr kumimoji="0" lang="en-GB" sz="1200" b="0"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(BIL) and Ghobash (GTI) Group of Companies, </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EHS</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is a healthcare innovator and solutions provider that strives to enrich the quality of life of every stakeholder, partner, caregiver &amp; patient by focusing on their health, comfort, and happiness.  With more than 47 years of experience in the industry, EHS has consulted and enabled numerous caregivers in the UAE, through an array of healthcare management solutions, helping them operate seamlessly.</a:t>
            </a:r>
          </a:p>
        </p:txBody>
      </p:sp>
      <p:pic>
        <p:nvPicPr>
          <p:cNvPr id="7" name="Picture 6">
            <a:extLst>
              <a:ext uri="{FF2B5EF4-FFF2-40B4-BE49-F238E27FC236}">
                <a16:creationId xmlns:a16="http://schemas.microsoft.com/office/drawing/2014/main" id="{98E89728-72B6-44DC-D4F2-2A1630D7B303}"/>
              </a:ext>
            </a:extLst>
          </p:cNvPr>
          <p:cNvPicPr>
            <a:picLocks noChangeAspect="1"/>
          </p:cNvPicPr>
          <p:nvPr/>
        </p:nvPicPr>
        <p:blipFill>
          <a:blip r:embed="rId51"/>
          <a:stretch>
            <a:fillRect/>
          </a:stretch>
        </p:blipFill>
        <p:spPr>
          <a:xfrm>
            <a:off x="5464355" y="4206240"/>
            <a:ext cx="1374070" cy="548640"/>
          </a:xfrm>
          <a:prstGeom prst="rect">
            <a:avLst/>
          </a:prstGeom>
        </p:spPr>
      </p:pic>
    </p:spTree>
    <p:extLst>
      <p:ext uri="{BB962C8B-B14F-4D97-AF65-F5344CB8AC3E}">
        <p14:creationId xmlns:p14="http://schemas.microsoft.com/office/powerpoint/2010/main" val="1592701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85F9CD3-D1EC-AC89-16E8-67284ED3502C}"/>
              </a:ext>
            </a:extLst>
          </p:cNvPr>
          <p:cNvPicPr>
            <a:picLocks noChangeAspect="1"/>
          </p:cNvPicPr>
          <p:nvPr/>
        </p:nvPicPr>
        <p:blipFill>
          <a:blip r:embed="rId3"/>
          <a:stretch>
            <a:fillRect/>
          </a:stretch>
        </p:blipFill>
        <p:spPr>
          <a:xfrm>
            <a:off x="10502708" y="5155685"/>
            <a:ext cx="1579905" cy="1247526"/>
          </a:xfrm>
          <a:prstGeom prst="rect">
            <a:avLst/>
          </a:prstGeom>
        </p:spPr>
      </p:pic>
      <p:sp>
        <p:nvSpPr>
          <p:cNvPr id="16" name="Rectangle 15">
            <a:extLst>
              <a:ext uri="{FF2B5EF4-FFF2-40B4-BE49-F238E27FC236}">
                <a16:creationId xmlns:a16="http://schemas.microsoft.com/office/drawing/2014/main" id="{564C50AD-5FC1-6DFE-6240-B61637074435}"/>
              </a:ext>
            </a:extLst>
          </p:cNvPr>
          <p:cNvSpPr/>
          <p:nvPr/>
        </p:nvSpPr>
        <p:spPr>
          <a:xfrm>
            <a:off x="0" y="6428096"/>
            <a:ext cx="12192000" cy="42990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cxnSp>
        <p:nvCxnSpPr>
          <p:cNvPr id="13" name="Straight Connector 12">
            <a:extLst>
              <a:ext uri="{FF2B5EF4-FFF2-40B4-BE49-F238E27FC236}">
                <a16:creationId xmlns:a16="http://schemas.microsoft.com/office/drawing/2014/main" id="{C3EBC842-75DB-1ADE-7A1B-8D9CD62F5568}"/>
              </a:ext>
            </a:extLst>
          </p:cNvPr>
          <p:cNvCxnSpPr>
            <a:cxnSpLocks/>
          </p:cNvCxnSpPr>
          <p:nvPr/>
        </p:nvCxnSpPr>
        <p:spPr>
          <a:xfrm>
            <a:off x="3130301" y="4435376"/>
            <a:ext cx="5604266" cy="13793"/>
          </a:xfrm>
          <a:prstGeom prst="line">
            <a:avLst/>
          </a:prstGeom>
          <a:ln w="114300"/>
        </p:spPr>
        <p:style>
          <a:lnRef idx="1">
            <a:schemeClr val="accent1"/>
          </a:lnRef>
          <a:fillRef idx="0">
            <a:schemeClr val="accent1"/>
          </a:fillRef>
          <a:effectRef idx="0">
            <a:schemeClr val="accent1"/>
          </a:effectRef>
          <a:fontRef idx="minor">
            <a:schemeClr val="tx1"/>
          </a:fontRef>
        </p:style>
      </p:cxnSp>
      <p:sp>
        <p:nvSpPr>
          <p:cNvPr id="3" name="사각형: 둥근 위쪽 모서리 130">
            <a:extLst>
              <a:ext uri="{FF2B5EF4-FFF2-40B4-BE49-F238E27FC236}">
                <a16:creationId xmlns:a16="http://schemas.microsoft.com/office/drawing/2014/main" id="{096EE2A2-E2B9-42DD-983A-52EB0F5F3228}"/>
              </a:ext>
            </a:extLst>
          </p:cNvPr>
          <p:cNvSpPr/>
          <p:nvPr/>
        </p:nvSpPr>
        <p:spPr>
          <a:xfrm rot="16200000">
            <a:off x="2347436" y="2126547"/>
            <a:ext cx="874800" cy="217508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4" name="Right Arrow 6">
            <a:extLst>
              <a:ext uri="{FF2B5EF4-FFF2-40B4-BE49-F238E27FC236}">
                <a16:creationId xmlns:a16="http://schemas.microsoft.com/office/drawing/2014/main" id="{1998C7AA-B0BF-4816-AE0F-90F42AE36B32}"/>
              </a:ext>
            </a:extLst>
          </p:cNvPr>
          <p:cNvSpPr/>
          <p:nvPr/>
        </p:nvSpPr>
        <p:spPr>
          <a:xfrm>
            <a:off x="8091056" y="2340265"/>
            <a:ext cx="2512038" cy="1745697"/>
          </a:xfrm>
          <a:prstGeom prst="rightArrow">
            <a:avLst>
              <a:gd name="adj1" fmla="val 50000"/>
              <a:gd name="adj2" fmla="val 495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5" name="Rectangle 7">
            <a:extLst>
              <a:ext uri="{FF2B5EF4-FFF2-40B4-BE49-F238E27FC236}">
                <a16:creationId xmlns:a16="http://schemas.microsoft.com/office/drawing/2014/main" id="{851136C1-ED9F-4E0B-8DBE-37EB9F699357}"/>
              </a:ext>
            </a:extLst>
          </p:cNvPr>
          <p:cNvSpPr/>
          <p:nvPr/>
        </p:nvSpPr>
        <p:spPr>
          <a:xfrm>
            <a:off x="5999007" y="2776689"/>
            <a:ext cx="2064338" cy="8728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7" name="Rectangle 9">
            <a:extLst>
              <a:ext uri="{FF2B5EF4-FFF2-40B4-BE49-F238E27FC236}">
                <a16:creationId xmlns:a16="http://schemas.microsoft.com/office/drawing/2014/main" id="{2ED1ACDA-B5FA-49FE-8277-2E83E444FBB0}"/>
              </a:ext>
            </a:extLst>
          </p:cNvPr>
          <p:cNvSpPr/>
          <p:nvPr/>
        </p:nvSpPr>
        <p:spPr>
          <a:xfrm>
            <a:off x="3890103" y="2776689"/>
            <a:ext cx="2079283" cy="8728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9" name="Oval 13">
            <a:extLst>
              <a:ext uri="{FF2B5EF4-FFF2-40B4-BE49-F238E27FC236}">
                <a16:creationId xmlns:a16="http://schemas.microsoft.com/office/drawing/2014/main" id="{3A2CE7A3-6A35-41BB-84A9-6EF2C487050B}"/>
              </a:ext>
            </a:extLst>
          </p:cNvPr>
          <p:cNvSpPr/>
          <p:nvPr/>
        </p:nvSpPr>
        <p:spPr>
          <a:xfrm>
            <a:off x="2541067" y="4159089"/>
            <a:ext cx="566192" cy="566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30" name="Text Placeholder 10">
            <a:extLst>
              <a:ext uri="{FF2B5EF4-FFF2-40B4-BE49-F238E27FC236}">
                <a16:creationId xmlns:a16="http://schemas.microsoft.com/office/drawing/2014/main" id="{42C4A337-CB05-4230-9733-0197CD91A944}"/>
              </a:ext>
            </a:extLst>
          </p:cNvPr>
          <p:cNvSpPr txBox="1">
            <a:spLocks/>
          </p:cNvSpPr>
          <p:nvPr/>
        </p:nvSpPr>
        <p:spPr>
          <a:xfrm>
            <a:off x="2674961" y="1850670"/>
            <a:ext cx="7001302" cy="399176"/>
          </a:xfrm>
          <a:prstGeom prst="rect">
            <a:avLst/>
          </a:prstGeom>
          <a:solidFill>
            <a:schemeClr val="accent4">
              <a:lumMod val="20000"/>
              <a:lumOff val="80000"/>
            </a:schemeClr>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ct val="20000"/>
              </a:spcBef>
              <a:spcAft>
                <a:spcPts val="0"/>
              </a:spcAft>
              <a:buClrTx/>
              <a:buSzTx/>
              <a:buFont typeface="Arial" pitchFamily="34" charset="0"/>
              <a:buNone/>
              <a:tabLst/>
              <a:defRPr/>
            </a:pP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BRANDING</a:t>
            </a:r>
            <a:r>
              <a:rPr kumimoji="0" lang="en-US" altLang="ko-KR" sz="2000" b="0"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 | </a:t>
            </a: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MARKETING</a:t>
            </a:r>
            <a:r>
              <a:rPr kumimoji="0" lang="en-US" altLang="ko-KR" sz="2000" b="0"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 | </a:t>
            </a: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PRE-SALES &amp; POST-SALES SUPPORT</a:t>
            </a:r>
          </a:p>
        </p:txBody>
      </p:sp>
      <p:grpSp>
        <p:nvGrpSpPr>
          <p:cNvPr id="31" name="그룹 158">
            <a:extLst>
              <a:ext uri="{FF2B5EF4-FFF2-40B4-BE49-F238E27FC236}">
                <a16:creationId xmlns:a16="http://schemas.microsoft.com/office/drawing/2014/main" id="{CF6F7F44-C38E-4E19-A9EC-C95DA0D1BC3F}"/>
              </a:ext>
            </a:extLst>
          </p:cNvPr>
          <p:cNvGrpSpPr/>
          <p:nvPr/>
        </p:nvGrpSpPr>
        <p:grpSpPr>
          <a:xfrm>
            <a:off x="947111" y="1968498"/>
            <a:ext cx="10345550" cy="2611839"/>
            <a:chOff x="947111" y="1796874"/>
            <a:chExt cx="10345550" cy="2918970"/>
          </a:xfrm>
        </p:grpSpPr>
        <p:sp>
          <p:nvSpPr>
            <p:cNvPr id="32" name="Bent Arrow 3">
              <a:extLst>
                <a:ext uri="{FF2B5EF4-FFF2-40B4-BE49-F238E27FC236}">
                  <a16:creationId xmlns:a16="http://schemas.microsoft.com/office/drawing/2014/main" id="{87F9314C-86EF-41B0-8C59-274DE3B5076B}"/>
                </a:ext>
              </a:extLst>
            </p:cNvPr>
            <p:cNvSpPr/>
            <p:nvPr/>
          </p:nvSpPr>
          <p:spPr>
            <a:xfrm rot="5400000" flipH="1">
              <a:off x="9662048" y="2984399"/>
              <a:ext cx="1440111" cy="1821115"/>
            </a:xfrm>
            <a:custGeom>
              <a:avLst/>
              <a:gdLst/>
              <a:ahLst/>
              <a:cxnLst/>
              <a:rect l="l" t="t" r="r" b="b"/>
              <a:pathLst>
                <a:path w="1440111" h="1380829">
                  <a:moveTo>
                    <a:pt x="1440111" y="138902"/>
                  </a:moveTo>
                  <a:lnTo>
                    <a:pt x="1241357" y="0"/>
                  </a:lnTo>
                  <a:lnTo>
                    <a:pt x="1241357" y="84353"/>
                  </a:lnTo>
                  <a:lnTo>
                    <a:pt x="783117" y="84353"/>
                  </a:lnTo>
                  <a:cubicBezTo>
                    <a:pt x="359541" y="84353"/>
                    <a:pt x="14508" y="420645"/>
                    <a:pt x="1347" y="840829"/>
                  </a:cubicBezTo>
                  <a:lnTo>
                    <a:pt x="0" y="840829"/>
                  </a:lnTo>
                  <a:lnTo>
                    <a:pt x="0" y="1380829"/>
                  </a:lnTo>
                  <a:lnTo>
                    <a:pt x="108001" y="1380829"/>
                  </a:lnTo>
                  <a:lnTo>
                    <a:pt x="108001" y="868680"/>
                  </a:lnTo>
                  <a:lnTo>
                    <a:pt x="109100" y="868680"/>
                  </a:lnTo>
                  <a:lnTo>
                    <a:pt x="109100" y="867468"/>
                  </a:lnTo>
                  <a:cubicBezTo>
                    <a:pt x="109100" y="495219"/>
                    <a:pt x="410868" y="193451"/>
                    <a:pt x="783117" y="193451"/>
                  </a:cubicBezTo>
                  <a:lnTo>
                    <a:pt x="1241357" y="193451"/>
                  </a:lnTo>
                  <a:lnTo>
                    <a:pt x="1241357" y="27780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sp>
          <p:nvSpPr>
            <p:cNvPr id="33" name="Bent Arrow 35">
              <a:extLst>
                <a:ext uri="{FF2B5EF4-FFF2-40B4-BE49-F238E27FC236}">
                  <a16:creationId xmlns:a16="http://schemas.microsoft.com/office/drawing/2014/main" id="{D1133E02-BBCC-4741-81F3-1FAA0F029619}"/>
                </a:ext>
              </a:extLst>
            </p:cNvPr>
            <p:cNvSpPr/>
            <p:nvPr/>
          </p:nvSpPr>
          <p:spPr>
            <a:xfrm rot="16200000" flipH="1">
              <a:off x="1125101" y="1679755"/>
              <a:ext cx="1440110" cy="1796089"/>
            </a:xfrm>
            <a:custGeom>
              <a:avLst/>
              <a:gdLst/>
              <a:ahLst/>
              <a:cxnLst/>
              <a:rect l="l" t="t" r="r" b="b"/>
              <a:pathLst>
                <a:path w="1440110" h="1908374">
                  <a:moveTo>
                    <a:pt x="0" y="856459"/>
                  </a:moveTo>
                  <a:lnTo>
                    <a:pt x="0" y="1908374"/>
                  </a:lnTo>
                  <a:lnTo>
                    <a:pt x="108001" y="1908374"/>
                  </a:lnTo>
                  <a:lnTo>
                    <a:pt x="108001" y="868680"/>
                  </a:lnTo>
                  <a:lnTo>
                    <a:pt x="109099" y="868680"/>
                  </a:lnTo>
                  <a:lnTo>
                    <a:pt x="109099" y="867468"/>
                  </a:lnTo>
                  <a:cubicBezTo>
                    <a:pt x="109099" y="495219"/>
                    <a:pt x="410867" y="193451"/>
                    <a:pt x="783116" y="193451"/>
                  </a:cubicBezTo>
                  <a:lnTo>
                    <a:pt x="1241356" y="193451"/>
                  </a:lnTo>
                  <a:lnTo>
                    <a:pt x="1241356" y="277804"/>
                  </a:lnTo>
                  <a:lnTo>
                    <a:pt x="1440110" y="138902"/>
                  </a:lnTo>
                  <a:lnTo>
                    <a:pt x="1241356" y="0"/>
                  </a:lnTo>
                  <a:lnTo>
                    <a:pt x="1241356" y="84353"/>
                  </a:lnTo>
                  <a:lnTo>
                    <a:pt x="783116" y="84353"/>
                  </a:lnTo>
                  <a:cubicBezTo>
                    <a:pt x="354292" y="84353"/>
                    <a:pt x="5970" y="429028"/>
                    <a:pt x="557" y="8564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AB277D"/>
                </a:solidFill>
                <a:effectLst/>
                <a:uLnTx/>
                <a:uFillTx/>
                <a:latin typeface="Calibri" panose="020F0502020204030204"/>
                <a:ea typeface="맑은 고딕" panose="020B0503020000020004" pitchFamily="34" charset="-127"/>
                <a:cs typeface="+mn-cs"/>
              </a:endParaRPr>
            </a:p>
          </p:txBody>
        </p:sp>
        <p:sp>
          <p:nvSpPr>
            <p:cNvPr id="34" name="Bent Arrow 38">
              <a:extLst>
                <a:ext uri="{FF2B5EF4-FFF2-40B4-BE49-F238E27FC236}">
                  <a16:creationId xmlns:a16="http://schemas.microsoft.com/office/drawing/2014/main" id="{AC2C279A-C743-4094-ADFF-F9E127A129EA}"/>
                </a:ext>
              </a:extLst>
            </p:cNvPr>
            <p:cNvSpPr/>
            <p:nvPr/>
          </p:nvSpPr>
          <p:spPr>
            <a:xfrm flipH="1">
              <a:off x="9635319" y="1796874"/>
              <a:ext cx="1572680" cy="1243422"/>
            </a:xfrm>
            <a:custGeom>
              <a:avLst/>
              <a:gdLst/>
              <a:ahLst/>
              <a:cxnLst/>
              <a:rect l="l" t="t" r="r" b="b"/>
              <a:pathLst>
                <a:path w="1938914" h="1243421">
                  <a:moveTo>
                    <a:pt x="1740160" y="0"/>
                  </a:moveTo>
                  <a:lnTo>
                    <a:pt x="1740160" y="84353"/>
                  </a:lnTo>
                  <a:lnTo>
                    <a:pt x="783115" y="84353"/>
                  </a:lnTo>
                  <a:cubicBezTo>
                    <a:pt x="361590" y="84353"/>
                    <a:pt x="17849" y="417396"/>
                    <a:pt x="1653" y="834742"/>
                  </a:cubicBezTo>
                  <a:lnTo>
                    <a:pt x="1" y="834742"/>
                  </a:lnTo>
                  <a:lnTo>
                    <a:pt x="1" y="867448"/>
                  </a:lnTo>
                  <a:lnTo>
                    <a:pt x="0" y="867468"/>
                  </a:lnTo>
                  <a:lnTo>
                    <a:pt x="0" y="868680"/>
                  </a:lnTo>
                  <a:lnTo>
                    <a:pt x="1" y="868680"/>
                  </a:lnTo>
                  <a:lnTo>
                    <a:pt x="1" y="1243421"/>
                  </a:lnTo>
                  <a:lnTo>
                    <a:pt x="108001" y="1243421"/>
                  </a:lnTo>
                  <a:lnTo>
                    <a:pt x="108001" y="868680"/>
                  </a:lnTo>
                  <a:lnTo>
                    <a:pt x="109098" y="868680"/>
                  </a:lnTo>
                  <a:lnTo>
                    <a:pt x="109098" y="867468"/>
                  </a:lnTo>
                  <a:cubicBezTo>
                    <a:pt x="109098" y="495219"/>
                    <a:pt x="410866" y="193451"/>
                    <a:pt x="783115" y="193451"/>
                  </a:cubicBezTo>
                  <a:lnTo>
                    <a:pt x="1740160" y="193451"/>
                  </a:lnTo>
                  <a:lnTo>
                    <a:pt x="1740160" y="277804"/>
                  </a:lnTo>
                  <a:lnTo>
                    <a:pt x="1938914" y="13890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sp>
          <p:nvSpPr>
            <p:cNvPr id="35" name="Bent Arrow 41">
              <a:extLst>
                <a:ext uri="{FF2B5EF4-FFF2-40B4-BE49-F238E27FC236}">
                  <a16:creationId xmlns:a16="http://schemas.microsoft.com/office/drawing/2014/main" id="{5440DC04-46A6-4121-B7DE-B60D1C774DF1}"/>
                </a:ext>
              </a:extLst>
            </p:cNvPr>
            <p:cNvSpPr/>
            <p:nvPr/>
          </p:nvSpPr>
          <p:spPr>
            <a:xfrm rot="10800000" flipH="1">
              <a:off x="1047045" y="3472422"/>
              <a:ext cx="1505086" cy="1243422"/>
            </a:xfrm>
            <a:custGeom>
              <a:avLst/>
              <a:gdLst/>
              <a:ahLst/>
              <a:cxnLst/>
              <a:rect l="l" t="t" r="r" b="b"/>
              <a:pathLst>
                <a:path w="1187561" h="1243421">
                  <a:moveTo>
                    <a:pt x="1" y="1243421"/>
                  </a:moveTo>
                  <a:lnTo>
                    <a:pt x="108001" y="1243421"/>
                  </a:lnTo>
                  <a:lnTo>
                    <a:pt x="108001" y="868680"/>
                  </a:lnTo>
                  <a:lnTo>
                    <a:pt x="109098" y="868680"/>
                  </a:lnTo>
                  <a:lnTo>
                    <a:pt x="109098" y="867468"/>
                  </a:lnTo>
                  <a:cubicBezTo>
                    <a:pt x="109098" y="495219"/>
                    <a:pt x="410866" y="193451"/>
                    <a:pt x="783115" y="193451"/>
                  </a:cubicBezTo>
                  <a:lnTo>
                    <a:pt x="988807" y="193451"/>
                  </a:lnTo>
                  <a:lnTo>
                    <a:pt x="988807" y="277804"/>
                  </a:lnTo>
                  <a:lnTo>
                    <a:pt x="1187561" y="138902"/>
                  </a:lnTo>
                  <a:lnTo>
                    <a:pt x="988807" y="0"/>
                  </a:lnTo>
                  <a:lnTo>
                    <a:pt x="988807" y="84353"/>
                  </a:lnTo>
                  <a:lnTo>
                    <a:pt x="783115" y="84353"/>
                  </a:lnTo>
                  <a:cubicBezTo>
                    <a:pt x="361590" y="84353"/>
                    <a:pt x="17849" y="417396"/>
                    <a:pt x="1653" y="834742"/>
                  </a:cubicBezTo>
                  <a:lnTo>
                    <a:pt x="1" y="834742"/>
                  </a:lnTo>
                  <a:lnTo>
                    <a:pt x="1" y="867458"/>
                  </a:lnTo>
                  <a:lnTo>
                    <a:pt x="0" y="867468"/>
                  </a:lnTo>
                  <a:lnTo>
                    <a:pt x="0" y="868680"/>
                  </a:lnTo>
                  <a:lnTo>
                    <a:pt x="1" y="868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grpSp>
      <p:cxnSp>
        <p:nvCxnSpPr>
          <p:cNvPr id="36" name="Straight Connector 48">
            <a:extLst>
              <a:ext uri="{FF2B5EF4-FFF2-40B4-BE49-F238E27FC236}">
                <a16:creationId xmlns:a16="http://schemas.microsoft.com/office/drawing/2014/main" id="{F842467C-FFD3-465E-8650-F91E85DF06A5}"/>
              </a:ext>
            </a:extLst>
          </p:cNvPr>
          <p:cNvCxnSpPr/>
          <p:nvPr/>
        </p:nvCxnSpPr>
        <p:spPr>
          <a:xfrm>
            <a:off x="2824163" y="3726599"/>
            <a:ext cx="0" cy="427219"/>
          </a:xfrm>
          <a:prstGeom prst="line">
            <a:avLst/>
          </a:prstGeom>
          <a:ln w="25400">
            <a:solidFill>
              <a:schemeClr val="accent1"/>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49">
            <a:extLst>
              <a:ext uri="{FF2B5EF4-FFF2-40B4-BE49-F238E27FC236}">
                <a16:creationId xmlns:a16="http://schemas.microsoft.com/office/drawing/2014/main" id="{AB9132B3-37B3-49D2-86E7-0F0DA42A7BCA}"/>
              </a:ext>
            </a:extLst>
          </p:cNvPr>
          <p:cNvCxnSpPr/>
          <p:nvPr/>
        </p:nvCxnSpPr>
        <p:spPr>
          <a:xfrm>
            <a:off x="4992528" y="3726599"/>
            <a:ext cx="0" cy="427219"/>
          </a:xfrm>
          <a:prstGeom prst="line">
            <a:avLst/>
          </a:prstGeom>
          <a:ln w="25400">
            <a:solidFill>
              <a:schemeClr val="accent2"/>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51">
            <a:extLst>
              <a:ext uri="{FF2B5EF4-FFF2-40B4-BE49-F238E27FC236}">
                <a16:creationId xmlns:a16="http://schemas.microsoft.com/office/drawing/2014/main" id="{3C513098-7BA5-4F8D-BD9B-A75FBA3D7F24}"/>
              </a:ext>
            </a:extLst>
          </p:cNvPr>
          <p:cNvCxnSpPr/>
          <p:nvPr/>
        </p:nvCxnSpPr>
        <p:spPr>
          <a:xfrm>
            <a:off x="7057084" y="3726599"/>
            <a:ext cx="0" cy="427219"/>
          </a:xfrm>
          <a:prstGeom prst="line">
            <a:avLst/>
          </a:prstGeom>
          <a:ln w="25400">
            <a:solidFill>
              <a:schemeClr val="accent4"/>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52">
            <a:extLst>
              <a:ext uri="{FF2B5EF4-FFF2-40B4-BE49-F238E27FC236}">
                <a16:creationId xmlns:a16="http://schemas.microsoft.com/office/drawing/2014/main" id="{3EB468AF-CBD2-4C21-9C18-048285B5AF27}"/>
              </a:ext>
            </a:extLst>
          </p:cNvPr>
          <p:cNvCxnSpPr/>
          <p:nvPr/>
        </p:nvCxnSpPr>
        <p:spPr>
          <a:xfrm>
            <a:off x="9114610" y="3726599"/>
            <a:ext cx="0" cy="427219"/>
          </a:xfrm>
          <a:prstGeom prst="line">
            <a:avLst/>
          </a:prstGeom>
          <a:ln w="25400">
            <a:solidFill>
              <a:schemeClr val="accent5"/>
            </a:solidFill>
            <a:prstDash val="sysDot"/>
            <a:headEnd type="triangle"/>
          </a:ln>
        </p:spPr>
        <p:style>
          <a:lnRef idx="1">
            <a:schemeClr val="accent1"/>
          </a:lnRef>
          <a:fillRef idx="0">
            <a:schemeClr val="accent1"/>
          </a:fillRef>
          <a:effectRef idx="0">
            <a:schemeClr val="accent1"/>
          </a:effectRef>
          <a:fontRef idx="minor">
            <a:schemeClr val="tx1"/>
          </a:fontRef>
        </p:style>
      </p:cxnSp>
      <p:sp>
        <p:nvSpPr>
          <p:cNvPr id="56" name="Rectangle 7">
            <a:extLst>
              <a:ext uri="{FF2B5EF4-FFF2-40B4-BE49-F238E27FC236}">
                <a16:creationId xmlns:a16="http://schemas.microsoft.com/office/drawing/2014/main" id="{9284555B-EAF7-4C8C-91DB-C57A6CF00BFB}"/>
              </a:ext>
            </a:extLst>
          </p:cNvPr>
          <p:cNvSpPr/>
          <p:nvPr/>
        </p:nvSpPr>
        <p:spPr>
          <a:xfrm>
            <a:off x="2694755" y="4298943"/>
            <a:ext cx="258816" cy="258816"/>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1" name="Oval 13">
            <a:extLst>
              <a:ext uri="{FF2B5EF4-FFF2-40B4-BE49-F238E27FC236}">
                <a16:creationId xmlns:a16="http://schemas.microsoft.com/office/drawing/2014/main" id="{4B04EF6B-F84C-49FF-A28B-807A55CD2D99}"/>
              </a:ext>
            </a:extLst>
          </p:cNvPr>
          <p:cNvSpPr/>
          <p:nvPr/>
        </p:nvSpPr>
        <p:spPr>
          <a:xfrm>
            <a:off x="334929" y="2532836"/>
            <a:ext cx="1337387" cy="133738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2" name="TextBox 61">
            <a:extLst>
              <a:ext uri="{FF2B5EF4-FFF2-40B4-BE49-F238E27FC236}">
                <a16:creationId xmlns:a16="http://schemas.microsoft.com/office/drawing/2014/main" id="{C7AF231D-A164-4710-90E0-33BA1CE19124}"/>
              </a:ext>
            </a:extLst>
          </p:cNvPr>
          <p:cNvSpPr txBox="1"/>
          <p:nvPr/>
        </p:nvSpPr>
        <p:spPr>
          <a:xfrm>
            <a:off x="424641" y="2977098"/>
            <a:ext cx="11579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Suppliers</a:t>
            </a:r>
          </a:p>
        </p:txBody>
      </p:sp>
      <p:sp>
        <p:nvSpPr>
          <p:cNvPr id="63" name="Oval 13">
            <a:extLst>
              <a:ext uri="{FF2B5EF4-FFF2-40B4-BE49-F238E27FC236}">
                <a16:creationId xmlns:a16="http://schemas.microsoft.com/office/drawing/2014/main" id="{A95C3526-AE21-432F-AC3F-FBEE2A0FF1EE}"/>
              </a:ext>
            </a:extLst>
          </p:cNvPr>
          <p:cNvSpPr/>
          <p:nvPr/>
        </p:nvSpPr>
        <p:spPr>
          <a:xfrm>
            <a:off x="10575383" y="2537580"/>
            <a:ext cx="1337387" cy="1337387"/>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4" name="TextBox 63">
            <a:extLst>
              <a:ext uri="{FF2B5EF4-FFF2-40B4-BE49-F238E27FC236}">
                <a16:creationId xmlns:a16="http://schemas.microsoft.com/office/drawing/2014/main" id="{C476C957-992A-44DE-B284-99EFA7D9AEB2}"/>
              </a:ext>
            </a:extLst>
          </p:cNvPr>
          <p:cNvSpPr txBox="1"/>
          <p:nvPr/>
        </p:nvSpPr>
        <p:spPr>
          <a:xfrm>
            <a:off x="10697891" y="3016864"/>
            <a:ext cx="1303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Customers</a:t>
            </a:r>
          </a:p>
        </p:txBody>
      </p:sp>
      <p:sp>
        <p:nvSpPr>
          <p:cNvPr id="65" name="TextBox 38">
            <a:extLst>
              <a:ext uri="{FF2B5EF4-FFF2-40B4-BE49-F238E27FC236}">
                <a16:creationId xmlns:a16="http://schemas.microsoft.com/office/drawing/2014/main" id="{935CA50B-1E09-44C6-8894-6E9E323BE8E3}"/>
              </a:ext>
            </a:extLst>
          </p:cNvPr>
          <p:cNvSpPr txBox="1">
            <a:spLocks noChangeArrowheads="1"/>
          </p:cNvSpPr>
          <p:nvPr/>
        </p:nvSpPr>
        <p:spPr bwMode="auto">
          <a:xfrm>
            <a:off x="1871663" y="4859534"/>
            <a:ext cx="1905000" cy="1015663"/>
          </a:xfrm>
          <a:prstGeom prst="rect">
            <a:avLst/>
          </a:prstGeom>
          <a:noFill/>
          <a:ln w="9525">
            <a:noFill/>
            <a:miter lim="800000"/>
            <a:headEnd/>
            <a:tailEnd/>
          </a:ln>
        </p:spPr>
        <p:txBody>
          <a:bodyPr>
            <a:spAutoFit/>
          </a:bodyPr>
          <a:lstStyle/>
          <a:p>
            <a:pPr algn="ctr">
              <a:defRPr/>
            </a:pPr>
            <a:r>
              <a:rPr lang="en-US" sz="1200" dirty="0">
                <a:solidFill>
                  <a:srgbClr val="002060"/>
                </a:solidFill>
                <a:latin typeface="Calibri" pitchFamily="34" charset="0"/>
              </a:rPr>
              <a:t>Dedicated Team</a:t>
            </a:r>
            <a:endPar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Item Master &amp; Stock List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Supply Planning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Import Budget.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Stock Level control.</a:t>
            </a:r>
          </a:p>
        </p:txBody>
      </p:sp>
      <p:sp>
        <p:nvSpPr>
          <p:cNvPr id="66" name="TextBox 65">
            <a:extLst>
              <a:ext uri="{FF2B5EF4-FFF2-40B4-BE49-F238E27FC236}">
                <a16:creationId xmlns:a16="http://schemas.microsoft.com/office/drawing/2014/main" id="{9CBE8DA6-3217-4C90-BDC5-FA25749DFA34}"/>
              </a:ext>
            </a:extLst>
          </p:cNvPr>
          <p:cNvSpPr txBox="1"/>
          <p:nvPr/>
        </p:nvSpPr>
        <p:spPr>
          <a:xfrm>
            <a:off x="2105025" y="2878364"/>
            <a:ext cx="15525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DEMAND PLANNING</a:t>
            </a:r>
          </a:p>
        </p:txBody>
      </p:sp>
      <p:sp>
        <p:nvSpPr>
          <p:cNvPr id="67" name="TextBox 66">
            <a:extLst>
              <a:ext uri="{FF2B5EF4-FFF2-40B4-BE49-F238E27FC236}">
                <a16:creationId xmlns:a16="http://schemas.microsoft.com/office/drawing/2014/main" id="{B996B15A-D55C-41E8-989F-A5A77CC460FA}"/>
              </a:ext>
            </a:extLst>
          </p:cNvPr>
          <p:cNvSpPr txBox="1"/>
          <p:nvPr/>
        </p:nvSpPr>
        <p:spPr>
          <a:xfrm>
            <a:off x="3981145" y="2878364"/>
            <a:ext cx="18137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PROCUREMENT &amp; </a:t>
            </a:r>
            <a:r>
              <a:rPr lang="en-US" dirty="0">
                <a:solidFill>
                  <a:srgbClr val="FFFFFF"/>
                </a:solidFill>
                <a:latin typeface="Calibri" panose="020F0502020204030204"/>
              </a:rPr>
              <a:t> REGULATORY</a:t>
            </a: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8" name="TextBox 67">
            <a:extLst>
              <a:ext uri="{FF2B5EF4-FFF2-40B4-BE49-F238E27FC236}">
                <a16:creationId xmlns:a16="http://schemas.microsoft.com/office/drawing/2014/main" id="{466C58AD-5A34-4932-A320-7481354B60B2}"/>
              </a:ext>
            </a:extLst>
          </p:cNvPr>
          <p:cNvSpPr txBox="1"/>
          <p:nvPr/>
        </p:nvSpPr>
        <p:spPr>
          <a:xfrm>
            <a:off x="6150205" y="2977098"/>
            <a:ext cx="18137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WAREHOUSING</a:t>
            </a:r>
          </a:p>
        </p:txBody>
      </p:sp>
      <p:sp>
        <p:nvSpPr>
          <p:cNvPr id="69" name="TextBox 68">
            <a:extLst>
              <a:ext uri="{FF2B5EF4-FFF2-40B4-BE49-F238E27FC236}">
                <a16:creationId xmlns:a16="http://schemas.microsoft.com/office/drawing/2014/main" id="{A14A1916-E84F-41D5-A06D-9EA8F8DA382F}"/>
              </a:ext>
            </a:extLst>
          </p:cNvPr>
          <p:cNvSpPr txBox="1"/>
          <p:nvPr/>
        </p:nvSpPr>
        <p:spPr>
          <a:xfrm>
            <a:off x="8207731" y="2993318"/>
            <a:ext cx="18137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Calibri" panose="020F0502020204030204"/>
              </a:rPr>
              <a:t>LOGISTICS</a:t>
            </a: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0" name="TextBox 39">
            <a:extLst>
              <a:ext uri="{FF2B5EF4-FFF2-40B4-BE49-F238E27FC236}">
                <a16:creationId xmlns:a16="http://schemas.microsoft.com/office/drawing/2014/main" id="{38AFB7FE-1A67-4379-AD6C-0BFD5DD72D34}"/>
              </a:ext>
            </a:extLst>
          </p:cNvPr>
          <p:cNvSpPr txBox="1">
            <a:spLocks noChangeArrowheads="1"/>
          </p:cNvSpPr>
          <p:nvPr/>
        </p:nvSpPr>
        <p:spPr bwMode="auto">
          <a:xfrm>
            <a:off x="3701093" y="4882306"/>
            <a:ext cx="2582870" cy="1569660"/>
          </a:xfrm>
          <a:prstGeom prst="rect">
            <a:avLst/>
          </a:prstGeom>
          <a:noFill/>
          <a:ln w="9525">
            <a:noFill/>
            <a:miter lim="800000"/>
            <a:headEnd/>
            <a:tailEnd/>
          </a:ln>
        </p:spPr>
        <p:txBody>
          <a:bodyPr wrap="square">
            <a:spAutoFit/>
          </a:bodyPr>
          <a:lstStyle/>
          <a:p>
            <a:pPr algn="ctr">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Order tracking Tools for timely deliveries</a:t>
            </a:r>
          </a:p>
          <a:p>
            <a:pPr algn="ctr">
              <a:defRPr/>
            </a:pPr>
            <a:r>
              <a:rPr lang="en-US" sz="1200" dirty="0">
                <a:solidFill>
                  <a:srgbClr val="002060"/>
                </a:solidFill>
                <a:latin typeface="Calibri" pitchFamily="34" charset="0"/>
              </a:rPr>
              <a:t>Regulatory Compliance – Dedicated Team with expert knowledge</a:t>
            </a:r>
            <a:endPar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endParaRPr>
          </a:p>
          <a:p>
            <a:pPr algn="ctr">
              <a:defRPr/>
            </a:pPr>
            <a:r>
              <a:rPr lang="en-US" sz="1200" dirty="0">
                <a:solidFill>
                  <a:srgbClr val="002060"/>
                </a:solidFill>
                <a:latin typeface="Calibri" pitchFamily="34" charset="0"/>
              </a:rPr>
              <a:t>POC with Suppliers </a:t>
            </a:r>
          </a:p>
          <a:p>
            <a:pPr algn="ctr">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Tie</a:t>
            </a:r>
            <a:r>
              <a:rPr lang="en-US" sz="1200" dirty="0">
                <a:solidFill>
                  <a:srgbClr val="002060"/>
                </a:solidFill>
                <a:latin typeface="Calibri" pitchFamily="34" charset="0"/>
              </a:rPr>
              <a:t>-</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ups with well known agencies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PO Issuance to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Shipping &amp; Clearance</a:t>
            </a:r>
          </a:p>
        </p:txBody>
      </p:sp>
      <p:sp>
        <p:nvSpPr>
          <p:cNvPr id="71" name="TextBox 40">
            <a:extLst>
              <a:ext uri="{FF2B5EF4-FFF2-40B4-BE49-F238E27FC236}">
                <a16:creationId xmlns:a16="http://schemas.microsoft.com/office/drawing/2014/main" id="{7C3A49E6-6E0F-47CD-BD91-2B848F759154}"/>
              </a:ext>
            </a:extLst>
          </p:cNvPr>
          <p:cNvSpPr txBox="1">
            <a:spLocks noChangeArrowheads="1"/>
          </p:cNvSpPr>
          <p:nvPr/>
        </p:nvSpPr>
        <p:spPr bwMode="auto">
          <a:xfrm>
            <a:off x="6409384" y="4881560"/>
            <a:ext cx="1295400" cy="1384995"/>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Receiving.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Issuing.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Capacity Mgt.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Safety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Expiry &amp; Recall.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Cycle Counting.</a:t>
            </a:r>
          </a:p>
        </p:txBody>
      </p:sp>
      <p:sp>
        <p:nvSpPr>
          <p:cNvPr id="72" name="TextBox 41">
            <a:extLst>
              <a:ext uri="{FF2B5EF4-FFF2-40B4-BE49-F238E27FC236}">
                <a16:creationId xmlns:a16="http://schemas.microsoft.com/office/drawing/2014/main" id="{F13D2A17-B0FE-4DD8-B7A3-7FF96A9B9E12}"/>
              </a:ext>
            </a:extLst>
          </p:cNvPr>
          <p:cNvSpPr txBox="1">
            <a:spLocks noChangeArrowheads="1"/>
          </p:cNvSpPr>
          <p:nvPr/>
        </p:nvSpPr>
        <p:spPr bwMode="auto">
          <a:xfrm>
            <a:off x="8226525" y="4882306"/>
            <a:ext cx="1752600" cy="1200329"/>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Fleet Management of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Branded Vehicles.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rgbClr val="002060"/>
                </a:solidFill>
                <a:latin typeface="Calibri" pitchFamily="34" charset="0"/>
              </a:rPr>
              <a:t>Satisfactory Delivery</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 to Customers.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Proof of Delivery (POD).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Stock Replenishment.</a:t>
            </a:r>
          </a:p>
        </p:txBody>
      </p:sp>
      <p:pic>
        <p:nvPicPr>
          <p:cNvPr id="1026" name="Picture 2" descr="Demand Planning – OPTIMACT">
            <a:extLst>
              <a:ext uri="{FF2B5EF4-FFF2-40B4-BE49-F238E27FC236}">
                <a16:creationId xmlns:a16="http://schemas.microsoft.com/office/drawing/2014/main" id="{BAD1CB27-4D90-421A-89A9-72B24B7593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8025" y="4170182"/>
            <a:ext cx="612276" cy="612276"/>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Marketing Background png download - 980*980 - Free Transparent ...">
            <a:extLst>
              <a:ext uri="{FF2B5EF4-FFF2-40B4-BE49-F238E27FC236}">
                <a16:creationId xmlns:a16="http://schemas.microsoft.com/office/drawing/2014/main" id="{4E80662C-2BB7-4A5B-A01D-76A5F4A1F779}"/>
              </a:ext>
            </a:extLst>
          </p:cNvPr>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32794" y="4272306"/>
            <a:ext cx="384994" cy="384994"/>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Transparent Distribution Icon Png - Supply Chain Logo Png , Free ...">
            <a:extLst>
              <a:ext uri="{FF2B5EF4-FFF2-40B4-BE49-F238E27FC236}">
                <a16:creationId xmlns:a16="http://schemas.microsoft.com/office/drawing/2014/main" id="{1719EE98-8BF7-4CC0-8B3E-ED7E00F94596}"/>
              </a:ext>
            </a:extLst>
          </p:cNvPr>
          <p:cNvPicPr>
            <a:picLocks noChangeAspect="1" noChangeArrowheads="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728405" y="4191799"/>
            <a:ext cx="717970" cy="667735"/>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19 Warehouse Jpg Free Warehousing Huge Freebie Download ...">
            <a:extLst>
              <a:ext uri="{FF2B5EF4-FFF2-40B4-BE49-F238E27FC236}">
                <a16:creationId xmlns:a16="http://schemas.microsoft.com/office/drawing/2014/main" id="{999FE056-7458-450A-9AB6-BCC832CFF649}"/>
              </a:ext>
            </a:extLst>
          </p:cNvPr>
          <p:cNvPicPr>
            <a:picLocks noChangeAspect="1" noChangeArrowheads="1"/>
          </p:cNvPicPr>
          <p:nvPr/>
        </p:nvPicPr>
        <p:blipFill>
          <a:blip r:embed="rId7"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737147" y="4191799"/>
            <a:ext cx="639874" cy="6398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1232CC4-BEAF-559C-391D-51B5F680F8B9}"/>
              </a:ext>
            </a:extLst>
          </p:cNvPr>
          <p:cNvSpPr/>
          <p:nvPr/>
        </p:nvSpPr>
        <p:spPr>
          <a:xfrm>
            <a:off x="0" y="0"/>
            <a:ext cx="12192000" cy="13846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8C56400D-35A5-430E-8A1F-3151404CE902}"/>
              </a:ext>
            </a:extLst>
          </p:cNvPr>
          <p:cNvSpPr txBox="1"/>
          <p:nvPr/>
        </p:nvSpPr>
        <p:spPr>
          <a:xfrm>
            <a:off x="569744" y="248773"/>
            <a:ext cx="892878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OUR SUPPLY CHAIN MODEL</a:t>
            </a:r>
          </a:p>
        </p:txBody>
      </p:sp>
      <p:pic>
        <p:nvPicPr>
          <p:cNvPr id="8" name="Picture 7">
            <a:extLst>
              <a:ext uri="{FF2B5EF4-FFF2-40B4-BE49-F238E27FC236}">
                <a16:creationId xmlns:a16="http://schemas.microsoft.com/office/drawing/2014/main" id="{E2F8D938-3E64-369F-6CAC-36731B498358}"/>
              </a:ext>
            </a:extLst>
          </p:cNvPr>
          <p:cNvPicPr>
            <a:picLocks noChangeAspect="1"/>
          </p:cNvPicPr>
          <p:nvPr/>
        </p:nvPicPr>
        <p:blipFill>
          <a:blip r:embed="rId8"/>
          <a:stretch>
            <a:fillRect/>
          </a:stretch>
        </p:blipFill>
        <p:spPr>
          <a:xfrm>
            <a:off x="10162316" y="-154998"/>
            <a:ext cx="2133601" cy="1166013"/>
          </a:xfrm>
          <a:prstGeom prst="rect">
            <a:avLst/>
          </a:prstGeom>
        </p:spPr>
      </p:pic>
      <p:sp>
        <p:nvSpPr>
          <p:cNvPr id="10" name="TextBox 9">
            <a:extLst>
              <a:ext uri="{FF2B5EF4-FFF2-40B4-BE49-F238E27FC236}">
                <a16:creationId xmlns:a16="http://schemas.microsoft.com/office/drawing/2014/main" id="{E4927154-7590-C263-9931-E70C407F9694}"/>
              </a:ext>
            </a:extLst>
          </p:cNvPr>
          <p:cNvSpPr txBox="1"/>
          <p:nvPr/>
        </p:nvSpPr>
        <p:spPr>
          <a:xfrm>
            <a:off x="1184857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 name="Text Placeholder 10">
            <a:extLst>
              <a:ext uri="{FF2B5EF4-FFF2-40B4-BE49-F238E27FC236}">
                <a16:creationId xmlns:a16="http://schemas.microsoft.com/office/drawing/2014/main" id="{9CE1CDEE-F0C9-2583-5611-285D81B6261A}"/>
              </a:ext>
            </a:extLst>
          </p:cNvPr>
          <p:cNvSpPr txBox="1">
            <a:spLocks/>
          </p:cNvSpPr>
          <p:nvPr/>
        </p:nvSpPr>
        <p:spPr>
          <a:xfrm>
            <a:off x="2688609" y="2453447"/>
            <a:ext cx="6264323" cy="399176"/>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ct val="20000"/>
              </a:spcBef>
              <a:spcAft>
                <a:spcPts val="0"/>
              </a:spcAft>
              <a:buClrTx/>
              <a:buSzTx/>
              <a:buFont typeface="Arial" pitchFamily="34" charset="0"/>
              <a:buNone/>
              <a:tabLst/>
              <a:defRPr/>
            </a:pPr>
            <a:r>
              <a:rPr kumimoji="0" lang="en-US" altLang="ko-KR" sz="2000" b="1" i="0" u="none" strike="noStrike" kern="1200" cap="none" spc="0" normalizeH="0" baseline="0" noProof="0" dirty="0">
                <a:ln>
                  <a:noFill/>
                </a:ln>
                <a:solidFill>
                  <a:srgbClr val="5B2B73">
                    <a:lumMod val="75000"/>
                  </a:srgbClr>
                </a:solidFill>
                <a:effectLst/>
                <a:uLnTx/>
                <a:uFillTx/>
                <a:latin typeface="Calibri" panose="020F0502020204030204"/>
                <a:ea typeface="맑은 고딕" panose="020B0503020000020004" pitchFamily="34" charset="-127"/>
                <a:cs typeface="Arial" pitchFamily="34" charset="0"/>
              </a:rPr>
              <a:t>EHS Supply Chain Delivery Model</a:t>
            </a:r>
          </a:p>
        </p:txBody>
      </p:sp>
      <p:pic>
        <p:nvPicPr>
          <p:cNvPr id="15" name="Picture 14">
            <a:extLst>
              <a:ext uri="{FF2B5EF4-FFF2-40B4-BE49-F238E27FC236}">
                <a16:creationId xmlns:a16="http://schemas.microsoft.com/office/drawing/2014/main" id="{D2B478FA-EB88-7405-0046-C4F204403F0B}"/>
              </a:ext>
            </a:extLst>
          </p:cNvPr>
          <p:cNvPicPr>
            <a:picLocks noChangeAspect="1"/>
          </p:cNvPicPr>
          <p:nvPr/>
        </p:nvPicPr>
        <p:blipFill>
          <a:blip r:embed="rId9">
            <a:duotone>
              <a:prstClr val="black"/>
              <a:schemeClr val="accent1">
                <a:tint val="45000"/>
                <a:satMod val="400000"/>
              </a:schemeClr>
            </a:duotone>
          </a:blip>
          <a:stretch>
            <a:fillRect/>
          </a:stretch>
        </p:blipFill>
        <p:spPr>
          <a:xfrm>
            <a:off x="4676845" y="4194128"/>
            <a:ext cx="632134" cy="678124"/>
          </a:xfrm>
          <a:prstGeom prst="rect">
            <a:avLst/>
          </a:prstGeom>
        </p:spPr>
      </p:pic>
      <p:sp>
        <p:nvSpPr>
          <p:cNvPr id="17" name="TextBox 16">
            <a:extLst>
              <a:ext uri="{FF2B5EF4-FFF2-40B4-BE49-F238E27FC236}">
                <a16:creationId xmlns:a16="http://schemas.microsoft.com/office/drawing/2014/main" id="{89910458-718F-615E-A077-C9FFD667EE1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pic>
        <p:nvPicPr>
          <p:cNvPr id="12" name="Picture 11">
            <a:extLst>
              <a:ext uri="{FF2B5EF4-FFF2-40B4-BE49-F238E27FC236}">
                <a16:creationId xmlns:a16="http://schemas.microsoft.com/office/drawing/2014/main" id="{CFFBFDB2-A2AB-8876-C92F-AC410D34CAA8}"/>
              </a:ext>
            </a:extLst>
          </p:cNvPr>
          <p:cNvPicPr>
            <a:picLocks noChangeAspect="1"/>
          </p:cNvPicPr>
          <p:nvPr/>
        </p:nvPicPr>
        <p:blipFill>
          <a:blip r:embed="rId10"/>
          <a:stretch>
            <a:fillRect/>
          </a:stretch>
        </p:blipFill>
        <p:spPr>
          <a:xfrm>
            <a:off x="10875671" y="4284890"/>
            <a:ext cx="972899" cy="870796"/>
          </a:xfrm>
          <a:prstGeom prst="rect">
            <a:avLst/>
          </a:prstGeom>
        </p:spPr>
      </p:pic>
      <p:pic>
        <p:nvPicPr>
          <p:cNvPr id="20" name="Picture 19">
            <a:extLst>
              <a:ext uri="{FF2B5EF4-FFF2-40B4-BE49-F238E27FC236}">
                <a16:creationId xmlns:a16="http://schemas.microsoft.com/office/drawing/2014/main" id="{2FBE36B5-D1C4-2B58-21C3-E5FF878FBD86}"/>
              </a:ext>
            </a:extLst>
          </p:cNvPr>
          <p:cNvPicPr>
            <a:picLocks noChangeAspect="1"/>
          </p:cNvPicPr>
          <p:nvPr/>
        </p:nvPicPr>
        <p:blipFill>
          <a:blip r:embed="rId11"/>
          <a:stretch>
            <a:fillRect/>
          </a:stretch>
        </p:blipFill>
        <p:spPr>
          <a:xfrm>
            <a:off x="866609" y="4937368"/>
            <a:ext cx="1005054" cy="1392041"/>
          </a:xfrm>
          <a:prstGeom prst="rect">
            <a:avLst/>
          </a:prstGeom>
        </p:spPr>
      </p:pic>
      <p:pic>
        <p:nvPicPr>
          <p:cNvPr id="24" name="Picture 23">
            <a:extLst>
              <a:ext uri="{FF2B5EF4-FFF2-40B4-BE49-F238E27FC236}">
                <a16:creationId xmlns:a16="http://schemas.microsoft.com/office/drawing/2014/main" id="{A1DE58F7-8442-2EEE-47C3-27810145269C}"/>
              </a:ext>
            </a:extLst>
          </p:cNvPr>
          <p:cNvPicPr>
            <a:picLocks noChangeAspect="1"/>
          </p:cNvPicPr>
          <p:nvPr/>
        </p:nvPicPr>
        <p:blipFill>
          <a:blip r:embed="rId12"/>
          <a:stretch>
            <a:fillRect/>
          </a:stretch>
        </p:blipFill>
        <p:spPr>
          <a:xfrm>
            <a:off x="173142" y="4249008"/>
            <a:ext cx="693467" cy="2080401"/>
          </a:xfrm>
          <a:prstGeom prst="rect">
            <a:avLst/>
          </a:prstGeom>
        </p:spPr>
      </p:pic>
    </p:spTree>
    <p:extLst>
      <p:ext uri="{BB962C8B-B14F-4D97-AF65-F5344CB8AC3E}">
        <p14:creationId xmlns:p14="http://schemas.microsoft.com/office/powerpoint/2010/main" val="200196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FB9D74-5D7C-3863-9CE3-CA5C8A7ACB62}"/>
              </a:ext>
            </a:extLst>
          </p:cNvPr>
          <p:cNvSpPr/>
          <p:nvPr/>
        </p:nvSpPr>
        <p:spPr>
          <a:xfrm>
            <a:off x="349081" y="0"/>
            <a:ext cx="766208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Total Quality Management (TQM) @ EHS</a:t>
            </a:r>
            <a:endParaRPr kumimoji="0" lang="en-US" sz="28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grpSp>
        <p:nvGrpSpPr>
          <p:cNvPr id="2" name="Group 1">
            <a:extLst>
              <a:ext uri="{FF2B5EF4-FFF2-40B4-BE49-F238E27FC236}">
                <a16:creationId xmlns:a16="http://schemas.microsoft.com/office/drawing/2014/main" id="{4B807722-D5B2-2C59-3C66-70E3293634F1}"/>
              </a:ext>
            </a:extLst>
          </p:cNvPr>
          <p:cNvGrpSpPr/>
          <p:nvPr/>
        </p:nvGrpSpPr>
        <p:grpSpPr>
          <a:xfrm>
            <a:off x="9632275" y="2369967"/>
            <a:ext cx="2559725" cy="2559725"/>
            <a:chOff x="7963874" y="3577246"/>
            <a:chExt cx="2110093" cy="2110093"/>
          </a:xfrm>
        </p:grpSpPr>
        <p:sp>
          <p:nvSpPr>
            <p:cNvPr id="3" name="Oval 2">
              <a:extLst>
                <a:ext uri="{FF2B5EF4-FFF2-40B4-BE49-F238E27FC236}">
                  <a16:creationId xmlns:a16="http://schemas.microsoft.com/office/drawing/2014/main" id="{781940CC-AA45-19C2-F753-D9274DB2B894}"/>
                </a:ext>
              </a:extLst>
            </p:cNvPr>
            <p:cNvSpPr/>
            <p:nvPr/>
          </p:nvSpPr>
          <p:spPr>
            <a:xfrm>
              <a:off x="7963874" y="3577246"/>
              <a:ext cx="2110093" cy="2110093"/>
            </a:xfrm>
            <a:prstGeom prst="ellipse">
              <a:avLst/>
            </a:prstGeom>
            <a:solidFill>
              <a:sysClr val="windowText" lastClr="000000">
                <a:alpha val="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4BCE8108-D1C7-1B65-C7BB-5F16EB722EA9}"/>
                </a:ext>
              </a:extLst>
            </p:cNvPr>
            <p:cNvSpPr/>
            <p:nvPr/>
          </p:nvSpPr>
          <p:spPr>
            <a:xfrm>
              <a:off x="8286304" y="3899676"/>
              <a:ext cx="1465232" cy="1465232"/>
            </a:xfrm>
            <a:prstGeom prst="ellipse">
              <a:avLst/>
            </a:prstGeom>
            <a:solidFill>
              <a:sysClr val="windowText" lastClr="000000">
                <a:alpha val="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B4582209-1C7F-EBF8-1187-97F6D3CB21FC}"/>
                </a:ext>
              </a:extLst>
            </p:cNvPr>
            <p:cNvSpPr/>
            <p:nvPr/>
          </p:nvSpPr>
          <p:spPr>
            <a:xfrm>
              <a:off x="8663381" y="4276753"/>
              <a:ext cx="711079" cy="711079"/>
            </a:xfrm>
            <a:prstGeom prst="ellipse">
              <a:avLst/>
            </a:prstGeom>
            <a:solidFill>
              <a:sysClr val="windowText" lastClr="000000">
                <a:alpha val="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2" name="Freeform: Shape 21">
            <a:extLst>
              <a:ext uri="{FF2B5EF4-FFF2-40B4-BE49-F238E27FC236}">
                <a16:creationId xmlns:a16="http://schemas.microsoft.com/office/drawing/2014/main" id="{95EDB208-BB70-6DE6-2F99-8F19C24A71AB}"/>
              </a:ext>
            </a:extLst>
          </p:cNvPr>
          <p:cNvSpPr/>
          <p:nvPr/>
        </p:nvSpPr>
        <p:spPr>
          <a:xfrm>
            <a:off x="4413479"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D5B73FEC-105F-3E16-DAB0-E041B648A357}"/>
              </a:ext>
            </a:extLst>
          </p:cNvPr>
          <p:cNvSpPr/>
          <p:nvPr/>
        </p:nvSpPr>
        <p:spPr>
          <a:xfrm>
            <a:off x="2651713"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40B0FB13-5B53-5546-08EB-101BF5042C4B}"/>
              </a:ext>
            </a:extLst>
          </p:cNvPr>
          <p:cNvSpPr/>
          <p:nvPr/>
        </p:nvSpPr>
        <p:spPr>
          <a:xfrm>
            <a:off x="891864"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60A8E66A-C0FA-63BD-89BE-1282E96D2EB6}"/>
              </a:ext>
            </a:extLst>
          </p:cNvPr>
          <p:cNvSpPr/>
          <p:nvPr/>
        </p:nvSpPr>
        <p:spPr>
          <a:xfrm>
            <a:off x="6177626"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Arrow: Right 25">
            <a:extLst>
              <a:ext uri="{FF2B5EF4-FFF2-40B4-BE49-F238E27FC236}">
                <a16:creationId xmlns:a16="http://schemas.microsoft.com/office/drawing/2014/main" id="{68A18143-B31E-91A8-29E6-056E17FA99B2}"/>
              </a:ext>
            </a:extLst>
          </p:cNvPr>
          <p:cNvSpPr/>
          <p:nvPr/>
        </p:nvSpPr>
        <p:spPr>
          <a:xfrm>
            <a:off x="0" y="2706442"/>
            <a:ext cx="10818055" cy="1914911"/>
          </a:xfrm>
          <a:prstGeom prst="rightArrow">
            <a:avLst>
              <a:gd name="adj1" fmla="val 50000"/>
              <a:gd name="adj2" fmla="val 64952"/>
            </a:avLst>
          </a:prstGeom>
          <a:solidFill>
            <a:srgbClr val="D3D3D3">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C188BA32-376F-A363-C073-795024BAE549}"/>
              </a:ext>
            </a:extLst>
          </p:cNvPr>
          <p:cNvSpPr/>
          <p:nvPr/>
        </p:nvSpPr>
        <p:spPr>
          <a:xfrm>
            <a:off x="4413479"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A2B969"/>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B54C97F4-2A44-D4EE-ACD1-8A9F946AB9DE}"/>
              </a:ext>
            </a:extLst>
          </p:cNvPr>
          <p:cNvSpPr/>
          <p:nvPr/>
        </p:nvSpPr>
        <p:spPr>
          <a:xfrm>
            <a:off x="2651713"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4CC1E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1ACBE568-343F-D0AF-19F0-748C13BE8818}"/>
              </a:ext>
            </a:extLst>
          </p:cNvPr>
          <p:cNvSpPr/>
          <p:nvPr/>
        </p:nvSpPr>
        <p:spPr>
          <a:xfrm>
            <a:off x="891864"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F7931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352A9104-C9B7-C7EC-CD44-1340A26DE80D}"/>
              </a:ext>
            </a:extLst>
          </p:cNvPr>
          <p:cNvSpPr/>
          <p:nvPr/>
        </p:nvSpPr>
        <p:spPr>
          <a:xfrm>
            <a:off x="6177626"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chemeClr val="accent6">
              <a:lumMod val="7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4E27279F-9F9B-107C-4A2A-34AE985EEB44}"/>
              </a:ext>
            </a:extLst>
          </p:cNvPr>
          <p:cNvSpPr txBox="1"/>
          <p:nvPr/>
        </p:nvSpPr>
        <p:spPr>
          <a:xfrm rot="2944905">
            <a:off x="872197" y="3221501"/>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Design</a:t>
            </a:r>
          </a:p>
        </p:txBody>
      </p:sp>
      <p:sp>
        <p:nvSpPr>
          <p:cNvPr id="40" name="TextBox 39">
            <a:extLst>
              <a:ext uri="{FF2B5EF4-FFF2-40B4-BE49-F238E27FC236}">
                <a16:creationId xmlns:a16="http://schemas.microsoft.com/office/drawing/2014/main" id="{E85D2F6D-662A-E098-5258-373ECF3F4978}"/>
              </a:ext>
            </a:extLst>
          </p:cNvPr>
          <p:cNvSpPr txBox="1"/>
          <p:nvPr/>
        </p:nvSpPr>
        <p:spPr>
          <a:xfrm rot="2944905">
            <a:off x="2656449" y="3317630"/>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Control</a:t>
            </a:r>
          </a:p>
        </p:txBody>
      </p:sp>
      <p:sp>
        <p:nvSpPr>
          <p:cNvPr id="41" name="TextBox 40">
            <a:extLst>
              <a:ext uri="{FF2B5EF4-FFF2-40B4-BE49-F238E27FC236}">
                <a16:creationId xmlns:a16="http://schemas.microsoft.com/office/drawing/2014/main" id="{B7CDBEEE-BA0D-5F59-48CD-A502C51A035A}"/>
              </a:ext>
            </a:extLst>
          </p:cNvPr>
          <p:cNvSpPr txBox="1"/>
          <p:nvPr/>
        </p:nvSpPr>
        <p:spPr>
          <a:xfrm rot="2944905">
            <a:off x="4454769" y="3315285"/>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Improvement</a:t>
            </a:r>
          </a:p>
        </p:txBody>
      </p:sp>
      <p:sp>
        <p:nvSpPr>
          <p:cNvPr id="42" name="TextBox 41">
            <a:extLst>
              <a:ext uri="{FF2B5EF4-FFF2-40B4-BE49-F238E27FC236}">
                <a16:creationId xmlns:a16="http://schemas.microsoft.com/office/drawing/2014/main" id="{BA2404E0-ACF6-D08E-226B-98DB3A068D48}"/>
              </a:ext>
            </a:extLst>
          </p:cNvPr>
          <p:cNvSpPr txBox="1"/>
          <p:nvPr/>
        </p:nvSpPr>
        <p:spPr>
          <a:xfrm rot="2944905">
            <a:off x="6224954" y="3327010"/>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Assurance</a:t>
            </a:r>
          </a:p>
        </p:txBody>
      </p:sp>
      <p:pic>
        <p:nvPicPr>
          <p:cNvPr id="44" name="Picture 43">
            <a:extLst>
              <a:ext uri="{FF2B5EF4-FFF2-40B4-BE49-F238E27FC236}">
                <a16:creationId xmlns:a16="http://schemas.microsoft.com/office/drawing/2014/main" id="{8BE2BB3F-61D0-C1ED-4306-06CA74E20A78}"/>
              </a:ext>
            </a:extLst>
          </p:cNvPr>
          <p:cNvPicPr>
            <a:picLocks noChangeAspect="1"/>
          </p:cNvPicPr>
          <p:nvPr/>
        </p:nvPicPr>
        <p:blipFill>
          <a:blip r:embed="rId3"/>
          <a:stretch>
            <a:fillRect/>
          </a:stretch>
        </p:blipFill>
        <p:spPr>
          <a:xfrm>
            <a:off x="8209611" y="2973937"/>
            <a:ext cx="2298955" cy="1430461"/>
          </a:xfrm>
          <a:prstGeom prst="rect">
            <a:avLst/>
          </a:prstGeom>
        </p:spPr>
      </p:pic>
      <p:sp>
        <p:nvSpPr>
          <p:cNvPr id="45" name="Rectangle: Rounded Corners 44">
            <a:extLst>
              <a:ext uri="{FF2B5EF4-FFF2-40B4-BE49-F238E27FC236}">
                <a16:creationId xmlns:a16="http://schemas.microsoft.com/office/drawing/2014/main" id="{2F11383D-4EF4-63E9-7644-47AC77D3E8E9}"/>
              </a:ext>
            </a:extLst>
          </p:cNvPr>
          <p:cNvSpPr/>
          <p:nvPr/>
        </p:nvSpPr>
        <p:spPr>
          <a:xfrm>
            <a:off x="379828" y="787791"/>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id="{E79EC80E-F081-3B32-3087-42DBFE95455B}"/>
              </a:ext>
            </a:extLst>
          </p:cNvPr>
          <p:cNvSpPr txBox="1"/>
          <p:nvPr/>
        </p:nvSpPr>
        <p:spPr>
          <a:xfrm>
            <a:off x="323556" y="1327109"/>
            <a:ext cx="278540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Create, Maintain and Manage important company documents related to Total Quality Assurance. </a:t>
            </a:r>
            <a:b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b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(SOPs, Contracts, Process Flowcharts, etc)</a:t>
            </a:r>
          </a:p>
        </p:txBody>
      </p:sp>
      <p:sp>
        <p:nvSpPr>
          <p:cNvPr id="48" name="Rectangle: Rounded Corners 47">
            <a:extLst>
              <a:ext uri="{FF2B5EF4-FFF2-40B4-BE49-F238E27FC236}">
                <a16:creationId xmlns:a16="http://schemas.microsoft.com/office/drawing/2014/main" id="{1BF363C3-A079-42FC-E06B-994F35752DEC}"/>
              </a:ext>
            </a:extLst>
          </p:cNvPr>
          <p:cNvSpPr/>
          <p:nvPr/>
        </p:nvSpPr>
        <p:spPr>
          <a:xfrm>
            <a:off x="3219157" y="799514"/>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B8161940-591C-65F7-EFF5-F19184AE6F84}"/>
              </a:ext>
            </a:extLst>
          </p:cNvPr>
          <p:cNvSpPr txBox="1"/>
          <p:nvPr/>
        </p:nvSpPr>
        <p:spPr>
          <a:xfrm>
            <a:off x="3219157" y="1338830"/>
            <a:ext cx="2658794"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Ensure that the quality management system complies with the requirements of the international standards organization.</a:t>
            </a:r>
          </a:p>
        </p:txBody>
      </p:sp>
      <p:sp>
        <p:nvSpPr>
          <p:cNvPr id="54" name="Rectangle: Rounded Corners 53">
            <a:extLst>
              <a:ext uri="{FF2B5EF4-FFF2-40B4-BE49-F238E27FC236}">
                <a16:creationId xmlns:a16="http://schemas.microsoft.com/office/drawing/2014/main" id="{3A33E009-B14C-4202-DD31-21DB967051E3}"/>
              </a:ext>
            </a:extLst>
          </p:cNvPr>
          <p:cNvSpPr/>
          <p:nvPr/>
        </p:nvSpPr>
        <p:spPr>
          <a:xfrm>
            <a:off x="6100690" y="811237"/>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B1135BD7-6255-1D46-3802-CF7600FDE4BE}"/>
              </a:ext>
            </a:extLst>
          </p:cNvPr>
          <p:cNvSpPr txBox="1"/>
          <p:nvPr/>
        </p:nvSpPr>
        <p:spPr>
          <a:xfrm>
            <a:off x="6114757" y="1406828"/>
            <a:ext cx="2658794"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Customer satisfaction &amp;  good company reputation.</a:t>
            </a:r>
          </a:p>
        </p:txBody>
      </p:sp>
      <p:sp>
        <p:nvSpPr>
          <p:cNvPr id="56" name="Rectangle: Rounded Corners 55">
            <a:extLst>
              <a:ext uri="{FF2B5EF4-FFF2-40B4-BE49-F238E27FC236}">
                <a16:creationId xmlns:a16="http://schemas.microsoft.com/office/drawing/2014/main" id="{F690E9B8-93B5-A34D-1359-3A8D2905752D}"/>
              </a:ext>
            </a:extLst>
          </p:cNvPr>
          <p:cNvSpPr/>
          <p:nvPr/>
        </p:nvSpPr>
        <p:spPr>
          <a:xfrm>
            <a:off x="8940019" y="822960"/>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7" name="TextBox 56">
            <a:extLst>
              <a:ext uri="{FF2B5EF4-FFF2-40B4-BE49-F238E27FC236}">
                <a16:creationId xmlns:a16="http://schemas.microsoft.com/office/drawing/2014/main" id="{0C894729-8497-5231-BE9F-C4AE09E92DE5}"/>
              </a:ext>
            </a:extLst>
          </p:cNvPr>
          <p:cNvSpPr txBox="1"/>
          <p:nvPr/>
        </p:nvSpPr>
        <p:spPr>
          <a:xfrm>
            <a:off x="8982222" y="1362280"/>
            <a:ext cx="2658794"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To assess operations continually and to advise and guide the team towards full compliance with all applicable internal and external regulations.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58" name="Rectangle: Rounded Corners 57">
            <a:extLst>
              <a:ext uri="{FF2B5EF4-FFF2-40B4-BE49-F238E27FC236}">
                <a16:creationId xmlns:a16="http://schemas.microsoft.com/office/drawing/2014/main" id="{67F4A8D1-6DDA-3ADD-E174-B9F38736072F}"/>
              </a:ext>
            </a:extLst>
          </p:cNvPr>
          <p:cNvSpPr/>
          <p:nvPr/>
        </p:nvSpPr>
        <p:spPr>
          <a:xfrm>
            <a:off x="335280" y="4991687"/>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9" name="TextBox 58">
            <a:extLst>
              <a:ext uri="{FF2B5EF4-FFF2-40B4-BE49-F238E27FC236}">
                <a16:creationId xmlns:a16="http://schemas.microsoft.com/office/drawing/2014/main" id="{DCF4D176-8E52-11C5-C604-AC5B1FEF8519}"/>
              </a:ext>
            </a:extLst>
          </p:cNvPr>
          <p:cNvSpPr txBox="1"/>
          <p:nvPr/>
        </p:nvSpPr>
        <p:spPr>
          <a:xfrm>
            <a:off x="363416" y="5531005"/>
            <a:ext cx="2658794" cy="8309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Support in identifying and preparing  the necessary SOPs, Process flowcharts, Policies and Procedures relative to the control of quality of services</a:t>
            </a:r>
          </a:p>
        </p:txBody>
      </p:sp>
      <p:sp>
        <p:nvSpPr>
          <p:cNvPr id="60" name="Rectangle: Rounded Corners 59">
            <a:extLst>
              <a:ext uri="{FF2B5EF4-FFF2-40B4-BE49-F238E27FC236}">
                <a16:creationId xmlns:a16="http://schemas.microsoft.com/office/drawing/2014/main" id="{9A8A0396-0946-6C51-915C-1743EEBA108F}"/>
              </a:ext>
            </a:extLst>
          </p:cNvPr>
          <p:cNvSpPr/>
          <p:nvPr/>
        </p:nvSpPr>
        <p:spPr>
          <a:xfrm>
            <a:off x="3174609" y="5003410"/>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189E9094-ECC9-ED68-DDFD-8182F3B53132}"/>
              </a:ext>
            </a:extLst>
          </p:cNvPr>
          <p:cNvSpPr txBox="1"/>
          <p:nvPr/>
        </p:nvSpPr>
        <p:spPr>
          <a:xfrm>
            <a:off x="3216811" y="5542728"/>
            <a:ext cx="2658794"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Understanding the Organization and determine its purpose and its strategic direction to design its quality management system  </a:t>
            </a:r>
          </a:p>
        </p:txBody>
      </p:sp>
      <p:sp>
        <p:nvSpPr>
          <p:cNvPr id="62" name="Rectangle: Rounded Corners 61">
            <a:extLst>
              <a:ext uri="{FF2B5EF4-FFF2-40B4-BE49-F238E27FC236}">
                <a16:creationId xmlns:a16="http://schemas.microsoft.com/office/drawing/2014/main" id="{5A06D53A-9DEB-9660-A369-77F828B726D1}"/>
              </a:ext>
            </a:extLst>
          </p:cNvPr>
          <p:cNvSpPr/>
          <p:nvPr/>
        </p:nvSpPr>
        <p:spPr>
          <a:xfrm>
            <a:off x="6056142" y="5015133"/>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61B85491-0114-2CCE-7FAD-A037309BEFBA}"/>
              </a:ext>
            </a:extLst>
          </p:cNvPr>
          <p:cNvSpPr txBox="1"/>
          <p:nvPr/>
        </p:nvSpPr>
        <p:spPr>
          <a:xfrm>
            <a:off x="6168684" y="5455978"/>
            <a:ext cx="262362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Understanding the Needs and Expectations of Interested Parties to consistently provide products and services that meet customer satisfaction &amp; regulatory requirements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64" name="Rectangle: Rounded Corners 63">
            <a:extLst>
              <a:ext uri="{FF2B5EF4-FFF2-40B4-BE49-F238E27FC236}">
                <a16:creationId xmlns:a16="http://schemas.microsoft.com/office/drawing/2014/main" id="{71BC9189-EDB6-8312-001B-BDF1640AF111}"/>
              </a:ext>
            </a:extLst>
          </p:cNvPr>
          <p:cNvSpPr/>
          <p:nvPr/>
        </p:nvSpPr>
        <p:spPr>
          <a:xfrm>
            <a:off x="8895471" y="5026856"/>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5" name="TextBox 64">
            <a:extLst>
              <a:ext uri="{FF2B5EF4-FFF2-40B4-BE49-F238E27FC236}">
                <a16:creationId xmlns:a16="http://schemas.microsoft.com/office/drawing/2014/main" id="{BA6D1C6A-E849-4885-D65B-28ACAEF1EE5D}"/>
              </a:ext>
            </a:extLst>
          </p:cNvPr>
          <p:cNvSpPr txBox="1"/>
          <p:nvPr/>
        </p:nvSpPr>
        <p:spPr>
          <a:xfrm>
            <a:off x="8951743" y="5298886"/>
            <a:ext cx="2658794"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Ensure that the company's quality is maintained during the planning, additions, renewal and change phases.</a:t>
            </a:r>
          </a:p>
        </p:txBody>
      </p:sp>
      <p:sp>
        <p:nvSpPr>
          <p:cNvPr id="66" name="TextBox 65">
            <a:extLst>
              <a:ext uri="{FF2B5EF4-FFF2-40B4-BE49-F238E27FC236}">
                <a16:creationId xmlns:a16="http://schemas.microsoft.com/office/drawing/2014/main" id="{FEC1D6AF-3988-AABB-BD84-710CA560160D}"/>
              </a:ext>
            </a:extLst>
          </p:cNvPr>
          <p:cNvSpPr txBox="1"/>
          <p:nvPr/>
        </p:nvSpPr>
        <p:spPr>
          <a:xfrm>
            <a:off x="1434576" y="66728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01</a:t>
            </a:r>
          </a:p>
        </p:txBody>
      </p:sp>
      <p:sp>
        <p:nvSpPr>
          <p:cNvPr id="67" name="TextBox 66">
            <a:extLst>
              <a:ext uri="{FF2B5EF4-FFF2-40B4-BE49-F238E27FC236}">
                <a16:creationId xmlns:a16="http://schemas.microsoft.com/office/drawing/2014/main" id="{99767CB6-1BE3-D86F-3B34-D11A6EA329C5}"/>
              </a:ext>
            </a:extLst>
          </p:cNvPr>
          <p:cNvSpPr txBox="1"/>
          <p:nvPr/>
        </p:nvSpPr>
        <p:spPr>
          <a:xfrm>
            <a:off x="4245769" y="679011"/>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02</a:t>
            </a:r>
          </a:p>
        </p:txBody>
      </p:sp>
      <p:sp>
        <p:nvSpPr>
          <p:cNvPr id="68" name="TextBox 67">
            <a:extLst>
              <a:ext uri="{FF2B5EF4-FFF2-40B4-BE49-F238E27FC236}">
                <a16:creationId xmlns:a16="http://schemas.microsoft.com/office/drawing/2014/main" id="{8FD24355-9280-5BA2-5814-5C720DF84C38}"/>
              </a:ext>
            </a:extLst>
          </p:cNvPr>
          <p:cNvSpPr txBox="1"/>
          <p:nvPr/>
        </p:nvSpPr>
        <p:spPr>
          <a:xfrm>
            <a:off x="7014760" y="66259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03</a:t>
            </a:r>
          </a:p>
        </p:txBody>
      </p:sp>
      <p:sp>
        <p:nvSpPr>
          <p:cNvPr id="69" name="TextBox 68">
            <a:extLst>
              <a:ext uri="{FF2B5EF4-FFF2-40B4-BE49-F238E27FC236}">
                <a16:creationId xmlns:a16="http://schemas.microsoft.com/office/drawing/2014/main" id="{EAA64D75-FCB6-DEB6-A800-DA580D28F084}"/>
              </a:ext>
            </a:extLst>
          </p:cNvPr>
          <p:cNvSpPr txBox="1"/>
          <p:nvPr/>
        </p:nvSpPr>
        <p:spPr>
          <a:xfrm>
            <a:off x="9924428" y="688390"/>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04</a:t>
            </a:r>
          </a:p>
        </p:txBody>
      </p:sp>
      <p:sp>
        <p:nvSpPr>
          <p:cNvPr id="70" name="TextBox 69">
            <a:extLst>
              <a:ext uri="{FF2B5EF4-FFF2-40B4-BE49-F238E27FC236}">
                <a16:creationId xmlns:a16="http://schemas.microsoft.com/office/drawing/2014/main" id="{2762BEB5-2A2F-F938-8076-18137D0E6416}"/>
              </a:ext>
            </a:extLst>
          </p:cNvPr>
          <p:cNvSpPr txBox="1"/>
          <p:nvPr/>
        </p:nvSpPr>
        <p:spPr>
          <a:xfrm>
            <a:off x="1305622" y="489931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05</a:t>
            </a:r>
          </a:p>
        </p:txBody>
      </p:sp>
      <p:sp>
        <p:nvSpPr>
          <p:cNvPr id="71" name="TextBox 70">
            <a:extLst>
              <a:ext uri="{FF2B5EF4-FFF2-40B4-BE49-F238E27FC236}">
                <a16:creationId xmlns:a16="http://schemas.microsoft.com/office/drawing/2014/main" id="{B2757143-CDB4-31C8-2F57-0EDF613D3841}"/>
              </a:ext>
            </a:extLst>
          </p:cNvPr>
          <p:cNvSpPr txBox="1"/>
          <p:nvPr/>
        </p:nvSpPr>
        <p:spPr>
          <a:xfrm>
            <a:off x="4116815" y="4911041"/>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06</a:t>
            </a:r>
          </a:p>
        </p:txBody>
      </p:sp>
      <p:sp>
        <p:nvSpPr>
          <p:cNvPr id="72" name="TextBox 71">
            <a:extLst>
              <a:ext uri="{FF2B5EF4-FFF2-40B4-BE49-F238E27FC236}">
                <a16:creationId xmlns:a16="http://schemas.microsoft.com/office/drawing/2014/main" id="{23FF55B3-5888-69BF-9B85-1DE553B877EF}"/>
              </a:ext>
            </a:extLst>
          </p:cNvPr>
          <p:cNvSpPr txBox="1"/>
          <p:nvPr/>
        </p:nvSpPr>
        <p:spPr>
          <a:xfrm>
            <a:off x="6885806" y="489462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07</a:t>
            </a:r>
          </a:p>
        </p:txBody>
      </p:sp>
      <p:sp>
        <p:nvSpPr>
          <p:cNvPr id="73" name="TextBox 72">
            <a:extLst>
              <a:ext uri="{FF2B5EF4-FFF2-40B4-BE49-F238E27FC236}">
                <a16:creationId xmlns:a16="http://schemas.microsoft.com/office/drawing/2014/main" id="{6A2AF322-1F21-9B6B-B407-DBDB8E5BA26D}"/>
              </a:ext>
            </a:extLst>
          </p:cNvPr>
          <p:cNvSpPr txBox="1"/>
          <p:nvPr/>
        </p:nvSpPr>
        <p:spPr>
          <a:xfrm>
            <a:off x="9795474" y="4920420"/>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08</a:t>
            </a:r>
          </a:p>
        </p:txBody>
      </p:sp>
      <p:sp>
        <p:nvSpPr>
          <p:cNvPr id="74" name="TextBox 73">
            <a:extLst>
              <a:ext uri="{FF2B5EF4-FFF2-40B4-BE49-F238E27FC236}">
                <a16:creationId xmlns:a16="http://schemas.microsoft.com/office/drawing/2014/main" id="{D80C1ABA-0E83-6F50-E9FA-A387E40FB9C9}"/>
              </a:ext>
            </a:extLst>
          </p:cNvPr>
          <p:cNvSpPr txBox="1"/>
          <p:nvPr/>
        </p:nvSpPr>
        <p:spPr>
          <a:xfrm rot="2500507">
            <a:off x="9917724" y="3222822"/>
            <a:ext cx="173032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6600"/>
                </a:solidFill>
                <a:effectLst/>
                <a:uLnTx/>
                <a:uFillTx/>
                <a:latin typeface="Calibri" panose="020F0502020204030204"/>
                <a:ea typeface="+mn-ea"/>
                <a:cs typeface="+mn-cs"/>
              </a:rPr>
              <a:t>Leadership</a:t>
            </a:r>
          </a:p>
        </p:txBody>
      </p:sp>
      <p:sp>
        <p:nvSpPr>
          <p:cNvPr id="75" name="TextBox 74">
            <a:extLst>
              <a:ext uri="{FF2B5EF4-FFF2-40B4-BE49-F238E27FC236}">
                <a16:creationId xmlns:a16="http://schemas.microsoft.com/office/drawing/2014/main" id="{E836CF02-864A-C7CA-347E-C4FD735708FD}"/>
              </a:ext>
            </a:extLst>
          </p:cNvPr>
          <p:cNvSpPr txBox="1"/>
          <p:nvPr/>
        </p:nvSpPr>
        <p:spPr>
          <a:xfrm rot="19092756">
            <a:off x="9681889" y="3973471"/>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Process Approach</a:t>
            </a:r>
          </a:p>
        </p:txBody>
      </p:sp>
      <p:sp>
        <p:nvSpPr>
          <p:cNvPr id="76" name="TextBox 75">
            <a:extLst>
              <a:ext uri="{FF2B5EF4-FFF2-40B4-BE49-F238E27FC236}">
                <a16:creationId xmlns:a16="http://schemas.microsoft.com/office/drawing/2014/main" id="{6C5CCE17-4EA1-CC5A-4AB0-A9707A6AD9AA}"/>
              </a:ext>
            </a:extLst>
          </p:cNvPr>
          <p:cNvSpPr txBox="1"/>
          <p:nvPr/>
        </p:nvSpPr>
        <p:spPr>
          <a:xfrm rot="18984738">
            <a:off x="10790892" y="2887913"/>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System Approach</a:t>
            </a:r>
          </a:p>
        </p:txBody>
      </p:sp>
      <p:sp>
        <p:nvSpPr>
          <p:cNvPr id="77" name="TextBox 76">
            <a:extLst>
              <a:ext uri="{FF2B5EF4-FFF2-40B4-BE49-F238E27FC236}">
                <a16:creationId xmlns:a16="http://schemas.microsoft.com/office/drawing/2014/main" id="{98E19332-7200-136C-D155-5A0AAA5D9BAF}"/>
              </a:ext>
            </a:extLst>
          </p:cNvPr>
          <p:cNvSpPr txBox="1"/>
          <p:nvPr/>
        </p:nvSpPr>
        <p:spPr>
          <a:xfrm rot="2400502">
            <a:off x="10867258" y="4070610"/>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Process Approach</a:t>
            </a:r>
          </a:p>
        </p:txBody>
      </p:sp>
      <p:sp>
        <p:nvSpPr>
          <p:cNvPr id="78" name="TextBox 77">
            <a:extLst>
              <a:ext uri="{FF2B5EF4-FFF2-40B4-BE49-F238E27FC236}">
                <a16:creationId xmlns:a16="http://schemas.microsoft.com/office/drawing/2014/main" id="{3B8496E9-8E15-464E-C146-DEF6D99E1D46}"/>
              </a:ext>
            </a:extLst>
          </p:cNvPr>
          <p:cNvSpPr txBox="1"/>
          <p:nvPr/>
        </p:nvSpPr>
        <p:spPr>
          <a:xfrm rot="4360696">
            <a:off x="10438198" y="4450233"/>
            <a:ext cx="17404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Continual improvement</a:t>
            </a:r>
          </a:p>
        </p:txBody>
      </p:sp>
      <p:sp>
        <p:nvSpPr>
          <p:cNvPr id="79" name="TextBox 78">
            <a:extLst>
              <a:ext uri="{FF2B5EF4-FFF2-40B4-BE49-F238E27FC236}">
                <a16:creationId xmlns:a16="http://schemas.microsoft.com/office/drawing/2014/main" id="{8280560F-D3D0-1FAC-BF02-91E6E7983326}"/>
              </a:ext>
            </a:extLst>
          </p:cNvPr>
          <p:cNvSpPr txBox="1"/>
          <p:nvPr/>
        </p:nvSpPr>
        <p:spPr>
          <a:xfrm rot="4377168">
            <a:off x="10042959" y="2215141"/>
            <a:ext cx="1740406"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People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Involvement</a:t>
            </a:r>
          </a:p>
        </p:txBody>
      </p:sp>
      <p:sp>
        <p:nvSpPr>
          <p:cNvPr id="5" name="TextBox 4">
            <a:extLst>
              <a:ext uri="{FF2B5EF4-FFF2-40B4-BE49-F238E27FC236}">
                <a16:creationId xmlns:a16="http://schemas.microsoft.com/office/drawing/2014/main" id="{3F361542-27F4-00D9-F1C7-0E26A30FD530}"/>
              </a:ext>
            </a:extLst>
          </p:cNvPr>
          <p:cNvSpPr txBox="1"/>
          <p:nvPr/>
        </p:nvSpPr>
        <p:spPr>
          <a:xfrm>
            <a:off x="11857321" y="6594269"/>
            <a:ext cx="53557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1C3564"/>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0333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B41D93-94CF-527E-EA3A-3AB6C73F6938}"/>
              </a:ext>
            </a:extLst>
          </p:cNvPr>
          <p:cNvSpPr/>
          <p:nvPr/>
        </p:nvSpPr>
        <p:spPr>
          <a:xfrm>
            <a:off x="1423852" y="-7519"/>
            <a:ext cx="856326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a:ln>
                  <a:noFill/>
                </a:ln>
                <a:solidFill>
                  <a:srgbClr val="002060"/>
                </a:solidFill>
                <a:effectLst/>
                <a:uLnTx/>
                <a:uFillTx/>
                <a:latin typeface="Exo 2" panose="00000500000000000000" pitchFamily="2" charset="0"/>
                <a:ea typeface="Montserrat Black"/>
                <a:cs typeface="Montserrat Black"/>
                <a:sym typeface="Montserrat Black"/>
              </a:rPr>
              <a:t>EHS ISO CERTIFICATES</a:t>
            </a:r>
            <a:endParaRPr kumimoji="0" lang="en-US" sz="32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pic>
        <p:nvPicPr>
          <p:cNvPr id="6" name="Picture 5">
            <a:extLst>
              <a:ext uri="{FF2B5EF4-FFF2-40B4-BE49-F238E27FC236}">
                <a16:creationId xmlns:a16="http://schemas.microsoft.com/office/drawing/2014/main" id="{3F9A2664-0F1A-6843-C3D0-B27674F54562}"/>
              </a:ext>
            </a:extLst>
          </p:cNvPr>
          <p:cNvPicPr>
            <a:picLocks noChangeAspect="1"/>
          </p:cNvPicPr>
          <p:nvPr/>
        </p:nvPicPr>
        <p:blipFill>
          <a:blip r:embed="rId3"/>
          <a:stretch>
            <a:fillRect/>
          </a:stretch>
        </p:blipFill>
        <p:spPr>
          <a:xfrm>
            <a:off x="9129909" y="1267097"/>
            <a:ext cx="3033516" cy="4271553"/>
          </a:xfrm>
          <a:prstGeom prst="rect">
            <a:avLst/>
          </a:prstGeom>
        </p:spPr>
      </p:pic>
      <p:pic>
        <p:nvPicPr>
          <p:cNvPr id="20" name="Picture 19">
            <a:extLst>
              <a:ext uri="{FF2B5EF4-FFF2-40B4-BE49-F238E27FC236}">
                <a16:creationId xmlns:a16="http://schemas.microsoft.com/office/drawing/2014/main" id="{89A329AD-1B9F-2778-BDBF-7E5A14916011}"/>
              </a:ext>
            </a:extLst>
          </p:cNvPr>
          <p:cNvPicPr>
            <a:picLocks noChangeAspect="1"/>
          </p:cNvPicPr>
          <p:nvPr/>
        </p:nvPicPr>
        <p:blipFill>
          <a:blip r:embed="rId4"/>
          <a:stretch>
            <a:fillRect/>
          </a:stretch>
        </p:blipFill>
        <p:spPr>
          <a:xfrm>
            <a:off x="0" y="1267097"/>
            <a:ext cx="3030583" cy="4285072"/>
          </a:xfrm>
          <a:prstGeom prst="rect">
            <a:avLst/>
          </a:prstGeom>
        </p:spPr>
      </p:pic>
      <p:pic>
        <p:nvPicPr>
          <p:cNvPr id="22" name="Picture 21">
            <a:extLst>
              <a:ext uri="{FF2B5EF4-FFF2-40B4-BE49-F238E27FC236}">
                <a16:creationId xmlns:a16="http://schemas.microsoft.com/office/drawing/2014/main" id="{9B2299E1-D350-043F-7A4E-BC6973FB59EC}"/>
              </a:ext>
            </a:extLst>
          </p:cNvPr>
          <p:cNvPicPr>
            <a:picLocks noChangeAspect="1"/>
          </p:cNvPicPr>
          <p:nvPr/>
        </p:nvPicPr>
        <p:blipFill>
          <a:blip r:embed="rId5"/>
          <a:stretch>
            <a:fillRect/>
          </a:stretch>
        </p:blipFill>
        <p:spPr>
          <a:xfrm>
            <a:off x="6074228" y="1265601"/>
            <a:ext cx="3024715" cy="4286114"/>
          </a:xfrm>
          <a:prstGeom prst="rect">
            <a:avLst/>
          </a:prstGeom>
        </p:spPr>
      </p:pic>
      <p:sp>
        <p:nvSpPr>
          <p:cNvPr id="25" name="Rectangle 24">
            <a:extLst>
              <a:ext uri="{FF2B5EF4-FFF2-40B4-BE49-F238E27FC236}">
                <a16:creationId xmlns:a16="http://schemas.microsoft.com/office/drawing/2014/main" id="{27EB5A88-945F-62CD-CCF5-FEC1528817BB}"/>
              </a:ext>
            </a:extLst>
          </p:cNvPr>
          <p:cNvSpPr/>
          <p:nvPr/>
        </p:nvSpPr>
        <p:spPr>
          <a:xfrm>
            <a:off x="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489E27F1-BA26-C4CB-CF8B-7761913608D0}"/>
              </a:ext>
            </a:extLst>
          </p:cNvPr>
          <p:cNvPicPr>
            <a:picLocks noChangeAspect="1"/>
          </p:cNvPicPr>
          <p:nvPr/>
        </p:nvPicPr>
        <p:blipFill>
          <a:blip r:embed="rId6"/>
          <a:stretch>
            <a:fillRect/>
          </a:stretch>
        </p:blipFill>
        <p:spPr>
          <a:xfrm>
            <a:off x="3043645" y="1280160"/>
            <a:ext cx="3004457" cy="4244287"/>
          </a:xfrm>
          <a:prstGeom prst="rect">
            <a:avLst/>
          </a:prstGeom>
        </p:spPr>
      </p:pic>
      <p:sp>
        <p:nvSpPr>
          <p:cNvPr id="28" name="TextBox 27">
            <a:extLst>
              <a:ext uri="{FF2B5EF4-FFF2-40B4-BE49-F238E27FC236}">
                <a16:creationId xmlns:a16="http://schemas.microsoft.com/office/drawing/2014/main" id="{6CED9E11-8023-E0A8-2622-53FC708D9172}"/>
              </a:ext>
            </a:extLst>
          </p:cNvPr>
          <p:cNvSpPr txBox="1"/>
          <p:nvPr/>
        </p:nvSpPr>
        <p:spPr>
          <a:xfrm>
            <a:off x="1567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DUBAI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8FE2D9A1-29EA-9EDF-3E23-1BB2969CF4E8}"/>
              </a:ext>
            </a:extLst>
          </p:cNvPr>
          <p:cNvSpPr/>
          <p:nvPr/>
        </p:nvSpPr>
        <p:spPr>
          <a:xfrm>
            <a:off x="3019425"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E026260-FBC8-8E38-6A80-BC828D9E3D68}"/>
              </a:ext>
            </a:extLst>
          </p:cNvPr>
          <p:cNvSpPr txBox="1"/>
          <p:nvPr/>
        </p:nvSpPr>
        <p:spPr>
          <a:xfrm>
            <a:off x="3176180"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DUBAI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FF11887A-4F9B-773A-1F1B-1B4969B81918}"/>
              </a:ext>
            </a:extLst>
          </p:cNvPr>
          <p:cNvSpPr/>
          <p:nvPr/>
        </p:nvSpPr>
        <p:spPr>
          <a:xfrm>
            <a:off x="605790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1008FFF0-397A-B1F2-B475-FD2532A9F63F}"/>
              </a:ext>
            </a:extLst>
          </p:cNvPr>
          <p:cNvSpPr txBox="1"/>
          <p:nvPr/>
        </p:nvSpPr>
        <p:spPr>
          <a:xfrm>
            <a:off x="62146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EHS-SHARJAH WH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AA17546B-F739-98E4-5C91-C7EBCD71356A}"/>
              </a:ext>
            </a:extLst>
          </p:cNvPr>
          <p:cNvSpPr/>
          <p:nvPr/>
        </p:nvSpPr>
        <p:spPr>
          <a:xfrm>
            <a:off x="9113792"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506D4610-16CF-5142-3271-BC799A0E0388}"/>
              </a:ext>
            </a:extLst>
          </p:cNvPr>
          <p:cNvSpPr txBox="1"/>
          <p:nvPr/>
        </p:nvSpPr>
        <p:spPr>
          <a:xfrm>
            <a:off x="9270547"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EHS-ABU-DHABI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280619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9" grpId="0" animBg="1"/>
      <p:bldP spid="30" grpId="0"/>
      <p:bldP spid="31" grpId="0" animBg="1"/>
      <p:bldP spid="32" grpId="0"/>
      <p:bldP spid="3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27EB5A88-945F-62CD-CCF5-FEC1528817BB}"/>
              </a:ext>
            </a:extLst>
          </p:cNvPr>
          <p:cNvSpPr/>
          <p:nvPr/>
        </p:nvSpPr>
        <p:spPr>
          <a:xfrm>
            <a:off x="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6CED9E11-8023-E0A8-2622-53FC708D9172}"/>
              </a:ext>
            </a:extLst>
          </p:cNvPr>
          <p:cNvSpPr txBox="1"/>
          <p:nvPr/>
        </p:nvSpPr>
        <p:spPr>
          <a:xfrm>
            <a:off x="1567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KSA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8FE2D9A1-29EA-9EDF-3E23-1BB2969CF4E8}"/>
              </a:ext>
            </a:extLst>
          </p:cNvPr>
          <p:cNvSpPr/>
          <p:nvPr/>
        </p:nvSpPr>
        <p:spPr>
          <a:xfrm>
            <a:off x="3019425"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E026260-FBC8-8E38-6A80-BC828D9E3D68}"/>
              </a:ext>
            </a:extLst>
          </p:cNvPr>
          <p:cNvSpPr txBox="1"/>
          <p:nvPr/>
        </p:nvSpPr>
        <p:spPr>
          <a:xfrm>
            <a:off x="3176180"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KSA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FF11887A-4F9B-773A-1F1B-1B4969B81918}"/>
              </a:ext>
            </a:extLst>
          </p:cNvPr>
          <p:cNvSpPr/>
          <p:nvPr/>
        </p:nvSpPr>
        <p:spPr>
          <a:xfrm>
            <a:off x="605790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1008FFF0-397A-B1F2-B475-FD2532A9F63F}"/>
              </a:ext>
            </a:extLst>
          </p:cNvPr>
          <p:cNvSpPr txBox="1"/>
          <p:nvPr/>
        </p:nvSpPr>
        <p:spPr>
          <a:xfrm>
            <a:off x="62146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EHS-OMAN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AA17546B-F739-98E4-5C91-C7EBCD71356A}"/>
              </a:ext>
            </a:extLst>
          </p:cNvPr>
          <p:cNvSpPr/>
          <p:nvPr/>
        </p:nvSpPr>
        <p:spPr>
          <a:xfrm>
            <a:off x="9113792"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506D4610-16CF-5142-3271-BC799A0E0388}"/>
              </a:ext>
            </a:extLst>
          </p:cNvPr>
          <p:cNvSpPr txBox="1"/>
          <p:nvPr/>
        </p:nvSpPr>
        <p:spPr>
          <a:xfrm>
            <a:off x="9270547"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EHS-OMAN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AE8F13D-E4EB-0E50-812D-20D38AD98101}"/>
              </a:ext>
            </a:extLst>
          </p:cNvPr>
          <p:cNvPicPr>
            <a:picLocks noChangeAspect="1"/>
          </p:cNvPicPr>
          <p:nvPr/>
        </p:nvPicPr>
        <p:blipFill>
          <a:blip r:embed="rId3"/>
          <a:stretch>
            <a:fillRect/>
          </a:stretch>
        </p:blipFill>
        <p:spPr>
          <a:xfrm>
            <a:off x="3042283" y="1267098"/>
            <a:ext cx="3025685" cy="4271555"/>
          </a:xfrm>
          <a:prstGeom prst="rect">
            <a:avLst/>
          </a:prstGeom>
        </p:spPr>
      </p:pic>
      <p:pic>
        <p:nvPicPr>
          <p:cNvPr id="7" name="Picture 6">
            <a:extLst>
              <a:ext uri="{FF2B5EF4-FFF2-40B4-BE49-F238E27FC236}">
                <a16:creationId xmlns:a16="http://schemas.microsoft.com/office/drawing/2014/main" id="{1FD99B86-2B4C-D5EE-D669-BDE36E9A53CE}"/>
              </a:ext>
            </a:extLst>
          </p:cNvPr>
          <p:cNvPicPr>
            <a:picLocks noChangeAspect="1"/>
          </p:cNvPicPr>
          <p:nvPr/>
        </p:nvPicPr>
        <p:blipFill>
          <a:blip r:embed="rId4"/>
          <a:stretch>
            <a:fillRect/>
          </a:stretch>
        </p:blipFill>
        <p:spPr>
          <a:xfrm>
            <a:off x="13648" y="1255594"/>
            <a:ext cx="3047089" cy="4299045"/>
          </a:xfrm>
          <a:prstGeom prst="rect">
            <a:avLst/>
          </a:prstGeom>
        </p:spPr>
      </p:pic>
      <p:pic>
        <p:nvPicPr>
          <p:cNvPr id="9" name="Picture 8">
            <a:extLst>
              <a:ext uri="{FF2B5EF4-FFF2-40B4-BE49-F238E27FC236}">
                <a16:creationId xmlns:a16="http://schemas.microsoft.com/office/drawing/2014/main" id="{D64516E3-45C7-3A6A-B9E8-FFCBE76F2B08}"/>
              </a:ext>
            </a:extLst>
          </p:cNvPr>
          <p:cNvPicPr>
            <a:picLocks noChangeAspect="1"/>
          </p:cNvPicPr>
          <p:nvPr/>
        </p:nvPicPr>
        <p:blipFill>
          <a:blip r:embed="rId5"/>
          <a:stretch>
            <a:fillRect/>
          </a:stretch>
        </p:blipFill>
        <p:spPr>
          <a:xfrm>
            <a:off x="6098417" y="1269242"/>
            <a:ext cx="3004640" cy="4251107"/>
          </a:xfrm>
          <a:prstGeom prst="rect">
            <a:avLst/>
          </a:prstGeom>
        </p:spPr>
      </p:pic>
      <p:pic>
        <p:nvPicPr>
          <p:cNvPr id="11" name="Picture 10">
            <a:extLst>
              <a:ext uri="{FF2B5EF4-FFF2-40B4-BE49-F238E27FC236}">
                <a16:creationId xmlns:a16="http://schemas.microsoft.com/office/drawing/2014/main" id="{04789333-7DEC-21E3-5026-A1197A95CEC1}"/>
              </a:ext>
            </a:extLst>
          </p:cNvPr>
          <p:cNvPicPr>
            <a:picLocks noChangeAspect="1"/>
          </p:cNvPicPr>
          <p:nvPr/>
        </p:nvPicPr>
        <p:blipFill>
          <a:blip r:embed="rId6"/>
          <a:stretch>
            <a:fillRect/>
          </a:stretch>
        </p:blipFill>
        <p:spPr>
          <a:xfrm>
            <a:off x="9137297" y="1272813"/>
            <a:ext cx="2999331" cy="4240883"/>
          </a:xfrm>
          <a:prstGeom prst="rect">
            <a:avLst/>
          </a:prstGeom>
        </p:spPr>
      </p:pic>
      <p:sp>
        <p:nvSpPr>
          <p:cNvPr id="5" name="Rectangle 4">
            <a:extLst>
              <a:ext uri="{FF2B5EF4-FFF2-40B4-BE49-F238E27FC236}">
                <a16:creationId xmlns:a16="http://schemas.microsoft.com/office/drawing/2014/main" id="{BAD5D478-A15C-E355-7F68-276EC6C4ACEC}"/>
              </a:ext>
            </a:extLst>
          </p:cNvPr>
          <p:cNvSpPr/>
          <p:nvPr/>
        </p:nvSpPr>
        <p:spPr>
          <a:xfrm>
            <a:off x="1423852" y="-7519"/>
            <a:ext cx="856326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EHS ISO CERTIFICATES</a:t>
            </a:r>
            <a:endParaRPr kumimoji="0" lang="en-US" sz="32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spTree>
    <p:extLst>
      <p:ext uri="{BB962C8B-B14F-4D97-AF65-F5344CB8AC3E}">
        <p14:creationId xmlns:p14="http://schemas.microsoft.com/office/powerpoint/2010/main" val="74212004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9" grpId="0" animBg="1"/>
      <p:bldP spid="30" grpId="0"/>
      <p:bldP spid="31" grpId="0" animBg="1"/>
      <p:bldP spid="32" grpId="0"/>
      <p:bldP spid="33" grpId="0" animBg="1"/>
      <p:bldP spid="3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1DBA6B-06C0-2172-1516-D6DAB0CFFBBC}"/>
              </a:ext>
            </a:extLst>
          </p:cNvPr>
          <p:cNvPicPr>
            <a:picLocks noChangeAspect="1"/>
          </p:cNvPicPr>
          <p:nvPr/>
        </p:nvPicPr>
        <p:blipFill>
          <a:blip r:embed="rId3">
            <a:duotone>
              <a:schemeClr val="bg2">
                <a:shade val="45000"/>
                <a:satMod val="135000"/>
              </a:schemeClr>
              <a:prstClr val="white"/>
            </a:duotone>
          </a:blip>
          <a:stretch>
            <a:fillRect/>
          </a:stretch>
        </p:blipFill>
        <p:spPr>
          <a:xfrm>
            <a:off x="1956003" y="181798"/>
            <a:ext cx="1581929" cy="623420"/>
          </a:xfrm>
          <a:prstGeom prst="rect">
            <a:avLst/>
          </a:prstGeom>
        </p:spPr>
      </p:pic>
      <p:sp>
        <p:nvSpPr>
          <p:cNvPr id="20" name="TextBox 19">
            <a:extLst>
              <a:ext uri="{FF2B5EF4-FFF2-40B4-BE49-F238E27FC236}">
                <a16:creationId xmlns:a16="http://schemas.microsoft.com/office/drawing/2014/main" id="{EBFA35C3-26E1-4106-DB76-8C856CC8B554}"/>
              </a:ext>
            </a:extLst>
          </p:cNvPr>
          <p:cNvSpPr txBox="1"/>
          <p:nvPr/>
        </p:nvSpPr>
        <p:spPr>
          <a:xfrm>
            <a:off x="2214621" y="6449691"/>
            <a:ext cx="9251151"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B3B3B"/>
                </a:solidFill>
                <a:effectLst/>
                <a:uLnTx/>
                <a:uFillTx/>
                <a:latin typeface="Calibri" panose="020F0502020204030204"/>
                <a:ea typeface="+mn-ea"/>
                <a:cs typeface="+mn-cs"/>
              </a:rPr>
              <a:t>* </a:t>
            </a:r>
            <a:r>
              <a:rPr kumimoji="0" lang="en-GB" sz="1400" b="1" i="0" u="none" strike="noStrike" kern="1200" cap="none" spc="0" normalizeH="0" baseline="0" noProof="0" dirty="0">
                <a:ln>
                  <a:noFill/>
                </a:ln>
                <a:solidFill>
                  <a:srgbClr val="3B3B3B"/>
                </a:solidFill>
                <a:effectLst/>
                <a:uLnTx/>
                <a:uFillTx/>
                <a:latin typeface="Calibri" panose="020F0502020204030204"/>
                <a:ea typeface="+mn-ea"/>
                <a:cs typeface="+mn-cs"/>
              </a:rPr>
              <a:t>The Future Workplace Awards </a:t>
            </a:r>
            <a:r>
              <a:rPr kumimoji="0" lang="en-GB" sz="1400" b="0" i="0" u="none" strike="noStrike" kern="1200" cap="none" spc="0" normalizeH="0" baseline="0" noProof="0" dirty="0">
                <a:ln>
                  <a:noFill/>
                </a:ln>
                <a:solidFill>
                  <a:srgbClr val="3B3B3B"/>
                </a:solidFill>
                <a:effectLst/>
                <a:uLnTx/>
                <a:uFillTx/>
                <a:latin typeface="Calibri" panose="020F0502020204030204"/>
                <a:ea typeface="+mn-ea"/>
                <a:cs typeface="+mn-cs"/>
              </a:rPr>
              <a:t>is the Biggest HR Event in the Middle East Region” </a:t>
            </a:r>
            <a:endParaRPr kumimoji="0" lang="en-US" sz="1400" b="0" i="0" u="none" strike="noStrike" kern="1200" cap="none" spc="0" normalizeH="0" baseline="0" noProof="0" dirty="0">
              <a:ln>
                <a:noFill/>
              </a:ln>
              <a:solidFill>
                <a:srgbClr val="3B3B3B"/>
              </a:solidFill>
              <a:effectLst/>
              <a:uLnTx/>
              <a:uFillTx/>
              <a:latin typeface="Calibri" panose="020F0502020204030204"/>
              <a:ea typeface="+mn-ea"/>
              <a:cs typeface="+mn-cs"/>
            </a:endParaRPr>
          </a:p>
        </p:txBody>
      </p:sp>
      <p:pic>
        <p:nvPicPr>
          <p:cNvPr id="7" name="Picture 2" descr="Award-winning solutions | Rewardz | UAE">
            <a:extLst>
              <a:ext uri="{FF2B5EF4-FFF2-40B4-BE49-F238E27FC236}">
                <a16:creationId xmlns:a16="http://schemas.microsoft.com/office/drawing/2014/main" id="{93D4DB43-0733-E5BA-C785-7F22A58696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2077287" cy="147395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475C973E-E1AC-9F8C-6071-DC5C11C1EADE}"/>
              </a:ext>
            </a:extLst>
          </p:cNvPr>
          <p:cNvGrpSpPr/>
          <p:nvPr/>
        </p:nvGrpSpPr>
        <p:grpSpPr>
          <a:xfrm>
            <a:off x="436729" y="1530640"/>
            <a:ext cx="3534770" cy="2326369"/>
            <a:chOff x="423081" y="2068209"/>
            <a:chExt cx="5117910" cy="3868567"/>
          </a:xfrm>
        </p:grpSpPr>
        <p:sp>
          <p:nvSpPr>
            <p:cNvPr id="27" name="Rectangle: Top Corners Rounded 26">
              <a:extLst>
                <a:ext uri="{FF2B5EF4-FFF2-40B4-BE49-F238E27FC236}">
                  <a16:creationId xmlns:a16="http://schemas.microsoft.com/office/drawing/2014/main" id="{E15024FF-97CC-DB89-E97E-18672B0C858A}"/>
                </a:ext>
              </a:extLst>
            </p:cNvPr>
            <p:cNvSpPr/>
            <p:nvPr/>
          </p:nvSpPr>
          <p:spPr>
            <a:xfrm>
              <a:off x="433138" y="2101516"/>
              <a:ext cx="5101389" cy="433137"/>
            </a:xfrm>
            <a:prstGeom prst="round2SameRect">
              <a:avLst>
                <a:gd name="adj1" fmla="val 50000"/>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A5842DAD-2828-B130-5B32-44311AC1784F}"/>
                </a:ext>
              </a:extLst>
            </p:cNvPr>
            <p:cNvSpPr txBox="1"/>
            <p:nvPr/>
          </p:nvSpPr>
          <p:spPr>
            <a:xfrm>
              <a:off x="879494" y="2068209"/>
              <a:ext cx="4328104" cy="51180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EMPLOYER OF THE YEAR</a:t>
              </a:r>
            </a:p>
          </p:txBody>
        </p:sp>
        <p:sp>
          <p:nvSpPr>
            <p:cNvPr id="10" name="Rectangle: Rounded Corners 9">
              <a:extLst>
                <a:ext uri="{FF2B5EF4-FFF2-40B4-BE49-F238E27FC236}">
                  <a16:creationId xmlns:a16="http://schemas.microsoft.com/office/drawing/2014/main" id="{CE43F9DB-92B6-807A-D6A9-1B2A77BE5134}"/>
                </a:ext>
              </a:extLst>
            </p:cNvPr>
            <p:cNvSpPr/>
            <p:nvPr/>
          </p:nvSpPr>
          <p:spPr>
            <a:xfrm>
              <a:off x="423081" y="2088107"/>
              <a:ext cx="5117910" cy="3848669"/>
            </a:xfrm>
            <a:prstGeom prst="roundRect">
              <a:avLst>
                <a:gd name="adj" fmla="val 6383"/>
              </a:avLst>
            </a:prstGeom>
            <a:noFill/>
            <a:ln w="25400">
              <a:solidFill>
                <a:srgbClr val="785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2060"/>
                </a:solidFill>
                <a:effectLst/>
                <a:uLnTx/>
                <a:uFillTx/>
                <a:latin typeface="Calibri" panose="020F0502020204030204"/>
                <a:ea typeface="+mn-ea"/>
                <a:cs typeface="+mn-cs"/>
              </a:endParaRPr>
            </a:p>
          </p:txBody>
        </p:sp>
        <p:pic>
          <p:nvPicPr>
            <p:cNvPr id="1026" name="Picture 2" descr="Etisalat UAE | Devices, Mobile Plans, Internet and TV Packages">
              <a:extLst>
                <a:ext uri="{FF2B5EF4-FFF2-40B4-BE49-F238E27FC236}">
                  <a16:creationId xmlns:a16="http://schemas.microsoft.com/office/drawing/2014/main" id="{4F7681EE-268F-6FE8-C971-DA99A9487F3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5681" y="3010749"/>
              <a:ext cx="1629352" cy="4111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E01BF04-E05D-83C3-D3B8-757A48891963}"/>
                </a:ext>
              </a:extLst>
            </p:cNvPr>
            <p:cNvPicPr>
              <a:picLocks noChangeAspect="1"/>
            </p:cNvPicPr>
            <p:nvPr/>
          </p:nvPicPr>
          <p:blipFill>
            <a:blip r:embed="rId6"/>
            <a:stretch>
              <a:fillRect/>
            </a:stretch>
          </p:blipFill>
          <p:spPr>
            <a:xfrm>
              <a:off x="1076965" y="3705993"/>
              <a:ext cx="1790437" cy="458816"/>
            </a:xfrm>
            <a:prstGeom prst="rect">
              <a:avLst/>
            </a:prstGeom>
          </p:spPr>
        </p:pic>
        <p:pic>
          <p:nvPicPr>
            <p:cNvPr id="6" name="Picture 5">
              <a:extLst>
                <a:ext uri="{FF2B5EF4-FFF2-40B4-BE49-F238E27FC236}">
                  <a16:creationId xmlns:a16="http://schemas.microsoft.com/office/drawing/2014/main" id="{B3C0A653-C1CA-BA33-DE10-2D56F1D812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5293" y="3487290"/>
              <a:ext cx="1533130" cy="1032388"/>
            </a:xfrm>
            <a:prstGeom prst="rect">
              <a:avLst/>
            </a:prstGeom>
          </p:spPr>
        </p:pic>
        <p:pic>
          <p:nvPicPr>
            <p:cNvPr id="8" name="Picture 7">
              <a:extLst>
                <a:ext uri="{FF2B5EF4-FFF2-40B4-BE49-F238E27FC236}">
                  <a16:creationId xmlns:a16="http://schemas.microsoft.com/office/drawing/2014/main" id="{7AA88F51-1FC8-7AEC-4EFD-A54C3CB11BD1}"/>
                </a:ext>
              </a:extLst>
            </p:cNvPr>
            <p:cNvPicPr>
              <a:picLocks noChangeAspect="1"/>
            </p:cNvPicPr>
            <p:nvPr/>
          </p:nvPicPr>
          <p:blipFill>
            <a:blip r:embed="rId8"/>
            <a:stretch>
              <a:fillRect/>
            </a:stretch>
          </p:blipFill>
          <p:spPr>
            <a:xfrm>
              <a:off x="3559894" y="4639026"/>
              <a:ext cx="1190686" cy="599312"/>
            </a:xfrm>
            <a:prstGeom prst="rect">
              <a:avLst/>
            </a:prstGeom>
          </p:spPr>
        </p:pic>
        <p:pic>
          <p:nvPicPr>
            <p:cNvPr id="12" name="Picture 11">
              <a:extLst>
                <a:ext uri="{FF2B5EF4-FFF2-40B4-BE49-F238E27FC236}">
                  <a16:creationId xmlns:a16="http://schemas.microsoft.com/office/drawing/2014/main" id="{964F5B4F-7AE4-D70A-8F98-FF533F20A9F9}"/>
                </a:ext>
              </a:extLst>
            </p:cNvPr>
            <p:cNvPicPr>
              <a:picLocks noChangeAspect="1"/>
            </p:cNvPicPr>
            <p:nvPr/>
          </p:nvPicPr>
          <p:blipFill>
            <a:blip r:embed="rId9"/>
            <a:stretch>
              <a:fillRect/>
            </a:stretch>
          </p:blipFill>
          <p:spPr>
            <a:xfrm>
              <a:off x="3647526" y="2887950"/>
              <a:ext cx="1059268" cy="586798"/>
            </a:xfrm>
            <a:prstGeom prst="rect">
              <a:avLst/>
            </a:prstGeom>
          </p:spPr>
        </p:pic>
        <p:grpSp>
          <p:nvGrpSpPr>
            <p:cNvPr id="14" name="Group 13">
              <a:extLst>
                <a:ext uri="{FF2B5EF4-FFF2-40B4-BE49-F238E27FC236}">
                  <a16:creationId xmlns:a16="http://schemas.microsoft.com/office/drawing/2014/main" id="{12D20E81-429B-A33B-C27E-E706C945A422}"/>
                </a:ext>
              </a:extLst>
            </p:cNvPr>
            <p:cNvGrpSpPr/>
            <p:nvPr/>
          </p:nvGrpSpPr>
          <p:grpSpPr>
            <a:xfrm>
              <a:off x="1290757" y="4449607"/>
              <a:ext cx="1286194" cy="1111906"/>
              <a:chOff x="1238506" y="4462670"/>
              <a:chExt cx="1286194" cy="1111906"/>
            </a:xfrm>
          </p:grpSpPr>
          <p:pic>
            <p:nvPicPr>
              <p:cNvPr id="9" name="Picture 8">
                <a:extLst>
                  <a:ext uri="{FF2B5EF4-FFF2-40B4-BE49-F238E27FC236}">
                    <a16:creationId xmlns:a16="http://schemas.microsoft.com/office/drawing/2014/main" id="{47DA5E60-D9BB-6507-2853-087D834D4AEC}"/>
                  </a:ext>
                </a:extLst>
              </p:cNvPr>
              <p:cNvPicPr>
                <a:picLocks noChangeAspect="1"/>
              </p:cNvPicPr>
              <p:nvPr/>
            </p:nvPicPr>
            <p:blipFill>
              <a:blip r:embed="rId10"/>
              <a:stretch>
                <a:fillRect/>
              </a:stretch>
            </p:blipFill>
            <p:spPr>
              <a:xfrm>
                <a:off x="1238506" y="4462670"/>
                <a:ext cx="1286194" cy="723485"/>
              </a:xfrm>
              <a:prstGeom prst="rect">
                <a:avLst/>
              </a:prstGeom>
            </p:spPr>
          </p:pic>
          <p:sp>
            <p:nvSpPr>
              <p:cNvPr id="13" name="TextBox 12">
                <a:extLst>
                  <a:ext uri="{FF2B5EF4-FFF2-40B4-BE49-F238E27FC236}">
                    <a16:creationId xmlns:a16="http://schemas.microsoft.com/office/drawing/2014/main" id="{718BC3E8-0466-4407-2584-141C7320B723}"/>
                  </a:ext>
                </a:extLst>
              </p:cNvPr>
              <p:cNvSpPr txBox="1"/>
              <p:nvPr/>
            </p:nvSpPr>
            <p:spPr>
              <a:xfrm>
                <a:off x="1469405" y="5133837"/>
                <a:ext cx="822960" cy="4407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D52B1E"/>
                    </a:solidFill>
                    <a:effectLst/>
                    <a:uLnTx/>
                    <a:uFillTx/>
                    <a:latin typeface="Arial Nova" panose="020B0504020202020204" pitchFamily="34" charset="0"/>
                    <a:ea typeface="+mn-ea"/>
                    <a:cs typeface="+mn-cs"/>
                  </a:rPr>
                  <a:t>QATAR</a:t>
                </a:r>
              </a:p>
            </p:txBody>
          </p:sp>
        </p:grpSp>
      </p:grpSp>
      <p:grpSp>
        <p:nvGrpSpPr>
          <p:cNvPr id="5" name="Group 4">
            <a:extLst>
              <a:ext uri="{FF2B5EF4-FFF2-40B4-BE49-F238E27FC236}">
                <a16:creationId xmlns:a16="http://schemas.microsoft.com/office/drawing/2014/main" id="{C7648AF7-33A4-3417-4206-E6046252DB86}"/>
              </a:ext>
            </a:extLst>
          </p:cNvPr>
          <p:cNvGrpSpPr/>
          <p:nvPr/>
        </p:nvGrpSpPr>
        <p:grpSpPr>
          <a:xfrm>
            <a:off x="4151196" y="1539165"/>
            <a:ext cx="4117593" cy="2345139"/>
            <a:chOff x="5775280" y="2076734"/>
            <a:chExt cx="5825320" cy="3848669"/>
          </a:xfrm>
        </p:grpSpPr>
        <p:sp>
          <p:nvSpPr>
            <p:cNvPr id="28" name="Rectangle: Top Corners Rounded 27">
              <a:extLst>
                <a:ext uri="{FF2B5EF4-FFF2-40B4-BE49-F238E27FC236}">
                  <a16:creationId xmlns:a16="http://schemas.microsoft.com/office/drawing/2014/main" id="{0EE95F37-2025-E5AB-718A-D65D8BB51E1C}"/>
                </a:ext>
              </a:extLst>
            </p:cNvPr>
            <p:cNvSpPr/>
            <p:nvPr/>
          </p:nvSpPr>
          <p:spPr>
            <a:xfrm>
              <a:off x="5797408" y="2093495"/>
              <a:ext cx="5752909" cy="480005"/>
            </a:xfrm>
            <a:prstGeom prst="round2SameRect">
              <a:avLst>
                <a:gd name="adj1" fmla="val 50000"/>
                <a:gd name="adj2" fmla="val 0"/>
              </a:avLst>
            </a:prstGeom>
            <a:solidFill>
              <a:srgbClr val="005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CF7E9F66-72F5-68BF-FADF-4B7F5D3A3530}"/>
                </a:ext>
              </a:extLst>
            </p:cNvPr>
            <p:cNvSpPr txBox="1"/>
            <p:nvPr/>
          </p:nvSpPr>
          <p:spPr>
            <a:xfrm>
              <a:off x="5952674" y="2076965"/>
              <a:ext cx="5642211" cy="505101"/>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         BEST EMPLOYEE ENGAGEMENT STRATEGY</a:t>
              </a:r>
            </a:p>
          </p:txBody>
        </p:sp>
        <p:sp>
          <p:nvSpPr>
            <p:cNvPr id="11" name="Rectangle: Rounded Corners 10">
              <a:extLst>
                <a:ext uri="{FF2B5EF4-FFF2-40B4-BE49-F238E27FC236}">
                  <a16:creationId xmlns:a16="http://schemas.microsoft.com/office/drawing/2014/main" id="{CC4E9CF3-B8C5-0259-0DC4-A24C5B536ECB}"/>
                </a:ext>
              </a:extLst>
            </p:cNvPr>
            <p:cNvSpPr/>
            <p:nvPr/>
          </p:nvSpPr>
          <p:spPr>
            <a:xfrm>
              <a:off x="5775280" y="2076734"/>
              <a:ext cx="5825320" cy="3848669"/>
            </a:xfrm>
            <a:prstGeom prst="roundRect">
              <a:avLst>
                <a:gd name="adj" fmla="val 6383"/>
              </a:avLst>
            </a:prstGeom>
            <a:noFill/>
            <a:ln w="25400">
              <a:solidFill>
                <a:srgbClr val="785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3142BF08-D610-0BAB-FA1B-3665670BD90B}"/>
                </a:ext>
              </a:extLst>
            </p:cNvPr>
            <p:cNvPicPr>
              <a:picLocks noChangeAspect="1"/>
            </p:cNvPicPr>
            <p:nvPr/>
          </p:nvPicPr>
          <p:blipFill>
            <a:blip r:embed="rId11"/>
            <a:stretch>
              <a:fillRect/>
            </a:stretch>
          </p:blipFill>
          <p:spPr>
            <a:xfrm>
              <a:off x="7957468" y="2865005"/>
              <a:ext cx="1739747" cy="913367"/>
            </a:xfrm>
            <a:prstGeom prst="rect">
              <a:avLst/>
            </a:prstGeom>
          </p:spPr>
        </p:pic>
        <p:pic>
          <p:nvPicPr>
            <p:cNvPr id="18" name="Picture 17">
              <a:extLst>
                <a:ext uri="{FF2B5EF4-FFF2-40B4-BE49-F238E27FC236}">
                  <a16:creationId xmlns:a16="http://schemas.microsoft.com/office/drawing/2014/main" id="{411E6414-3AD2-94DD-B9E7-0024C84F1165}"/>
                </a:ext>
              </a:extLst>
            </p:cNvPr>
            <p:cNvPicPr>
              <a:picLocks noChangeAspect="1"/>
            </p:cNvPicPr>
            <p:nvPr/>
          </p:nvPicPr>
          <p:blipFill>
            <a:blip r:embed="rId12"/>
            <a:stretch>
              <a:fillRect/>
            </a:stretch>
          </p:blipFill>
          <p:spPr>
            <a:xfrm>
              <a:off x="9575681" y="3885649"/>
              <a:ext cx="1617016" cy="755465"/>
            </a:xfrm>
            <a:prstGeom prst="rect">
              <a:avLst/>
            </a:prstGeom>
          </p:spPr>
        </p:pic>
        <p:pic>
          <p:nvPicPr>
            <p:cNvPr id="21" name="Picture 20">
              <a:extLst>
                <a:ext uri="{FF2B5EF4-FFF2-40B4-BE49-F238E27FC236}">
                  <a16:creationId xmlns:a16="http://schemas.microsoft.com/office/drawing/2014/main" id="{F3EB2B56-C710-95DF-A5A4-861224088B6C}"/>
                </a:ext>
              </a:extLst>
            </p:cNvPr>
            <p:cNvPicPr>
              <a:picLocks noChangeAspect="1"/>
            </p:cNvPicPr>
            <p:nvPr/>
          </p:nvPicPr>
          <p:blipFill>
            <a:blip r:embed="rId13"/>
            <a:stretch>
              <a:fillRect/>
            </a:stretch>
          </p:blipFill>
          <p:spPr>
            <a:xfrm>
              <a:off x="6066201" y="3897508"/>
              <a:ext cx="1191597" cy="706468"/>
            </a:xfrm>
            <a:prstGeom prst="rect">
              <a:avLst/>
            </a:prstGeom>
          </p:spPr>
        </p:pic>
        <p:pic>
          <p:nvPicPr>
            <p:cNvPr id="22" name="Picture 21">
              <a:extLst>
                <a:ext uri="{FF2B5EF4-FFF2-40B4-BE49-F238E27FC236}">
                  <a16:creationId xmlns:a16="http://schemas.microsoft.com/office/drawing/2014/main" id="{9CC3B828-D5B1-9E5C-69BD-F96D9070F776}"/>
                </a:ext>
              </a:extLst>
            </p:cNvPr>
            <p:cNvPicPr>
              <a:picLocks noChangeAspect="1"/>
            </p:cNvPicPr>
            <p:nvPr/>
          </p:nvPicPr>
          <p:blipFill>
            <a:blip r:embed="rId14"/>
            <a:stretch>
              <a:fillRect/>
            </a:stretch>
          </p:blipFill>
          <p:spPr>
            <a:xfrm>
              <a:off x="7104523" y="4788718"/>
              <a:ext cx="3086570" cy="920279"/>
            </a:xfrm>
            <a:prstGeom prst="rect">
              <a:avLst/>
            </a:prstGeom>
          </p:spPr>
        </p:pic>
        <p:pic>
          <p:nvPicPr>
            <p:cNvPr id="1028" name="Picture 4" descr="Zee Entertainment Logo PNG Vector (PDF) Free Download">
              <a:extLst>
                <a:ext uri="{FF2B5EF4-FFF2-40B4-BE49-F238E27FC236}">
                  <a16:creationId xmlns:a16="http://schemas.microsoft.com/office/drawing/2014/main" id="{AD80A8E2-2240-F1FD-1ED5-7A5383D228D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856872" y="2903543"/>
              <a:ext cx="696122" cy="86879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Zurich Insurance Group - Wikipedia">
              <a:extLst>
                <a:ext uri="{FF2B5EF4-FFF2-40B4-BE49-F238E27FC236}">
                  <a16:creationId xmlns:a16="http://schemas.microsoft.com/office/drawing/2014/main" id="{89BCAECA-5866-9D05-0B73-7329014234F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67638" y="2791965"/>
              <a:ext cx="1171107" cy="7349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4BCE85F-9F74-A364-90E9-862D66621FD7}"/>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228244" y="3457552"/>
              <a:ext cx="2245921" cy="1416993"/>
            </a:xfrm>
            <a:prstGeom prst="rect">
              <a:avLst/>
            </a:prstGeom>
          </p:spPr>
        </p:pic>
      </p:grpSp>
      <p:pic>
        <p:nvPicPr>
          <p:cNvPr id="15" name="Picture 14">
            <a:extLst>
              <a:ext uri="{FF2B5EF4-FFF2-40B4-BE49-F238E27FC236}">
                <a16:creationId xmlns:a16="http://schemas.microsoft.com/office/drawing/2014/main" id="{AA8B0344-1B60-C559-47CE-4A60FF372BC8}"/>
              </a:ext>
            </a:extLst>
          </p:cNvPr>
          <p:cNvPicPr>
            <a:picLocks noChangeAspect="1"/>
          </p:cNvPicPr>
          <p:nvPr/>
        </p:nvPicPr>
        <p:blipFill>
          <a:blip r:embed="rId18"/>
          <a:stretch>
            <a:fillRect/>
          </a:stretch>
        </p:blipFill>
        <p:spPr>
          <a:xfrm>
            <a:off x="8038531" y="-55485"/>
            <a:ext cx="3835021" cy="6913485"/>
          </a:xfrm>
          <a:prstGeom prst="rect">
            <a:avLst/>
          </a:prstGeom>
        </p:spPr>
      </p:pic>
      <p:pic>
        <p:nvPicPr>
          <p:cNvPr id="16" name="Picture 15">
            <a:extLst>
              <a:ext uri="{FF2B5EF4-FFF2-40B4-BE49-F238E27FC236}">
                <a16:creationId xmlns:a16="http://schemas.microsoft.com/office/drawing/2014/main" id="{65F5D18F-27F4-F465-F761-C41FC8651738}"/>
              </a:ext>
            </a:extLst>
          </p:cNvPr>
          <p:cNvPicPr>
            <a:picLocks noChangeAspect="1"/>
          </p:cNvPicPr>
          <p:nvPr/>
        </p:nvPicPr>
        <p:blipFill>
          <a:blip r:embed="rId19"/>
          <a:stretch>
            <a:fillRect/>
          </a:stretch>
        </p:blipFill>
        <p:spPr>
          <a:xfrm>
            <a:off x="2136308" y="3478284"/>
            <a:ext cx="4633539" cy="3862968"/>
          </a:xfrm>
          <a:prstGeom prst="rect">
            <a:avLst/>
          </a:prstGeom>
        </p:spPr>
      </p:pic>
      <p:pic>
        <p:nvPicPr>
          <p:cNvPr id="19" name="Picture 18">
            <a:extLst>
              <a:ext uri="{FF2B5EF4-FFF2-40B4-BE49-F238E27FC236}">
                <a16:creationId xmlns:a16="http://schemas.microsoft.com/office/drawing/2014/main" id="{38207E27-1FA1-DDF2-174B-CE23611B6BB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550454" y="3784707"/>
            <a:ext cx="3355027" cy="1834290"/>
          </a:xfrm>
          <a:prstGeom prst="rect">
            <a:avLst/>
          </a:prstGeom>
        </p:spPr>
      </p:pic>
      <p:pic>
        <p:nvPicPr>
          <p:cNvPr id="25" name="Picture 24">
            <a:extLst>
              <a:ext uri="{FF2B5EF4-FFF2-40B4-BE49-F238E27FC236}">
                <a16:creationId xmlns:a16="http://schemas.microsoft.com/office/drawing/2014/main" id="{EA946D1D-AC7F-B383-7F94-309BCEA42437}"/>
              </a:ext>
            </a:extLst>
          </p:cNvPr>
          <p:cNvPicPr>
            <a:picLocks noChangeAspect="1"/>
          </p:cNvPicPr>
          <p:nvPr/>
        </p:nvPicPr>
        <p:blipFill>
          <a:blip r:embed="rId21">
            <a:duotone>
              <a:schemeClr val="bg2">
                <a:shade val="45000"/>
                <a:satMod val="135000"/>
              </a:schemeClr>
              <a:prstClr val="white"/>
            </a:duotone>
          </a:blip>
          <a:stretch>
            <a:fillRect/>
          </a:stretch>
        </p:blipFill>
        <p:spPr>
          <a:xfrm>
            <a:off x="3603011" y="68240"/>
            <a:ext cx="1335099" cy="750627"/>
          </a:xfrm>
          <a:prstGeom prst="rect">
            <a:avLst/>
          </a:prstGeom>
        </p:spPr>
      </p:pic>
      <p:sp>
        <p:nvSpPr>
          <p:cNvPr id="29" name="TextBox 28">
            <a:extLst>
              <a:ext uri="{FF2B5EF4-FFF2-40B4-BE49-F238E27FC236}">
                <a16:creationId xmlns:a16="http://schemas.microsoft.com/office/drawing/2014/main" id="{203DD3F3-EC7E-673C-66A5-358E9A4E6ADB}"/>
              </a:ext>
            </a:extLst>
          </p:cNvPr>
          <p:cNvSpPr txBox="1"/>
          <p:nvPr/>
        </p:nvSpPr>
        <p:spPr>
          <a:xfrm>
            <a:off x="11786363" y="6530920"/>
            <a:ext cx="495788" cy="276999"/>
          </a:xfrm>
          <a:prstGeom prst="rect">
            <a:avLst/>
          </a:prstGeom>
          <a:noFill/>
        </p:spPr>
        <p:txBody>
          <a:bodyPr wrap="square" rtlCol="0">
            <a:spAutoFit/>
          </a:bodyPr>
          <a:lstStyle/>
          <a:p>
            <a:fld id="{1DCF7469-6B79-4ED0-AFFB-1F4413F7FF45}" type="slidenum">
              <a:rPr lang="en-US" sz="1200" smtClean="0"/>
              <a:t>44</a:t>
            </a:fld>
            <a:endParaRPr lang="en-US" sz="1200" dirty="0"/>
          </a:p>
        </p:txBody>
      </p:sp>
    </p:spTree>
    <p:extLst>
      <p:ext uri="{BB962C8B-B14F-4D97-AF65-F5344CB8AC3E}">
        <p14:creationId xmlns:p14="http://schemas.microsoft.com/office/powerpoint/2010/main" val="7388618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on't wait for the opportunity. Create it. - Debasish Mridha">
            <a:extLst>
              <a:ext uri="{FF2B5EF4-FFF2-40B4-BE49-F238E27FC236}">
                <a16:creationId xmlns:a16="http://schemas.microsoft.com/office/drawing/2014/main" id="{ABEB3188-3BA6-B0A0-9428-AA7BBC88C0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EA917F1-8676-FD5C-BF62-99A5F165F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8626" y="-220424"/>
            <a:ext cx="2783374" cy="1521751"/>
          </a:xfrm>
          <a:prstGeom prst="rect">
            <a:avLst/>
          </a:prstGeom>
        </p:spPr>
      </p:pic>
    </p:spTree>
    <p:extLst>
      <p:ext uri="{BB962C8B-B14F-4D97-AF65-F5344CB8AC3E}">
        <p14:creationId xmlns:p14="http://schemas.microsoft.com/office/powerpoint/2010/main" val="354732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ank you PNG transparent image download, size: 531x175px">
            <a:extLst>
              <a:ext uri="{FF2B5EF4-FFF2-40B4-BE49-F238E27FC236}">
                <a16:creationId xmlns:a16="http://schemas.microsoft.com/office/drawing/2014/main" id="{1EB7B987-CA16-152F-90B8-4C74FB3DA2EB}"/>
              </a:ext>
            </a:extLst>
          </p:cNvPr>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71800" y="2282372"/>
            <a:ext cx="6653115" cy="2192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92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43DC32-6DAF-1140-B2DA-58F5F4C5C22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
          <a:stretch/>
        </p:blipFill>
        <p:spPr>
          <a:xfrm>
            <a:off x="0" y="1270442"/>
            <a:ext cx="4704522" cy="5587557"/>
          </a:xfrm>
          <a:prstGeom prst="rect">
            <a:avLst/>
          </a:prstGeom>
        </p:spPr>
      </p:pic>
      <p:pic>
        <p:nvPicPr>
          <p:cNvPr id="4" name="Picture 3">
            <a:extLst>
              <a:ext uri="{FF2B5EF4-FFF2-40B4-BE49-F238E27FC236}">
                <a16:creationId xmlns:a16="http://schemas.microsoft.com/office/drawing/2014/main" id="{862B4D33-58BC-E94E-928E-876165B610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86825" y="1933575"/>
            <a:ext cx="2556125" cy="982250"/>
          </a:xfrm>
          <a:prstGeom prst="rect">
            <a:avLst/>
          </a:prstGeom>
        </p:spPr>
      </p:pic>
      <p:grpSp>
        <p:nvGrpSpPr>
          <p:cNvPr id="14" name="Group 13">
            <a:extLst>
              <a:ext uri="{FF2B5EF4-FFF2-40B4-BE49-F238E27FC236}">
                <a16:creationId xmlns:a16="http://schemas.microsoft.com/office/drawing/2014/main" id="{0734CCE0-73C5-BBD2-EE9D-11E8BD88D2DB}"/>
              </a:ext>
            </a:extLst>
          </p:cNvPr>
          <p:cNvGrpSpPr/>
          <p:nvPr/>
        </p:nvGrpSpPr>
        <p:grpSpPr>
          <a:xfrm>
            <a:off x="2427176" y="6055391"/>
            <a:ext cx="7169940" cy="687176"/>
            <a:chOff x="4974435" y="5995516"/>
            <a:chExt cx="7169940" cy="687176"/>
          </a:xfrm>
        </p:grpSpPr>
        <p:sp>
          <p:nvSpPr>
            <p:cNvPr id="2" name="Rectangle 1"/>
            <p:cNvSpPr/>
            <p:nvPr/>
          </p:nvSpPr>
          <p:spPr>
            <a:xfrm>
              <a:off x="10077530" y="5995516"/>
              <a:ext cx="2066845" cy="6871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Etqan Medical Healthcare Solutions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P.O.Box</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64271, Riyadh 11536, KSA</a:t>
              </a:r>
              <a:b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b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Tel: 966 11 4631561</a:t>
              </a:r>
            </a:p>
          </p:txBody>
        </p:sp>
        <p:sp>
          <p:nvSpPr>
            <p:cNvPr id="5" name="TextBox 4">
              <a:extLst>
                <a:ext uri="{FF2B5EF4-FFF2-40B4-BE49-F238E27FC236}">
                  <a16:creationId xmlns:a16="http://schemas.microsoft.com/office/drawing/2014/main" id="{92A035D7-0774-2441-9D19-709BDF2C92C4}"/>
                </a:ext>
              </a:extLst>
            </p:cNvPr>
            <p:cNvSpPr txBox="1"/>
            <p:nvPr/>
          </p:nvSpPr>
          <p:spPr>
            <a:xfrm>
              <a:off x="4974435" y="5995516"/>
              <a:ext cx="2245516" cy="68717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Block A, </a:t>
              </a:r>
              <a:r>
                <a:rPr kumimoji="0" lang="en-US" sz="900" b="0" i="0" u="none" strike="noStrike" kern="1200" cap="none" spc="0" normalizeH="0" baseline="0" noProof="0" err="1">
                  <a:ln>
                    <a:noFill/>
                  </a:ln>
                  <a:solidFill>
                    <a:srgbClr val="FFFFFF"/>
                  </a:solidFill>
                  <a:effectLst/>
                  <a:uLnTx/>
                  <a:uFillTx/>
                  <a:latin typeface="Exo 2 Light" pitchFamily="2" charset="77"/>
                  <a:ea typeface="+mn-ea"/>
                  <a:cs typeface="+mn-cs"/>
                </a:rPr>
                <a:t>Hudaiba</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Awards building</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5</a:t>
              </a:r>
              <a:r>
                <a:rPr kumimoji="0" lang="en-US" sz="900" b="0" i="0" u="none" strike="noStrike" kern="1200" cap="none" spc="0" normalizeH="0" baseline="30000" noProof="0">
                  <a:ln>
                    <a:noFill/>
                  </a:ln>
                  <a:solidFill>
                    <a:srgbClr val="FFFFFF"/>
                  </a:solidFill>
                  <a:effectLst/>
                  <a:uLnTx/>
                  <a:uFillTx/>
                  <a:latin typeface="Exo 2 Light" pitchFamily="2" charset="77"/>
                  <a:ea typeface="+mn-ea"/>
                  <a:cs typeface="+mn-cs"/>
                </a:rPr>
                <a:t>th</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Floor, P.O. Box 8391, Dubai – UAE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Tel: 971 4 605 8250 Fax: 971 4 605 8251</a:t>
              </a:r>
            </a:p>
          </p:txBody>
        </p:sp>
        <p:sp>
          <p:nvSpPr>
            <p:cNvPr id="6" name="TextBox 5">
              <a:extLst>
                <a:ext uri="{FF2B5EF4-FFF2-40B4-BE49-F238E27FC236}">
                  <a16:creationId xmlns:a16="http://schemas.microsoft.com/office/drawing/2014/main" id="{045F6EB6-BDC2-914F-B233-88C7BC7D8305}"/>
                </a:ext>
              </a:extLst>
            </p:cNvPr>
            <p:cNvSpPr txBox="1"/>
            <p:nvPr/>
          </p:nvSpPr>
          <p:spPr>
            <a:xfrm>
              <a:off x="7499865" y="5995516"/>
              <a:ext cx="2297750" cy="68717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Hamdan Street, Al </a:t>
              </a:r>
              <a:r>
                <a:rPr kumimoji="0" lang="en-US" sz="900" b="0" i="0" u="none" strike="noStrike" kern="1200" cap="none" spc="0" normalizeH="0" baseline="0" noProof="0" err="1">
                  <a:ln>
                    <a:noFill/>
                  </a:ln>
                  <a:solidFill>
                    <a:srgbClr val="FFFFFF"/>
                  </a:solidFill>
                  <a:effectLst/>
                  <a:uLnTx/>
                  <a:uFillTx/>
                  <a:latin typeface="Exo 2 Light" pitchFamily="2" charset="77"/>
                  <a:ea typeface="+mn-ea"/>
                  <a:cs typeface="+mn-cs"/>
                </a:rPr>
                <a:t>Masaood</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Tower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11</a:t>
              </a:r>
              <a:r>
                <a:rPr kumimoji="0" lang="en-US" sz="900" b="0" i="0" u="none" strike="noStrike" kern="1200" cap="none" spc="0" normalizeH="0" baseline="30000" noProof="0">
                  <a:ln>
                    <a:noFill/>
                  </a:ln>
                  <a:solidFill>
                    <a:srgbClr val="FFFFFF"/>
                  </a:solidFill>
                  <a:effectLst/>
                  <a:uLnTx/>
                  <a:uFillTx/>
                  <a:latin typeface="Exo 2 Light" pitchFamily="2" charset="77"/>
                  <a:ea typeface="+mn-ea"/>
                  <a:cs typeface="+mn-cs"/>
                </a:rPr>
                <a:t>th</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Floor, P.O. Box 2711, Abu Dhabi - UAE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Tel: 971 2 441 8808 Fax: 971 2 441 8805</a:t>
              </a:r>
            </a:p>
          </p:txBody>
        </p:sp>
      </p:grpSp>
      <p:sp>
        <p:nvSpPr>
          <p:cNvPr id="7" name="TextBox 6">
            <a:extLst>
              <a:ext uri="{FF2B5EF4-FFF2-40B4-BE49-F238E27FC236}">
                <a16:creationId xmlns:a16="http://schemas.microsoft.com/office/drawing/2014/main" id="{DFEC37DC-CDC6-DB4B-98FD-E1CCF2C6599E}"/>
              </a:ext>
            </a:extLst>
          </p:cNvPr>
          <p:cNvSpPr txBox="1"/>
          <p:nvPr/>
        </p:nvSpPr>
        <p:spPr>
          <a:xfrm>
            <a:off x="3739019" y="3281036"/>
            <a:ext cx="7778271" cy="1579920"/>
          </a:xfrm>
          <a:prstGeom prst="rect">
            <a:avLst/>
          </a:prstGeom>
          <a:noFill/>
        </p:spPr>
        <p:txBody>
          <a:bodyPr wrap="square" rtlCol="0">
            <a:spAutoFit/>
          </a:bodyPr>
          <a:lstStyle/>
          <a:p>
            <a:pPr marL="0" marR="0" lvl="0" indent="0" algn="r" defTabSz="914400" rtl="0" eaLnBrk="1" fontAlgn="auto" latinLnBrk="0" hangingPunct="1">
              <a:lnSpc>
                <a:spcPts val="5720"/>
              </a:lnSpc>
              <a:spcBef>
                <a:spcPts val="0"/>
              </a:spcBef>
              <a:spcAft>
                <a:spcPts val="0"/>
              </a:spcAft>
              <a:buClrTx/>
              <a:buSzTx/>
              <a:buFontTx/>
              <a:buNone/>
              <a:tabLst/>
              <a:defRPr/>
            </a:pPr>
            <a:r>
              <a:rPr kumimoji="0" lang="en-US" sz="5100" b="1" i="0" u="none" strike="noStrike" kern="1200" cap="none" spc="0" normalizeH="0" baseline="0" noProof="0">
                <a:ln>
                  <a:noFill/>
                </a:ln>
                <a:solidFill>
                  <a:srgbClr val="FFFFFF"/>
                </a:solidFill>
                <a:effectLst/>
                <a:uLnTx/>
                <a:uFillTx/>
                <a:latin typeface="Exo 2 Semi" pitchFamily="2" charset="77"/>
                <a:ea typeface="+mn-ea"/>
                <a:cs typeface="+mn-cs"/>
              </a:rPr>
              <a:t>Let’s Improve the</a:t>
            </a:r>
          </a:p>
          <a:p>
            <a:pPr marL="0" marR="0" lvl="0" indent="0" algn="r" defTabSz="914400" rtl="0" eaLnBrk="1" fontAlgn="auto" latinLnBrk="0" hangingPunct="1">
              <a:lnSpc>
                <a:spcPts val="5720"/>
              </a:lnSpc>
              <a:spcBef>
                <a:spcPts val="0"/>
              </a:spcBef>
              <a:spcAft>
                <a:spcPts val="0"/>
              </a:spcAft>
              <a:buClrTx/>
              <a:buSzTx/>
              <a:buFontTx/>
              <a:buNone/>
              <a:tabLst/>
              <a:defRPr/>
            </a:pPr>
            <a:r>
              <a:rPr kumimoji="0" lang="en-US" sz="5100" b="1" i="0" u="none" strike="noStrike" kern="1200" cap="none" spc="0" normalizeH="0" baseline="0" noProof="0">
                <a:ln>
                  <a:noFill/>
                </a:ln>
                <a:solidFill>
                  <a:srgbClr val="FFFFFF"/>
                </a:solidFill>
                <a:effectLst/>
                <a:uLnTx/>
                <a:uFillTx/>
                <a:latin typeface="Exo 2 Semi" pitchFamily="2" charset="77"/>
                <a:ea typeface="+mn-ea"/>
                <a:cs typeface="+mn-cs"/>
              </a:rPr>
              <a:t>Quality of Life Together</a:t>
            </a:r>
          </a:p>
        </p:txBody>
      </p:sp>
      <p:sp>
        <p:nvSpPr>
          <p:cNvPr id="9" name="TextBox 8">
            <a:extLst>
              <a:ext uri="{FF2B5EF4-FFF2-40B4-BE49-F238E27FC236}">
                <a16:creationId xmlns:a16="http://schemas.microsoft.com/office/drawing/2014/main" id="{8AE6D396-4579-4669-BE7B-716905C484CB}"/>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cxnSp>
        <p:nvCxnSpPr>
          <p:cNvPr id="10" name="Straight Connector 9">
            <a:extLst>
              <a:ext uri="{FF2B5EF4-FFF2-40B4-BE49-F238E27FC236}">
                <a16:creationId xmlns:a16="http://schemas.microsoft.com/office/drawing/2014/main" id="{492BC94C-6631-4781-17DD-43AE51989C21}"/>
              </a:ext>
            </a:extLst>
          </p:cNvPr>
          <p:cNvCxnSpPr>
            <a:cxnSpLocks/>
          </p:cNvCxnSpPr>
          <p:nvPr/>
        </p:nvCxnSpPr>
        <p:spPr>
          <a:xfrm>
            <a:off x="4765024" y="6013217"/>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5B1B750-3CCE-FF0F-1066-BDB94D3DF15A}"/>
              </a:ext>
            </a:extLst>
          </p:cNvPr>
          <p:cNvCxnSpPr>
            <a:cxnSpLocks/>
          </p:cNvCxnSpPr>
          <p:nvPr/>
        </p:nvCxnSpPr>
        <p:spPr>
          <a:xfrm>
            <a:off x="7352213" y="6013217"/>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CB1796C-1991-55E5-FF6A-01F3CCF27936}"/>
              </a:ext>
            </a:extLst>
          </p:cNvPr>
          <p:cNvSpPr/>
          <p:nvPr/>
        </p:nvSpPr>
        <p:spPr>
          <a:xfrm>
            <a:off x="9798853" y="6037974"/>
            <a:ext cx="2393147" cy="6871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Emitac Healthcare Solutions SPC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Office 31, 3</a:t>
            </a:r>
            <a:r>
              <a:rPr kumimoji="0" lang="en-US" sz="900" b="0" i="0" u="none" strike="noStrike" kern="1200" cap="none" spc="0" normalizeH="0" baseline="30000" noProof="0" dirty="0">
                <a:ln>
                  <a:noFill/>
                </a:ln>
                <a:solidFill>
                  <a:srgbClr val="FFFFFF"/>
                </a:solidFill>
                <a:effectLst/>
                <a:uLnTx/>
                <a:uFillTx/>
                <a:latin typeface="Exo 2 Light" panose="00000400000000000000" pitchFamily="2" charset="0"/>
                <a:ea typeface="+mn-ea"/>
                <a:cs typeface="+mn-cs"/>
              </a:rPr>
              <a:t>rd</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Floor, AL Noor </a:t>
            </a: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Bldg</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Al </a:t>
            </a: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Qurum</a:t>
            </a:r>
            <a:endPar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Muscat, OMAN   </a:t>
            </a:r>
          </a:p>
        </p:txBody>
      </p:sp>
      <p:cxnSp>
        <p:nvCxnSpPr>
          <p:cNvPr id="11" name="Straight Connector 10">
            <a:extLst>
              <a:ext uri="{FF2B5EF4-FFF2-40B4-BE49-F238E27FC236}">
                <a16:creationId xmlns:a16="http://schemas.microsoft.com/office/drawing/2014/main" id="{E9DEC73F-6FC6-9F7E-8EA7-CC6C5AFA5135}"/>
              </a:ext>
            </a:extLst>
          </p:cNvPr>
          <p:cNvCxnSpPr>
            <a:cxnSpLocks/>
          </p:cNvCxnSpPr>
          <p:nvPr/>
        </p:nvCxnSpPr>
        <p:spPr>
          <a:xfrm>
            <a:off x="9659985" y="5995800"/>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5902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193C580-47D8-AA42-8A5E-4740B688ECC4}"/>
              </a:ext>
            </a:extLst>
          </p:cNvPr>
          <p:cNvSpPr>
            <a:spLocks noGrp="1"/>
          </p:cNvSpPr>
          <p:nvPr>
            <p:ph type="body" sz="quarter" idx="12"/>
          </p:nvPr>
        </p:nvSpPr>
        <p:spPr>
          <a:xfrm>
            <a:off x="4883979" y="3848407"/>
            <a:ext cx="6585572" cy="1381990"/>
          </a:xfrm>
        </p:spPr>
        <p:txBody>
          <a:bodyPr/>
          <a:lstStyle/>
          <a:p>
            <a:r>
              <a:rPr lang="en-US" sz="4400" dirty="0"/>
              <a:t>New Partners Onboarding Process</a:t>
            </a:r>
          </a:p>
        </p:txBody>
      </p:sp>
      <p:pic>
        <p:nvPicPr>
          <p:cNvPr id="4" name="Picture 3">
            <a:extLst>
              <a:ext uri="{FF2B5EF4-FFF2-40B4-BE49-F238E27FC236}">
                <a16:creationId xmlns:a16="http://schemas.microsoft.com/office/drawing/2014/main" id="{31EEEB54-63E7-054E-BF01-2A42BCB3617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35129"/>
            <a:ext cx="6115594" cy="6622871"/>
          </a:xfrm>
          <a:prstGeom prst="rect">
            <a:avLst/>
          </a:prstGeom>
        </p:spPr>
      </p:pic>
      <p:cxnSp>
        <p:nvCxnSpPr>
          <p:cNvPr id="7" name="Straight Connector 6">
            <a:extLst>
              <a:ext uri="{FF2B5EF4-FFF2-40B4-BE49-F238E27FC236}">
                <a16:creationId xmlns:a16="http://schemas.microsoft.com/office/drawing/2014/main" id="{07BB1EB3-8E51-F04E-AC09-62066CB22B08}"/>
              </a:ext>
            </a:extLst>
          </p:cNvPr>
          <p:cNvCxnSpPr>
            <a:cxnSpLocks/>
          </p:cNvCxnSpPr>
          <p:nvPr/>
        </p:nvCxnSpPr>
        <p:spPr>
          <a:xfrm>
            <a:off x="6583681" y="3400243"/>
            <a:ext cx="4781368" cy="0"/>
          </a:xfrm>
          <a:prstGeom prst="line">
            <a:avLst/>
          </a:prstGeom>
          <a:ln w="31750">
            <a:solidFill>
              <a:srgbClr val="D83D5E"/>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23225F3-242D-448C-8C2B-9FDEB9B9C22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265D14B6-A4D9-BC97-5B90-8BCDC06A94C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16C94149-6ED6-CFD4-85EE-117A65365CC3}"/>
              </a:ext>
            </a:extLst>
          </p:cNvPr>
          <p:cNvPicPr>
            <a:picLocks noChangeAspect="1"/>
          </p:cNvPicPr>
          <p:nvPr/>
        </p:nvPicPr>
        <p:blipFill>
          <a:blip r:embed="rId3"/>
          <a:stretch>
            <a:fillRect/>
          </a:stretch>
        </p:blipFill>
        <p:spPr>
          <a:xfrm>
            <a:off x="7916092" y="1401138"/>
            <a:ext cx="3839739" cy="2106415"/>
          </a:xfrm>
          <a:prstGeom prst="rect">
            <a:avLst/>
          </a:prstGeom>
        </p:spPr>
      </p:pic>
    </p:spTree>
    <p:extLst>
      <p:ext uri="{BB962C8B-B14F-4D97-AF65-F5344CB8AC3E}">
        <p14:creationId xmlns:p14="http://schemas.microsoft.com/office/powerpoint/2010/main" val="13624585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22C60"/>
              </a:solidFill>
              <a:effectLst/>
              <a:uLnTx/>
              <a:uFillTx/>
              <a:latin typeface="Freestyle Script" panose="030804020302050B0404" pitchFamily="66" charset="0"/>
              <a:ea typeface="+mn-ea"/>
              <a:cs typeface="+mn-cs"/>
            </a:endParaRPr>
          </a:p>
        </p:txBody>
      </p:sp>
      <p:grpSp>
        <p:nvGrpSpPr>
          <p:cNvPr id="3" name="Group 2">
            <a:extLst>
              <a:ext uri="{FF2B5EF4-FFF2-40B4-BE49-F238E27FC236}">
                <a16:creationId xmlns:a16="http://schemas.microsoft.com/office/drawing/2014/main" id="{33F707B6-7DC8-38B9-6C83-3E5B7436B50F}"/>
              </a:ext>
            </a:extLst>
          </p:cNvPr>
          <p:cNvGrpSpPr/>
          <p:nvPr/>
        </p:nvGrpSpPr>
        <p:grpSpPr>
          <a:xfrm>
            <a:off x="6864173" y="206047"/>
            <a:ext cx="5159505" cy="6760593"/>
            <a:chOff x="1777715" y="842471"/>
            <a:chExt cx="5159505" cy="6760593"/>
          </a:xfrm>
        </p:grpSpPr>
        <p:sp>
          <p:nvSpPr>
            <p:cNvPr id="20" name="TextBox 19">
              <a:extLst>
                <a:ext uri="{FF2B5EF4-FFF2-40B4-BE49-F238E27FC236}">
                  <a16:creationId xmlns:a16="http://schemas.microsoft.com/office/drawing/2014/main" id="{44516A87-E622-94CB-B59C-E95F33460B1B}"/>
                </a:ext>
              </a:extLst>
            </p:cNvPr>
            <p:cNvSpPr txBox="1"/>
            <p:nvPr/>
          </p:nvSpPr>
          <p:spPr>
            <a:xfrm>
              <a:off x="1777715" y="842471"/>
              <a:ext cx="457689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New Partners Onboarding:</a:t>
              </a:r>
            </a:p>
          </p:txBody>
        </p:sp>
        <p:sp>
          <p:nvSpPr>
            <p:cNvPr id="17" name="TextBox 16">
              <a:extLst>
                <a:ext uri="{FF2B5EF4-FFF2-40B4-BE49-F238E27FC236}">
                  <a16:creationId xmlns:a16="http://schemas.microsoft.com/office/drawing/2014/main" id="{8CEA82BA-307B-DB9A-C01B-7EE89C51A90F}"/>
                </a:ext>
              </a:extLst>
            </p:cNvPr>
            <p:cNvSpPr txBox="1"/>
            <p:nvPr/>
          </p:nvSpPr>
          <p:spPr>
            <a:xfrm>
              <a:off x="2408242" y="1544418"/>
              <a:ext cx="4528978" cy="6058646"/>
            </a:xfrm>
            <a:prstGeom prst="rect">
              <a:avLst/>
            </a:prstGeom>
            <a:noFill/>
          </p:spPr>
          <p:txBody>
            <a:bodyPr wrap="square" numCol="1"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TRAINING:</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Clinical &amp; Application</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Sales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Service Support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BRANDING: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Digital Channels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KOLs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Awareness Programs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Workshops &amp; Roadshows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Physical Promotions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BUSINESS NEEDS: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Warehouse &amp; Logistics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Inventory &amp; Stock</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Product / Customer / Supplier Creations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Product Registrations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anose="020B0604020202020204" charset="0"/>
                  <a:ea typeface="+mn-ea"/>
                  <a:cs typeface="+mn-cs"/>
                </a:rPr>
                <a:t>BUSINESS MODEL/ APPROACH/Go-To-Market:</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Regular Flow</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Project-based Solution</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OPEX vs. CAPEX</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PPP</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Managed Services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Leasing</a:t>
              </a:r>
              <a:endParaRPr kumimoji="0" lang="en-US" sz="1400" b="0" i="0" u="none" strike="noStrike" kern="1200" cap="none" spc="0" normalizeH="0" baseline="0" noProof="0" dirty="0">
                <a:ln>
                  <a:noFill/>
                </a:ln>
                <a:solidFill>
                  <a:srgbClr val="FFFFFF"/>
                </a:solidFill>
                <a:effectLst/>
                <a:uLnTx/>
                <a:uFillTx/>
                <a:latin typeface="Exo 2 Semi" pitchFamily="2" charset="77"/>
                <a:ea typeface="+mn-ea"/>
                <a:cs typeface="+mn-cs"/>
              </a:endParaRPr>
            </a:p>
            <a:p>
              <a:pPr marL="0" marR="0" lvl="0" indent="0" algn="l" defTabSz="914400" rtl="0" eaLnBrk="1" fontAlgn="auto" latinLnBrk="0" hangingPunct="1">
                <a:lnSpc>
                  <a:spcPts val="168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p:txBody>
        </p:sp>
      </p:gr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B7C41146-E06A-D9EA-2D06-92749A72BF53}"/>
              </a:ext>
            </a:extLst>
          </p:cNvPr>
          <p:cNvPicPr>
            <a:picLocks noChangeAspect="1"/>
          </p:cNvPicPr>
          <p:nvPr/>
        </p:nvPicPr>
        <p:blipFill>
          <a:blip r:embed="rId3"/>
          <a:stretch>
            <a:fillRect/>
          </a:stretch>
        </p:blipFill>
        <p:spPr>
          <a:xfrm>
            <a:off x="0" y="1518459"/>
            <a:ext cx="6792686" cy="3917188"/>
          </a:xfrm>
          <a:prstGeom prst="rect">
            <a:avLst/>
          </a:prstGeom>
        </p:spPr>
      </p:pic>
      <p:sp>
        <p:nvSpPr>
          <p:cNvPr id="2" name="TextBox 1">
            <a:extLst>
              <a:ext uri="{FF2B5EF4-FFF2-40B4-BE49-F238E27FC236}">
                <a16:creationId xmlns:a16="http://schemas.microsoft.com/office/drawing/2014/main" id="{33064E86-8C74-C034-08A2-9C7A590B68D7}"/>
              </a:ext>
            </a:extLst>
          </p:cNvPr>
          <p:cNvSpPr txBox="1"/>
          <p:nvPr/>
        </p:nvSpPr>
        <p:spPr>
          <a:xfrm>
            <a:off x="4162567" y="1518459"/>
            <a:ext cx="3480179" cy="374425"/>
          </a:xfrm>
          <a:prstGeom prst="rect">
            <a:avLst/>
          </a:prstGeom>
          <a:noFill/>
        </p:spPr>
        <p:txBody>
          <a:bodyPr wrap="square" rtlCol="0">
            <a:spAutoFit/>
          </a:bodyPr>
          <a:lstStyle/>
          <a:p>
            <a:r>
              <a:rPr lang="en-US" dirty="0">
                <a:solidFill>
                  <a:srgbClr val="FFFFFF"/>
                </a:solidFill>
              </a:rPr>
              <a:t>www.ehs-suppliers.com</a:t>
            </a:r>
          </a:p>
        </p:txBody>
      </p:sp>
    </p:spTree>
    <p:extLst>
      <p:ext uri="{BB962C8B-B14F-4D97-AF65-F5344CB8AC3E}">
        <p14:creationId xmlns:p14="http://schemas.microsoft.com/office/powerpoint/2010/main" val="10869435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19C0E47-6AF4-8617-0623-B064DB16D4F8}"/>
              </a:ext>
            </a:extLst>
          </p:cNvPr>
          <p:cNvPicPr>
            <a:picLocks noChangeAspect="1"/>
          </p:cNvPicPr>
          <p:nvPr/>
        </p:nvPicPr>
        <p:blipFill>
          <a:blip r:embed="rId2"/>
          <a:stretch>
            <a:fillRect/>
          </a:stretch>
        </p:blipFill>
        <p:spPr>
          <a:xfrm>
            <a:off x="-1" y="0"/>
            <a:ext cx="12192000" cy="6193536"/>
          </a:xfrm>
          <a:prstGeom prst="rect">
            <a:avLst/>
          </a:prstGeom>
        </p:spPr>
      </p:pic>
      <p:sp>
        <p:nvSpPr>
          <p:cNvPr id="4" name="Rectangle 3">
            <a:extLst>
              <a:ext uri="{FF2B5EF4-FFF2-40B4-BE49-F238E27FC236}">
                <a16:creationId xmlns:a16="http://schemas.microsoft.com/office/drawing/2014/main" id="{2F5A5C26-C48B-42F4-96FF-E0DEFBCBCA17}"/>
              </a:ext>
            </a:extLst>
          </p:cNvPr>
          <p:cNvSpPr/>
          <p:nvPr/>
        </p:nvSpPr>
        <p:spPr>
          <a:xfrm>
            <a:off x="6868540" y="986632"/>
            <a:ext cx="4424762" cy="90730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1"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Vision and Mission</a:t>
            </a:r>
          </a:p>
        </p:txBody>
      </p:sp>
      <p:sp>
        <p:nvSpPr>
          <p:cNvPr id="7" name="Rectangle 6">
            <a:extLst>
              <a:ext uri="{FF2B5EF4-FFF2-40B4-BE49-F238E27FC236}">
                <a16:creationId xmlns:a16="http://schemas.microsoft.com/office/drawing/2014/main" id="{2969177A-D870-41B1-B64C-EE09961AB8C9}"/>
              </a:ext>
            </a:extLst>
          </p:cNvPr>
          <p:cNvSpPr/>
          <p:nvPr/>
        </p:nvSpPr>
        <p:spPr>
          <a:xfrm>
            <a:off x="6507511" y="1986158"/>
            <a:ext cx="824264" cy="341632"/>
          </a:xfrm>
          <a:prstGeom prst="rect">
            <a:avLst/>
          </a:prstGeom>
        </p:spPr>
        <p:txBody>
          <a:bodyPr wrap="none">
            <a:sp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1800" b="1" i="0" u="none" strike="noStrike" kern="1200" cap="none" spc="0" normalizeH="0" baseline="0" noProof="0">
                <a:ln>
                  <a:noFill/>
                </a:ln>
                <a:solidFill>
                  <a:srgbClr val="002060"/>
                </a:solidFill>
                <a:effectLst/>
                <a:uLnTx/>
                <a:uFillTx/>
                <a:latin typeface="Exo 2" panose="00000500000000000000" pitchFamily="2" charset="0"/>
                <a:ea typeface="+mn-ea"/>
                <a:cs typeface="+mn-cs"/>
              </a:rPr>
              <a:t>Vision</a:t>
            </a:r>
          </a:p>
        </p:txBody>
      </p:sp>
      <p:sp>
        <p:nvSpPr>
          <p:cNvPr id="29" name="Rectangle 28">
            <a:extLst>
              <a:ext uri="{FF2B5EF4-FFF2-40B4-BE49-F238E27FC236}">
                <a16:creationId xmlns:a16="http://schemas.microsoft.com/office/drawing/2014/main" id="{4304EF92-97D5-4919-99ED-B16BACF4D004}"/>
              </a:ext>
            </a:extLst>
          </p:cNvPr>
          <p:cNvSpPr/>
          <p:nvPr/>
        </p:nvSpPr>
        <p:spPr>
          <a:xfrm>
            <a:off x="6514798" y="3551088"/>
            <a:ext cx="1002197" cy="341632"/>
          </a:xfrm>
          <a:prstGeom prst="rect">
            <a:avLst/>
          </a:prstGeom>
        </p:spPr>
        <p:txBody>
          <a:bodyPr wrap="none">
            <a:sp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Mission</a:t>
            </a:r>
          </a:p>
        </p:txBody>
      </p:sp>
      <p:sp>
        <p:nvSpPr>
          <p:cNvPr id="8" name="Rectangle 7">
            <a:extLst>
              <a:ext uri="{FF2B5EF4-FFF2-40B4-BE49-F238E27FC236}">
                <a16:creationId xmlns:a16="http://schemas.microsoft.com/office/drawing/2014/main" id="{5006E83B-357E-4F09-9281-D74DF3B36222}"/>
              </a:ext>
            </a:extLst>
          </p:cNvPr>
          <p:cNvSpPr/>
          <p:nvPr/>
        </p:nvSpPr>
        <p:spPr>
          <a:xfrm>
            <a:off x="6507511" y="2327790"/>
            <a:ext cx="5146820"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We aim to be the </a:t>
            </a:r>
            <a:r>
              <a:rPr kumimoji="0" lang="en-US" sz="1600" b="1" i="0" u="none" strike="noStrike" kern="1200" cap="none" spc="0" normalizeH="0" baseline="0" noProof="0" dirty="0">
                <a:ln>
                  <a:noFill/>
                </a:ln>
                <a:solidFill>
                  <a:srgbClr val="022C60"/>
                </a:solidFill>
                <a:effectLst/>
                <a:uLnTx/>
                <a:uFillTx/>
                <a:latin typeface="Calibri Light" panose="020F0302020204030204"/>
                <a:ea typeface="+mn-ea"/>
                <a:cs typeface="+mn-cs"/>
              </a:rPr>
              <a:t>partner-of-choice</a:t>
            </a: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 </a:t>
            </a:r>
            <a:r>
              <a:rPr kumimoji="0" lang="en-US" sz="1600" b="1" i="0" u="none" strike="noStrike" kern="1200" cap="none" spc="0" normalizeH="0" baseline="0" noProof="0" dirty="0">
                <a:ln>
                  <a:noFill/>
                </a:ln>
                <a:solidFill>
                  <a:srgbClr val="022C60"/>
                </a:solidFill>
                <a:effectLst/>
                <a:uLnTx/>
                <a:uFillTx/>
                <a:latin typeface="Calibri Light" panose="020F0302020204030204"/>
                <a:ea typeface="+mn-ea"/>
                <a:cs typeface="+mn-cs"/>
              </a:rPr>
              <a:t>for best-in-class </a:t>
            </a: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healthcare innovative solutions providers in the Middle East.</a:t>
            </a:r>
          </a:p>
        </p:txBody>
      </p:sp>
      <p:sp>
        <p:nvSpPr>
          <p:cNvPr id="10" name="Rectangle 9">
            <a:extLst>
              <a:ext uri="{FF2B5EF4-FFF2-40B4-BE49-F238E27FC236}">
                <a16:creationId xmlns:a16="http://schemas.microsoft.com/office/drawing/2014/main" id="{C51D7541-B37B-44BD-8A15-FB82907BD35A}"/>
              </a:ext>
            </a:extLst>
          </p:cNvPr>
          <p:cNvSpPr/>
          <p:nvPr/>
        </p:nvSpPr>
        <p:spPr>
          <a:xfrm>
            <a:off x="6507511" y="3892720"/>
            <a:ext cx="5146820" cy="206210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To provide superior quality cost-effective services &amp; solutions to the healthcare community, contribute to transforming care delivery and improving partners experience through innovative &amp; digitalized concepts to be executed by passionate employees who strive to support customers and are proud of working for us. EHS will ensure growth, profitability, continuity, and satisfaction of all its stakeholders.</a:t>
            </a:r>
          </a:p>
        </p:txBody>
      </p:sp>
      <p:sp>
        <p:nvSpPr>
          <p:cNvPr id="11" name="TextBox 10">
            <a:extLst>
              <a:ext uri="{FF2B5EF4-FFF2-40B4-BE49-F238E27FC236}">
                <a16:creationId xmlns:a16="http://schemas.microsoft.com/office/drawing/2014/main" id="{EE11A8E7-29F4-4D96-BB03-55789982C6B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6" name="TextBox 5">
            <a:extLst>
              <a:ext uri="{FF2B5EF4-FFF2-40B4-BE49-F238E27FC236}">
                <a16:creationId xmlns:a16="http://schemas.microsoft.com/office/drawing/2014/main" id="{7E908EDA-DD4B-951C-8250-CBB9662467E3}"/>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4955957A-C373-C13F-16CA-3BB431891D47}"/>
              </a:ext>
            </a:extLst>
          </p:cNvPr>
          <p:cNvPicPr>
            <a:picLocks noChangeAspect="1"/>
          </p:cNvPicPr>
          <p:nvPr/>
        </p:nvPicPr>
        <p:blipFill rotWithShape="1">
          <a:blip r:embed="rId3"/>
          <a:srcRect l="31613" r="7994"/>
          <a:stretch/>
        </p:blipFill>
        <p:spPr>
          <a:xfrm>
            <a:off x="0" y="0"/>
            <a:ext cx="6204857" cy="6857999"/>
          </a:xfrm>
          <a:prstGeom prst="rect">
            <a:avLst/>
          </a:prstGeom>
        </p:spPr>
      </p:pic>
      <p:sp>
        <p:nvSpPr>
          <p:cNvPr id="5" name="TextBox 4">
            <a:extLst>
              <a:ext uri="{FF2B5EF4-FFF2-40B4-BE49-F238E27FC236}">
                <a16:creationId xmlns:a16="http://schemas.microsoft.com/office/drawing/2014/main" id="{FEBFB071-4432-D660-C623-F23AB6C72042}"/>
              </a:ext>
            </a:extLst>
          </p:cNvPr>
          <p:cNvSpPr txBox="1"/>
          <p:nvPr/>
        </p:nvSpPr>
        <p:spPr>
          <a:xfrm>
            <a:off x="21148" y="6475020"/>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pic>
        <p:nvPicPr>
          <p:cNvPr id="9" name="Picture 8" descr="Logo&#10;&#10;Description automatically generated">
            <a:extLst>
              <a:ext uri="{FF2B5EF4-FFF2-40B4-BE49-F238E27FC236}">
                <a16:creationId xmlns:a16="http://schemas.microsoft.com/office/drawing/2014/main" id="{42988F51-8466-7FC5-3297-09C0FF516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194089797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D133AB2B-2257-5CBA-D093-477435C549D8}"/>
              </a:ext>
            </a:extLst>
          </p:cNvPr>
          <p:cNvPicPr>
            <a:picLocks noChangeAspect="1"/>
          </p:cNvPicPr>
          <p:nvPr/>
        </p:nvPicPr>
        <p:blipFill>
          <a:blip r:embed="rId3"/>
          <a:stretch>
            <a:fillRect/>
          </a:stretch>
        </p:blipFill>
        <p:spPr>
          <a:xfrm>
            <a:off x="0" y="0"/>
            <a:ext cx="12192000" cy="6193536"/>
          </a:xfrm>
          <a:prstGeom prst="rect">
            <a:avLst/>
          </a:prstGeom>
        </p:spPr>
      </p:pic>
      <p:sp>
        <p:nvSpPr>
          <p:cNvPr id="16" name="Rectangle 15"/>
          <p:cNvSpPr/>
          <p:nvPr/>
        </p:nvSpPr>
        <p:spPr>
          <a:xfrm>
            <a:off x="0" y="0"/>
            <a:ext cx="12192000" cy="10297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12" name="Group 11">
            <a:extLst>
              <a:ext uri="{FF2B5EF4-FFF2-40B4-BE49-F238E27FC236}">
                <a16:creationId xmlns:a16="http://schemas.microsoft.com/office/drawing/2014/main" id="{3C269315-21B7-46AE-97F5-58ACCDAF2559}"/>
              </a:ext>
            </a:extLst>
          </p:cNvPr>
          <p:cNvGrpSpPr>
            <a:grpSpLocks noChangeAspect="1"/>
          </p:cNvGrpSpPr>
          <p:nvPr/>
        </p:nvGrpSpPr>
        <p:grpSpPr>
          <a:xfrm>
            <a:off x="918850" y="2917338"/>
            <a:ext cx="2441379" cy="2732038"/>
            <a:chOff x="745959" y="2109356"/>
            <a:chExt cx="3706712" cy="2732038"/>
          </a:xfrm>
        </p:grpSpPr>
        <p:sp>
          <p:nvSpPr>
            <p:cNvPr id="13" name="Rectangle 12"/>
            <p:cNvSpPr/>
            <p:nvPr/>
          </p:nvSpPr>
          <p:spPr>
            <a:xfrm>
              <a:off x="745959" y="2109356"/>
              <a:ext cx="370671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Warehousing</a:t>
              </a:r>
              <a:endPar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4" name="Rectangle 13"/>
            <p:cNvSpPr/>
            <p:nvPr/>
          </p:nvSpPr>
          <p:spPr>
            <a:xfrm>
              <a:off x="745959" y="2703116"/>
              <a:ext cx="3520440" cy="21382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Warehousing is a critical component of our supply chain management process, as it enables Emitac to efficiently manage inventory, reduce our transportation costs, and improve the quality of our customer service by ensuring that products are available when customers need them.</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sp>
        <p:nvSpPr>
          <p:cNvPr id="18" name="TextBox 17">
            <a:extLst>
              <a:ext uri="{FF2B5EF4-FFF2-40B4-BE49-F238E27FC236}">
                <a16:creationId xmlns:a16="http://schemas.microsoft.com/office/drawing/2014/main" id="{4D7C3F3D-9927-4D03-BB30-3E745DB4F11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0388E720-6EFA-6EE9-DD4E-B95D5582091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020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srgbClr val="002060"/>
              </a:solidFill>
              <a:effectLst/>
              <a:uLnTx/>
              <a:uFillTx/>
              <a:latin typeface="Calibri" panose="020F0502020204030204"/>
              <a:ea typeface="+mn-ea"/>
              <a:cs typeface="+mn-cs"/>
            </a:endParaRPr>
          </a:p>
        </p:txBody>
      </p:sp>
      <p:sp>
        <p:nvSpPr>
          <p:cNvPr id="15" name="Content Placeholder 2">
            <a:extLst>
              <a:ext uri="{FF2B5EF4-FFF2-40B4-BE49-F238E27FC236}">
                <a16:creationId xmlns:a16="http://schemas.microsoft.com/office/drawing/2014/main" id="{DE0C3220-E15C-1EFE-F642-3EF1CEB1265A}"/>
              </a:ext>
            </a:extLst>
          </p:cNvPr>
          <p:cNvSpPr txBox="1">
            <a:spLocks/>
          </p:cNvSpPr>
          <p:nvPr/>
        </p:nvSpPr>
        <p:spPr>
          <a:xfrm>
            <a:off x="4251930" y="13447"/>
            <a:ext cx="3902368" cy="100674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800" b="0" i="0" u="none" strike="noStrike" kern="1200" cap="none" spc="0" normalizeH="0" baseline="0" noProof="0" dirty="0">
                <a:ln>
                  <a:noFill/>
                </a:ln>
                <a:solidFill>
                  <a:srgbClr val="FFFFFF"/>
                </a:solidFill>
                <a:effectLst/>
                <a:uLnTx/>
                <a:uFillTx/>
                <a:latin typeface="Exo 2 Semi Bold" panose="00000700000000000000" pitchFamily="2" charset="0"/>
                <a:ea typeface="Exo 2 Light" charset="0"/>
                <a:cs typeface="Exo 2 Light" charset="0"/>
              </a:rPr>
              <a:t>Operations</a:t>
            </a:r>
            <a:endParaRPr kumimoji="0" lang="en-US" sz="4800" b="1" i="0" u="none" strike="noStrike" kern="1200" cap="none" spc="0" normalizeH="0" baseline="0" noProof="0" dirty="0">
              <a:ln>
                <a:noFill/>
              </a:ln>
              <a:solidFill>
                <a:srgbClr val="FFFFFF"/>
              </a:solidFill>
              <a:effectLst/>
              <a:uLnTx/>
              <a:uFillTx/>
              <a:latin typeface="Exo 2 Semi Bold" panose="00000700000000000000" pitchFamily="2" charset="0"/>
              <a:ea typeface="+mn-ea"/>
              <a:cs typeface="+mn-cs"/>
            </a:endParaRPr>
          </a:p>
        </p:txBody>
      </p:sp>
      <p:pic>
        <p:nvPicPr>
          <p:cNvPr id="2054" name="Picture 6" descr="Data - Free computer icons">
            <a:extLst>
              <a:ext uri="{FF2B5EF4-FFF2-40B4-BE49-F238E27FC236}">
                <a16:creationId xmlns:a16="http://schemas.microsoft.com/office/drawing/2014/main" id="{6EACF006-064A-F743-E4CB-52B898F8CB20}"/>
              </a:ext>
            </a:extLst>
          </p:cNvPr>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96252" y="1933560"/>
            <a:ext cx="940525" cy="94052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E6DF567E-C281-3880-8C04-E9BBF318305C}"/>
              </a:ext>
            </a:extLst>
          </p:cNvPr>
          <p:cNvGrpSpPr>
            <a:grpSpLocks noChangeAspect="1"/>
          </p:cNvGrpSpPr>
          <p:nvPr/>
        </p:nvGrpSpPr>
        <p:grpSpPr>
          <a:xfrm>
            <a:off x="3500942" y="2912984"/>
            <a:ext cx="2441379" cy="2801651"/>
            <a:chOff x="745959" y="2109356"/>
            <a:chExt cx="3706712" cy="2801651"/>
          </a:xfrm>
        </p:grpSpPr>
        <p:sp>
          <p:nvSpPr>
            <p:cNvPr id="19" name="Rectangle 18">
              <a:extLst>
                <a:ext uri="{FF2B5EF4-FFF2-40B4-BE49-F238E27FC236}">
                  <a16:creationId xmlns:a16="http://schemas.microsoft.com/office/drawing/2014/main" id="{ECDF3B1B-B1B3-8E38-B8B8-92818192A9D4}"/>
                </a:ext>
              </a:extLst>
            </p:cNvPr>
            <p:cNvSpPr/>
            <p:nvPr/>
          </p:nvSpPr>
          <p:spPr>
            <a:xfrm>
              <a:off x="745959" y="2109356"/>
              <a:ext cx="3706712" cy="80021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OTR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Order to Remittance</a:t>
              </a:r>
              <a:endPar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20" name="Rectangle 19">
              <a:extLst>
                <a:ext uri="{FF2B5EF4-FFF2-40B4-BE49-F238E27FC236}">
                  <a16:creationId xmlns:a16="http://schemas.microsoft.com/office/drawing/2014/main" id="{CCC8A671-7155-986E-6EB5-747EA190BEC3}"/>
                </a:ext>
              </a:extLst>
            </p:cNvPr>
            <p:cNvSpPr/>
            <p:nvPr/>
          </p:nvSpPr>
          <p:spPr>
            <a:xfrm>
              <a:off x="864958" y="3003562"/>
              <a:ext cx="3520440"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 Order to Remittance (OTR) process is one of our key business process where we manage and track the complete lifecycle of our customer’s orders, from the initial order placement to the final receipt of payment for the solutions, goods or services that we provide.</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21" name="Group 20">
            <a:extLst>
              <a:ext uri="{FF2B5EF4-FFF2-40B4-BE49-F238E27FC236}">
                <a16:creationId xmlns:a16="http://schemas.microsoft.com/office/drawing/2014/main" id="{45D343ED-1BA6-4562-AC9D-1D07F9508A57}"/>
              </a:ext>
            </a:extLst>
          </p:cNvPr>
          <p:cNvGrpSpPr>
            <a:grpSpLocks noChangeAspect="1"/>
          </p:cNvGrpSpPr>
          <p:nvPr/>
        </p:nvGrpSpPr>
        <p:grpSpPr>
          <a:xfrm>
            <a:off x="6270268" y="2912983"/>
            <a:ext cx="2441379" cy="2527331"/>
            <a:chOff x="745959" y="2109356"/>
            <a:chExt cx="3706712" cy="2527331"/>
          </a:xfrm>
        </p:grpSpPr>
        <p:sp>
          <p:nvSpPr>
            <p:cNvPr id="22" name="Rectangle 21">
              <a:extLst>
                <a:ext uri="{FF2B5EF4-FFF2-40B4-BE49-F238E27FC236}">
                  <a16:creationId xmlns:a16="http://schemas.microsoft.com/office/drawing/2014/main" id="{5942C065-C40E-7445-F180-3DCDB839F665}"/>
                </a:ext>
              </a:extLst>
            </p:cNvPr>
            <p:cNvSpPr/>
            <p:nvPr/>
          </p:nvSpPr>
          <p:spPr>
            <a:xfrm>
              <a:off x="745959" y="2109356"/>
              <a:ext cx="370671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PMO</a:t>
              </a:r>
              <a:endPar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23" name="Rectangle 22">
              <a:extLst>
                <a:ext uri="{FF2B5EF4-FFF2-40B4-BE49-F238E27FC236}">
                  <a16:creationId xmlns:a16="http://schemas.microsoft.com/office/drawing/2014/main" id="{2111E13A-EFC1-18E4-4FA3-E5BF66D8C09F}"/>
                </a:ext>
              </a:extLst>
            </p:cNvPr>
            <p:cNvSpPr/>
            <p:nvPr/>
          </p:nvSpPr>
          <p:spPr>
            <a:xfrm>
              <a:off x="745959" y="2729242"/>
              <a:ext cx="3520440"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 Project Management Office  business process is designed to improve the management of projects within Emitac. The PMO is responsible for ensuring that projects are delivered on time, within budget, and to the required quality standards. </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28" name="Group 27">
            <a:extLst>
              <a:ext uri="{FF2B5EF4-FFF2-40B4-BE49-F238E27FC236}">
                <a16:creationId xmlns:a16="http://schemas.microsoft.com/office/drawing/2014/main" id="{1407305C-301D-F7D4-C943-9889C1668E0C}"/>
              </a:ext>
            </a:extLst>
          </p:cNvPr>
          <p:cNvGrpSpPr>
            <a:grpSpLocks noChangeAspect="1"/>
          </p:cNvGrpSpPr>
          <p:nvPr/>
        </p:nvGrpSpPr>
        <p:grpSpPr>
          <a:xfrm>
            <a:off x="8852360" y="2908629"/>
            <a:ext cx="2441379" cy="3498448"/>
            <a:chOff x="745959" y="2109356"/>
            <a:chExt cx="3706712" cy="3498448"/>
          </a:xfrm>
        </p:grpSpPr>
        <p:sp>
          <p:nvSpPr>
            <p:cNvPr id="29" name="Rectangle 28">
              <a:extLst>
                <a:ext uri="{FF2B5EF4-FFF2-40B4-BE49-F238E27FC236}">
                  <a16:creationId xmlns:a16="http://schemas.microsoft.com/office/drawing/2014/main" id="{D02B3B4B-F7F2-DA83-C618-495B50F915AC}"/>
                </a:ext>
              </a:extLst>
            </p:cNvPr>
            <p:cNvSpPr/>
            <p:nvPr/>
          </p:nvSpPr>
          <p:spPr>
            <a:xfrm>
              <a:off x="745959" y="2109356"/>
              <a:ext cx="3706712"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RA - QA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Regulatory Affairs &amp; </a:t>
              </a:r>
              <a:b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b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Quality Assurance </a:t>
              </a:r>
              <a:endPar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30" name="Rectangle 29">
              <a:extLst>
                <a:ext uri="{FF2B5EF4-FFF2-40B4-BE49-F238E27FC236}">
                  <a16:creationId xmlns:a16="http://schemas.microsoft.com/office/drawing/2014/main" id="{351D2D8E-7E67-7209-765E-BD8B2313C33A}"/>
                </a:ext>
              </a:extLst>
            </p:cNvPr>
            <p:cNvSpPr/>
            <p:nvPr/>
          </p:nvSpPr>
          <p:spPr>
            <a:xfrm>
              <a:off x="904624" y="3238694"/>
              <a:ext cx="3520440" cy="236911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Responsible for ensuring that the company's products meet all applicable regulatory requirements and quality standards.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Regulatory Affairs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Quality Assurance</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Total Quality Management</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Product Registrations </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ISO Certifications </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pic>
        <p:nvPicPr>
          <p:cNvPr id="2056" name="Picture 8" descr="Welcome | Project Management Office">
            <a:extLst>
              <a:ext uri="{FF2B5EF4-FFF2-40B4-BE49-F238E27FC236}">
                <a16:creationId xmlns:a16="http://schemas.microsoft.com/office/drawing/2014/main" id="{8991C58F-9EDC-8FAF-6345-E752C33B46E2}"/>
              </a:ext>
            </a:extLst>
          </p:cNvPr>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797664" y="1735435"/>
            <a:ext cx="1424124" cy="142412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Assurance - Free transport icons">
            <a:extLst>
              <a:ext uri="{FF2B5EF4-FFF2-40B4-BE49-F238E27FC236}">
                <a16:creationId xmlns:a16="http://schemas.microsoft.com/office/drawing/2014/main" id="{4A6B6FA5-1822-3F2A-00FC-E4BFB15E326D}"/>
              </a:ext>
            </a:extLst>
          </p:cNvPr>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8958" y="1944441"/>
            <a:ext cx="1034143" cy="1034143"/>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Warehouse - Free transportation icons">
            <a:extLst>
              <a:ext uri="{FF2B5EF4-FFF2-40B4-BE49-F238E27FC236}">
                <a16:creationId xmlns:a16="http://schemas.microsoft.com/office/drawing/2014/main" id="{A0C6A1A3-BA5F-01C6-0D80-E644D9E206A2}"/>
              </a:ext>
            </a:extLst>
          </p:cNvPr>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70617" y="1826875"/>
            <a:ext cx="1073330" cy="107333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Rounded Corners 31">
            <a:extLst>
              <a:ext uri="{FF2B5EF4-FFF2-40B4-BE49-F238E27FC236}">
                <a16:creationId xmlns:a16="http://schemas.microsoft.com/office/drawing/2014/main" id="{18F905BC-6F3D-BFEF-328F-DD6567379556}"/>
              </a:ext>
            </a:extLst>
          </p:cNvPr>
          <p:cNvSpPr>
            <a:spLocks noChangeAspect="1"/>
          </p:cNvSpPr>
          <p:nvPr/>
        </p:nvSpPr>
        <p:spPr>
          <a:xfrm>
            <a:off x="812970" y="1382738"/>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Rectangle: Rounded Corners 32">
            <a:extLst>
              <a:ext uri="{FF2B5EF4-FFF2-40B4-BE49-F238E27FC236}">
                <a16:creationId xmlns:a16="http://schemas.microsoft.com/office/drawing/2014/main" id="{99A0D51C-E81C-1A40-45E6-69E82A08DBA3}"/>
              </a:ext>
            </a:extLst>
          </p:cNvPr>
          <p:cNvSpPr>
            <a:spLocks noChangeAspect="1"/>
          </p:cNvSpPr>
          <p:nvPr/>
        </p:nvSpPr>
        <p:spPr>
          <a:xfrm>
            <a:off x="3473438" y="1378969"/>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154BD0FA-D88D-BB7F-BA9B-60A2681454B8}"/>
              </a:ext>
            </a:extLst>
          </p:cNvPr>
          <p:cNvSpPr>
            <a:spLocks noChangeAspect="1"/>
          </p:cNvSpPr>
          <p:nvPr/>
        </p:nvSpPr>
        <p:spPr>
          <a:xfrm>
            <a:off x="6133907" y="1374029"/>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Rectangle: Rounded Corners 34">
            <a:extLst>
              <a:ext uri="{FF2B5EF4-FFF2-40B4-BE49-F238E27FC236}">
                <a16:creationId xmlns:a16="http://schemas.microsoft.com/office/drawing/2014/main" id="{581713D8-0B5D-4D9B-4B5D-D51D5AC28E94}"/>
              </a:ext>
            </a:extLst>
          </p:cNvPr>
          <p:cNvSpPr>
            <a:spLocks noChangeAspect="1"/>
          </p:cNvSpPr>
          <p:nvPr/>
        </p:nvSpPr>
        <p:spPr>
          <a:xfrm>
            <a:off x="8781313" y="1369674"/>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CFCDF539-AC80-91B3-FA40-16FFCD49F2BC}"/>
              </a:ext>
            </a:extLst>
          </p:cNvPr>
          <p:cNvPicPr>
            <a:picLocks noChangeAspect="1"/>
          </p:cNvPicPr>
          <p:nvPr/>
        </p:nvPicPr>
        <p:blipFill>
          <a:blip r:embed="rId8"/>
          <a:stretch>
            <a:fillRect/>
          </a:stretch>
        </p:blipFill>
        <p:spPr>
          <a:xfrm>
            <a:off x="10192778" y="-208749"/>
            <a:ext cx="2133785" cy="1170533"/>
          </a:xfrm>
          <a:prstGeom prst="rect">
            <a:avLst/>
          </a:prstGeom>
        </p:spPr>
      </p:pic>
    </p:spTree>
    <p:extLst>
      <p:ext uri="{BB962C8B-B14F-4D97-AF65-F5344CB8AC3E}">
        <p14:creationId xmlns:p14="http://schemas.microsoft.com/office/powerpoint/2010/main" val="26723914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138A6A-1511-2A25-A3A3-7832B9B457BF}"/>
              </a:ext>
            </a:extLst>
          </p:cNvPr>
          <p:cNvPicPr>
            <a:picLocks noChangeAspect="1"/>
          </p:cNvPicPr>
          <p:nvPr/>
        </p:nvPicPr>
        <p:blipFill>
          <a:blip r:embed="rId2"/>
          <a:stretch>
            <a:fillRect/>
          </a:stretch>
        </p:blipFill>
        <p:spPr>
          <a:xfrm>
            <a:off x="0" y="0"/>
            <a:ext cx="12192000" cy="6193536"/>
          </a:xfrm>
          <a:prstGeom prst="rect">
            <a:avLst/>
          </a:prstGeom>
        </p:spPr>
      </p:pic>
      <p:sp>
        <p:nvSpPr>
          <p:cNvPr id="7" name="TextBox 6">
            <a:extLst>
              <a:ext uri="{FF2B5EF4-FFF2-40B4-BE49-F238E27FC236}">
                <a16:creationId xmlns:a16="http://schemas.microsoft.com/office/drawing/2014/main" id="{7CEFF307-DFD0-6BC0-D558-3837C38DBC37}"/>
              </a:ext>
            </a:extLst>
          </p:cNvPr>
          <p:cNvSpPr txBox="1"/>
          <p:nvPr/>
        </p:nvSpPr>
        <p:spPr>
          <a:xfrm>
            <a:off x="706915" y="1225960"/>
            <a:ext cx="9567081" cy="153888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rPr>
              <a:t>Our values are the foundation and direction for the company and the tools to our success, future growth and rise to any challenge.</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en-GB" sz="2000" b="0"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EHS VALUES ARE SUPPORTED BY SIX PILLARS: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D52C96A1-0D54-8AF3-4E9D-5B49D0BF53C5}"/>
              </a:ext>
            </a:extLst>
          </p:cNvPr>
          <p:cNvSpPr txBox="1">
            <a:spLocks/>
          </p:cNvSpPr>
          <p:nvPr/>
        </p:nvSpPr>
        <p:spPr>
          <a:xfrm>
            <a:off x="684058" y="112015"/>
            <a:ext cx="7002917" cy="100674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0" b="0" i="0" u="none" strike="noStrike" kern="1200" cap="none" spc="0" normalizeH="0" baseline="0" noProof="0" dirty="0">
                <a:ln>
                  <a:noFill/>
                </a:ln>
                <a:solidFill>
                  <a:srgbClr val="002060"/>
                </a:solidFill>
                <a:effectLst/>
                <a:uLnTx/>
                <a:uFillTx/>
                <a:latin typeface="Exo 2 Semi Bold" panose="00000700000000000000" pitchFamily="2" charset="0"/>
                <a:ea typeface="Exo 2 Light" charset="0"/>
                <a:cs typeface="Exo 2 Light" charset="0"/>
              </a:rPr>
              <a:t>Our Growth Values</a:t>
            </a:r>
            <a:endParaRPr kumimoji="0" lang="en-US" sz="6000" b="1" i="0" u="none" strike="noStrike" kern="1200" cap="none" spc="0" normalizeH="0" baseline="0" noProof="0" dirty="0">
              <a:ln>
                <a:noFill/>
              </a:ln>
              <a:solidFill>
                <a:srgbClr val="002060"/>
              </a:solidFill>
              <a:effectLst/>
              <a:uLnTx/>
              <a:uFillTx/>
              <a:latin typeface="Exo 2 Semi Bold" panose="00000700000000000000" pitchFamily="2" charset="0"/>
              <a:ea typeface="+mn-ea"/>
              <a:cs typeface="+mn-cs"/>
            </a:endParaRPr>
          </a:p>
        </p:txBody>
      </p:sp>
      <p:sp>
        <p:nvSpPr>
          <p:cNvPr id="3" name="Rectangle: Rounded Corners 2">
            <a:extLst>
              <a:ext uri="{FF2B5EF4-FFF2-40B4-BE49-F238E27FC236}">
                <a16:creationId xmlns:a16="http://schemas.microsoft.com/office/drawing/2014/main" id="{A328551F-2B5D-E048-A96E-725E09881AEE}"/>
              </a:ext>
            </a:extLst>
          </p:cNvPr>
          <p:cNvSpPr/>
          <p:nvPr/>
        </p:nvSpPr>
        <p:spPr>
          <a:xfrm>
            <a:off x="718453" y="2726634"/>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1539E8C6-E695-0A03-56E8-CF22E5E90A85}"/>
              </a:ext>
            </a:extLst>
          </p:cNvPr>
          <p:cNvSpPr/>
          <p:nvPr/>
        </p:nvSpPr>
        <p:spPr>
          <a:xfrm>
            <a:off x="2529836" y="2722279"/>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CDFD91FE-CDAF-F8DC-3CB4-2C633F7C4401}"/>
              </a:ext>
            </a:extLst>
          </p:cNvPr>
          <p:cNvSpPr/>
          <p:nvPr/>
        </p:nvSpPr>
        <p:spPr>
          <a:xfrm>
            <a:off x="4328156" y="2730988"/>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Rounded Corners 13">
            <a:extLst>
              <a:ext uri="{FF2B5EF4-FFF2-40B4-BE49-F238E27FC236}">
                <a16:creationId xmlns:a16="http://schemas.microsoft.com/office/drawing/2014/main" id="{7DD9D517-A7B7-A68C-24ED-A7C2D4B83FE1}"/>
              </a:ext>
            </a:extLst>
          </p:cNvPr>
          <p:cNvSpPr/>
          <p:nvPr/>
        </p:nvSpPr>
        <p:spPr>
          <a:xfrm>
            <a:off x="6109059" y="2722280"/>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6566201F-8CE1-E315-44D0-570F6F6C2DAF}"/>
              </a:ext>
            </a:extLst>
          </p:cNvPr>
          <p:cNvSpPr/>
          <p:nvPr/>
        </p:nvSpPr>
        <p:spPr>
          <a:xfrm>
            <a:off x="7920442" y="2717925"/>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Rectangle: Rounded Corners 15">
            <a:extLst>
              <a:ext uri="{FF2B5EF4-FFF2-40B4-BE49-F238E27FC236}">
                <a16:creationId xmlns:a16="http://schemas.microsoft.com/office/drawing/2014/main" id="{04177D23-4CBD-727B-C3DF-EEE9FC71785A}"/>
              </a:ext>
            </a:extLst>
          </p:cNvPr>
          <p:cNvSpPr/>
          <p:nvPr/>
        </p:nvSpPr>
        <p:spPr>
          <a:xfrm>
            <a:off x="9718762" y="2713571"/>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8E383FC-E939-882D-A3E1-16CB242994B3}"/>
              </a:ext>
            </a:extLst>
          </p:cNvPr>
          <p:cNvSpPr txBox="1"/>
          <p:nvPr/>
        </p:nvSpPr>
        <p:spPr>
          <a:xfrm>
            <a:off x="757643" y="3652726"/>
            <a:ext cx="1727253" cy="938719"/>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We dedicate ourselves to deliver meaningful / valuable solutions and services that resonate with patients and customers.</a:t>
            </a:r>
            <a:endParaRPr kumimoji="0" lang="en-US" sz="1100" b="0" i="0" u="none" strike="noStrike" kern="1200" cap="none" spc="0" normalizeH="0" baseline="0" noProof="0" dirty="0">
              <a:ln>
                <a:noFill/>
              </a:ln>
              <a:solidFill>
                <a:srgbClr val="022C60"/>
              </a:solidFill>
              <a:effectLst/>
              <a:uLnTx/>
              <a:uFillTx/>
              <a:latin typeface="Calibri" panose="020F0502020204030204"/>
              <a:ea typeface="+mn-ea"/>
              <a:cs typeface="Calibri" panose="020F0502020204030204"/>
            </a:endParaRPr>
          </a:p>
        </p:txBody>
      </p:sp>
      <p:sp>
        <p:nvSpPr>
          <p:cNvPr id="21" name="TextBox 20">
            <a:extLst>
              <a:ext uri="{FF2B5EF4-FFF2-40B4-BE49-F238E27FC236}">
                <a16:creationId xmlns:a16="http://schemas.microsoft.com/office/drawing/2014/main" id="{916086DE-AC03-EDC7-B766-21F40D564587}"/>
              </a:ext>
            </a:extLst>
          </p:cNvPr>
          <p:cNvSpPr txBox="1"/>
          <p:nvPr/>
        </p:nvSpPr>
        <p:spPr>
          <a:xfrm>
            <a:off x="2582089" y="3643324"/>
            <a:ext cx="1727253" cy="1954381"/>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Conducting business with the highest standards of professional behaviour, ethics and integrity. We are transparent, honest, ethical and fair in all of our interactions; people trust us to adhere to our word, this should be the backbone for our reputation and growth.</a:t>
            </a:r>
            <a:endParaRPr kumimoji="0" lang="en-US" sz="1800" b="0" i="0" u="none" strike="noStrike" kern="1200" cap="none" spc="0" normalizeH="0" baseline="0" noProof="0" dirty="0">
              <a:ln>
                <a:noFill/>
              </a:ln>
              <a:solidFill>
                <a:srgbClr val="022C60"/>
              </a:solidFill>
              <a:effectLst/>
              <a:uLnTx/>
              <a:uFillTx/>
              <a:latin typeface="Calibri" panose="020F0502020204030204"/>
              <a:ea typeface="+mn-ea"/>
              <a:cs typeface="Calibri" panose="020F0502020204030204"/>
            </a:endParaRPr>
          </a:p>
        </p:txBody>
      </p:sp>
      <p:sp>
        <p:nvSpPr>
          <p:cNvPr id="26" name="TextBox 25">
            <a:extLst>
              <a:ext uri="{FF2B5EF4-FFF2-40B4-BE49-F238E27FC236}">
                <a16:creationId xmlns:a16="http://schemas.microsoft.com/office/drawing/2014/main" id="{24180DB8-6117-4136-82D0-BEEF19ED3C78}"/>
              </a:ext>
            </a:extLst>
          </p:cNvPr>
          <p:cNvSpPr txBox="1"/>
          <p:nvPr/>
        </p:nvSpPr>
        <p:spPr>
          <a:xfrm>
            <a:off x="4380409" y="3652032"/>
            <a:ext cx="1737022" cy="769441"/>
          </a:xfrm>
          <a:prstGeom prst="rect">
            <a:avLst/>
          </a:prstGeom>
          <a:noFill/>
          <a:ln>
            <a:noFill/>
          </a:ln>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We measure ourselves and our actions through the lens of our customers and patients.</a:t>
            </a:r>
            <a:endParaRPr kumimoji="0" lang="en-US" sz="18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B204A06-E79A-6900-F880-29F12E9EAC12}"/>
              </a:ext>
            </a:extLst>
          </p:cNvPr>
          <p:cNvSpPr txBox="1"/>
          <p:nvPr/>
        </p:nvSpPr>
        <p:spPr>
          <a:xfrm>
            <a:off x="6170021" y="3642264"/>
            <a:ext cx="1619792" cy="127727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Innovation is essential, as we search out new ways and continuously identify opportunities to adapt to market changes that are timely and effective.</a:t>
            </a:r>
          </a:p>
        </p:txBody>
      </p:sp>
      <p:sp>
        <p:nvSpPr>
          <p:cNvPr id="30" name="TextBox 29">
            <a:extLst>
              <a:ext uri="{FF2B5EF4-FFF2-40B4-BE49-F238E27FC236}">
                <a16:creationId xmlns:a16="http://schemas.microsoft.com/office/drawing/2014/main" id="{6725D71E-4374-4B9A-316A-542D69D06725}"/>
              </a:ext>
            </a:extLst>
          </p:cNvPr>
          <p:cNvSpPr txBox="1"/>
          <p:nvPr/>
        </p:nvSpPr>
        <p:spPr>
          <a:xfrm>
            <a:off x="7972695" y="3655327"/>
            <a:ext cx="1619792" cy="127727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Focus and execution enable us to drive productivity, identify areas for improvement and deliver value without compromising on quality.</a:t>
            </a:r>
          </a:p>
        </p:txBody>
      </p:sp>
      <p:sp>
        <p:nvSpPr>
          <p:cNvPr id="31" name="TextBox 30">
            <a:extLst>
              <a:ext uri="{FF2B5EF4-FFF2-40B4-BE49-F238E27FC236}">
                <a16:creationId xmlns:a16="http://schemas.microsoft.com/office/drawing/2014/main" id="{92FB2E2C-ED72-24EB-F8C9-2997DE88DCB5}"/>
              </a:ext>
            </a:extLst>
          </p:cNvPr>
          <p:cNvSpPr txBox="1"/>
          <p:nvPr/>
        </p:nvSpPr>
        <p:spPr>
          <a:xfrm>
            <a:off x="9757952" y="3664035"/>
            <a:ext cx="1619792" cy="246221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Our employees work together collaboratively, they come to work each day focused on improving people’s lives. They are essential to the success of the organization. We strive to build and retain a strong team by recognizing and rewarding excellence, and by creating fair opportunities.</a:t>
            </a:r>
          </a:p>
        </p:txBody>
      </p:sp>
      <p:sp>
        <p:nvSpPr>
          <p:cNvPr id="5" name="Rectangle: Top Corners Rounded 4">
            <a:extLst>
              <a:ext uri="{FF2B5EF4-FFF2-40B4-BE49-F238E27FC236}">
                <a16:creationId xmlns:a16="http://schemas.microsoft.com/office/drawing/2014/main" id="{E0346908-2D14-7C35-D3A0-F7245C948A5A}"/>
              </a:ext>
            </a:extLst>
          </p:cNvPr>
          <p:cNvSpPr/>
          <p:nvPr/>
        </p:nvSpPr>
        <p:spPr>
          <a:xfrm>
            <a:off x="723331" y="2729553"/>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69C69459-ED91-FA53-2CB3-5A05155F8E0F}"/>
              </a:ext>
            </a:extLst>
          </p:cNvPr>
          <p:cNvSpPr/>
          <p:nvPr/>
        </p:nvSpPr>
        <p:spPr>
          <a:xfrm>
            <a:off x="1037230" y="2863424"/>
            <a:ext cx="1117615"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Quality</a:t>
            </a:r>
          </a:p>
        </p:txBody>
      </p:sp>
      <p:sp>
        <p:nvSpPr>
          <p:cNvPr id="9" name="Rectangle: Top Corners Rounded 8">
            <a:extLst>
              <a:ext uri="{FF2B5EF4-FFF2-40B4-BE49-F238E27FC236}">
                <a16:creationId xmlns:a16="http://schemas.microsoft.com/office/drawing/2014/main" id="{43DB7511-5876-7F95-9738-045B046E37D3}"/>
              </a:ext>
            </a:extLst>
          </p:cNvPr>
          <p:cNvSpPr/>
          <p:nvPr/>
        </p:nvSpPr>
        <p:spPr>
          <a:xfrm>
            <a:off x="2540757" y="2731827"/>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221A8C47-07AA-A00C-3F54-7391AD8BF655}"/>
              </a:ext>
            </a:extLst>
          </p:cNvPr>
          <p:cNvSpPr/>
          <p:nvPr/>
        </p:nvSpPr>
        <p:spPr>
          <a:xfrm>
            <a:off x="2786975" y="2707774"/>
            <a:ext cx="1358065" cy="830997"/>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Business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Ethics</a:t>
            </a:r>
          </a:p>
        </p:txBody>
      </p:sp>
      <p:sp>
        <p:nvSpPr>
          <p:cNvPr id="10" name="Rectangle: Top Corners Rounded 9">
            <a:extLst>
              <a:ext uri="{FF2B5EF4-FFF2-40B4-BE49-F238E27FC236}">
                <a16:creationId xmlns:a16="http://schemas.microsoft.com/office/drawing/2014/main" id="{76D4560D-F69E-6002-6873-F703C6ACC43D}"/>
              </a:ext>
            </a:extLst>
          </p:cNvPr>
          <p:cNvSpPr/>
          <p:nvPr/>
        </p:nvSpPr>
        <p:spPr>
          <a:xfrm>
            <a:off x="4317241" y="2734102"/>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0F2FDE0-0967-5268-E1AB-3033631AA75E}"/>
              </a:ext>
            </a:extLst>
          </p:cNvPr>
          <p:cNvSpPr/>
          <p:nvPr/>
        </p:nvSpPr>
        <p:spPr>
          <a:xfrm>
            <a:off x="4489590" y="2716867"/>
            <a:ext cx="1417311" cy="830997"/>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Customer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Focus</a:t>
            </a:r>
          </a:p>
        </p:txBody>
      </p:sp>
      <p:sp>
        <p:nvSpPr>
          <p:cNvPr id="11" name="Rectangle: Top Corners Rounded 10">
            <a:extLst>
              <a:ext uri="{FF2B5EF4-FFF2-40B4-BE49-F238E27FC236}">
                <a16:creationId xmlns:a16="http://schemas.microsoft.com/office/drawing/2014/main" id="{9B2D93CA-9815-5BC3-D2E2-E85713A8C8E0}"/>
              </a:ext>
            </a:extLst>
          </p:cNvPr>
          <p:cNvSpPr/>
          <p:nvPr/>
        </p:nvSpPr>
        <p:spPr>
          <a:xfrm>
            <a:off x="6121020" y="2722729"/>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63329D30-CF99-F0EA-A91D-CE37D440EA8D}"/>
              </a:ext>
            </a:extLst>
          </p:cNvPr>
          <p:cNvSpPr/>
          <p:nvPr/>
        </p:nvSpPr>
        <p:spPr>
          <a:xfrm>
            <a:off x="6186572" y="2875903"/>
            <a:ext cx="1564595"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Innovation</a:t>
            </a:r>
          </a:p>
        </p:txBody>
      </p:sp>
      <p:sp>
        <p:nvSpPr>
          <p:cNvPr id="17" name="Rectangle: Top Corners Rounded 16">
            <a:extLst>
              <a:ext uri="{FF2B5EF4-FFF2-40B4-BE49-F238E27FC236}">
                <a16:creationId xmlns:a16="http://schemas.microsoft.com/office/drawing/2014/main" id="{4A01C330-C6CB-AA46-2867-ED792DBE0D5B}"/>
              </a:ext>
            </a:extLst>
          </p:cNvPr>
          <p:cNvSpPr/>
          <p:nvPr/>
        </p:nvSpPr>
        <p:spPr>
          <a:xfrm>
            <a:off x="7911152" y="2725003"/>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4808A8F-FA0A-ECD7-E9E5-8A44D5473C7C}"/>
              </a:ext>
            </a:extLst>
          </p:cNvPr>
          <p:cNvSpPr/>
          <p:nvPr/>
        </p:nvSpPr>
        <p:spPr>
          <a:xfrm>
            <a:off x="8096347" y="2898259"/>
            <a:ext cx="1396281"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Efficiency</a:t>
            </a:r>
          </a:p>
        </p:txBody>
      </p:sp>
      <p:sp>
        <p:nvSpPr>
          <p:cNvPr id="27" name="Rectangle: Top Corners Rounded 26">
            <a:extLst>
              <a:ext uri="{FF2B5EF4-FFF2-40B4-BE49-F238E27FC236}">
                <a16:creationId xmlns:a16="http://schemas.microsoft.com/office/drawing/2014/main" id="{6A3C705C-D16C-DF72-4FCF-DD0E694F4F6E}"/>
              </a:ext>
            </a:extLst>
          </p:cNvPr>
          <p:cNvSpPr/>
          <p:nvPr/>
        </p:nvSpPr>
        <p:spPr>
          <a:xfrm>
            <a:off x="9728579" y="2727278"/>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5827D4B-7576-1BEF-0DE5-3085601F180A}"/>
              </a:ext>
            </a:extLst>
          </p:cNvPr>
          <p:cNvSpPr/>
          <p:nvPr/>
        </p:nvSpPr>
        <p:spPr>
          <a:xfrm>
            <a:off x="10010668" y="2866026"/>
            <a:ext cx="1059777"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People</a:t>
            </a:r>
          </a:p>
        </p:txBody>
      </p:sp>
      <p:pic>
        <p:nvPicPr>
          <p:cNvPr id="4" name="Picture 3" descr="Logo&#10;&#10;Description automatically generated">
            <a:extLst>
              <a:ext uri="{FF2B5EF4-FFF2-40B4-BE49-F238E27FC236}">
                <a16:creationId xmlns:a16="http://schemas.microsoft.com/office/drawing/2014/main" id="{7096787C-B7F9-EAF7-41CD-2CF0D92D9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376438474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DB85278-1950-6226-A5ED-9BDE7EFC8534}"/>
              </a:ext>
            </a:extLst>
          </p:cNvPr>
          <p:cNvSpPr/>
          <p:nvPr/>
        </p:nvSpPr>
        <p:spPr>
          <a:xfrm>
            <a:off x="0" y="6400800"/>
            <a:ext cx="2329132" cy="474453"/>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pic>
        <p:nvPicPr>
          <p:cNvPr id="7" name="Picture 6" descr="A person in a suit on a cover of a magazine&#10;&#10;Description automatically generated">
            <a:extLst>
              <a:ext uri="{FF2B5EF4-FFF2-40B4-BE49-F238E27FC236}">
                <a16:creationId xmlns:a16="http://schemas.microsoft.com/office/drawing/2014/main" id="{AC270C69-49D6-F63B-5A40-A39767A9A8AC}"/>
              </a:ext>
            </a:extLst>
          </p:cNvPr>
          <p:cNvPicPr>
            <a:picLocks noChangeAspect="1"/>
          </p:cNvPicPr>
          <p:nvPr/>
        </p:nvPicPr>
        <p:blipFill>
          <a:blip r:embed="rId2"/>
          <a:stretch>
            <a:fillRect/>
          </a:stretch>
        </p:blipFill>
        <p:spPr>
          <a:xfrm>
            <a:off x="9040091" y="1261114"/>
            <a:ext cx="2849790" cy="2909104"/>
          </a:xfrm>
          <a:prstGeom prst="rect">
            <a:avLst/>
          </a:prstGeom>
        </p:spPr>
      </p:pic>
      <p:sp>
        <p:nvSpPr>
          <p:cNvPr id="9" name="Rectangle 8">
            <a:extLst>
              <a:ext uri="{FF2B5EF4-FFF2-40B4-BE49-F238E27FC236}">
                <a16:creationId xmlns:a16="http://schemas.microsoft.com/office/drawing/2014/main" id="{D94DD9C6-383B-9500-8CD5-8FE97777C529}"/>
              </a:ext>
            </a:extLst>
          </p:cNvPr>
          <p:cNvSpPr/>
          <p:nvPr/>
        </p:nvSpPr>
        <p:spPr>
          <a:xfrm>
            <a:off x="258793" y="33794"/>
            <a:ext cx="1036032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Message from the CEO</a:t>
            </a:r>
            <a:endParaRPr kumimoji="0" lang="en-GB" sz="2800"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endParaRPr>
          </a:p>
        </p:txBody>
      </p:sp>
      <p:sp>
        <p:nvSpPr>
          <p:cNvPr id="10" name="TextBox 9">
            <a:extLst>
              <a:ext uri="{FF2B5EF4-FFF2-40B4-BE49-F238E27FC236}">
                <a16:creationId xmlns:a16="http://schemas.microsoft.com/office/drawing/2014/main" id="{624BE669-8D7C-DBE5-797E-56B278E0B4B4}"/>
              </a:ext>
            </a:extLst>
          </p:cNvPr>
          <p:cNvSpPr txBox="1"/>
          <p:nvPr/>
        </p:nvSpPr>
        <p:spPr>
          <a:xfrm>
            <a:off x="11786363" y="6530920"/>
            <a:ext cx="495788" cy="276999"/>
          </a:xfrm>
          <a:prstGeom prst="rect">
            <a:avLst/>
          </a:prstGeom>
          <a:noFill/>
        </p:spPr>
        <p:txBody>
          <a:bodyPr wrap="square" rtlCol="0">
            <a:spAutoFit/>
          </a:bodyPr>
          <a:lstStyle/>
          <a:p>
            <a:fld id="{1DCF7469-6B79-4ED0-AFFB-1F4413F7FF45}" type="slidenum">
              <a:rPr lang="en-US" sz="1200" smtClean="0"/>
              <a:t>7</a:t>
            </a:fld>
            <a:endParaRPr lang="en-US" sz="1200" dirty="0"/>
          </a:p>
        </p:txBody>
      </p:sp>
      <p:sp>
        <p:nvSpPr>
          <p:cNvPr id="3" name="TextBox 2">
            <a:extLst>
              <a:ext uri="{FF2B5EF4-FFF2-40B4-BE49-F238E27FC236}">
                <a16:creationId xmlns:a16="http://schemas.microsoft.com/office/drawing/2014/main" id="{5AE15E0C-972E-72C2-A82C-86D4D3692D71}"/>
              </a:ext>
            </a:extLst>
          </p:cNvPr>
          <p:cNvSpPr txBox="1"/>
          <p:nvPr/>
        </p:nvSpPr>
        <p:spPr>
          <a:xfrm>
            <a:off x="302119" y="734635"/>
            <a:ext cx="8511134" cy="5816977"/>
          </a:xfrm>
          <a:prstGeom prst="rect">
            <a:avLst/>
          </a:prstGeom>
          <a:noFill/>
        </p:spPr>
        <p:txBody>
          <a:bodyPr wrap="square">
            <a:spAutoFit/>
          </a:bodyPr>
          <a:lstStyle/>
          <a:p>
            <a:pPr algn="just"/>
            <a:r>
              <a:rPr lang="en-US" sz="1400" b="1" dirty="0">
                <a:latin typeface="Exo 2" panose="00000500000000000000" pitchFamily="2" charset="0"/>
              </a:rPr>
              <a:t>WELCOME TO EHS.  OUR PURPOSE IS TO IMPROVE THE QUALITY OF LIFE!</a:t>
            </a:r>
          </a:p>
          <a:p>
            <a:pPr algn="just"/>
            <a:endParaRPr lang="en-US" sz="1400" dirty="0"/>
          </a:p>
          <a:p>
            <a:pPr algn="just"/>
            <a:r>
              <a:rPr lang="en-US" sz="1400" dirty="0">
                <a:latin typeface="Exo 2" panose="00000500000000000000" pitchFamily="2" charset="0"/>
              </a:rPr>
              <a:t>An independent, privately-owned and locally-owned part of a well-established UAE conglomerate, Emitac has been in business since 1978. We have developed a firm culture of building solid relationships with our customer base, as well as a solid foundation with our existing clients and our world-renowned partners who are leaders in their own respective sectors in the healthcare sector. They have been part of our immense growth and success over the years. We have successfully completed thousands of projects over the years and will continue to grow organically in a rapid phase and acquire more shares of the healthcare market.</a:t>
            </a:r>
          </a:p>
          <a:p>
            <a:pPr algn="just"/>
            <a:endParaRPr lang="en-US" sz="1400" dirty="0">
              <a:latin typeface="Exo 2" panose="00000500000000000000" pitchFamily="2" charset="0"/>
            </a:endParaRPr>
          </a:p>
          <a:p>
            <a:pPr algn="just"/>
            <a:r>
              <a:rPr lang="en-US" sz="1400" dirty="0">
                <a:latin typeface="Exo 2" panose="00000500000000000000" pitchFamily="2" charset="0"/>
              </a:rPr>
              <a:t>All of this has been possible because of our relentless commitment to transforming healthcare concepts and business models into world-class solutions that can be seen in our installations at healthcare facilities and medical institutions across the United Arab Emirates and in other parts of the region.</a:t>
            </a:r>
          </a:p>
          <a:p>
            <a:pPr algn="just"/>
            <a:endParaRPr lang="en-US" sz="1400" dirty="0">
              <a:latin typeface="Exo 2" panose="00000500000000000000" pitchFamily="2" charset="0"/>
            </a:endParaRPr>
          </a:p>
          <a:p>
            <a:pPr algn="just"/>
            <a:r>
              <a:rPr lang="en-US" sz="1400" dirty="0">
                <a:latin typeface="Exo 2" panose="00000500000000000000" pitchFamily="2" charset="0"/>
              </a:rPr>
              <a:t>At Emitac, our best feature and the most precious asset is our team of highly motivated, professional, experienced and knowledgeable individuals most of whom have been with us for many years and have been the pioneers of providing total healthcare solutions in the Middle East. Through their hard work, passion, dedication, and perceptiveness, they continuously drive this organization forward. This essentially is the secret to our success.</a:t>
            </a:r>
          </a:p>
          <a:p>
            <a:pPr algn="just"/>
            <a:endParaRPr lang="en-US" sz="1400" dirty="0"/>
          </a:p>
          <a:p>
            <a:pPr algn="just"/>
            <a:r>
              <a:rPr lang="en-US" sz="1600" dirty="0">
                <a:latin typeface="Exo 2" panose="00000500000000000000" pitchFamily="2" charset="0"/>
              </a:rPr>
              <a:t>“On behalf of the Board of Directors and the members of Team Emitac, we look forward to serving you and your healthcare needs.”</a:t>
            </a:r>
          </a:p>
          <a:p>
            <a:pPr algn="just"/>
            <a:endParaRPr lang="en-US" sz="1600" dirty="0">
              <a:latin typeface="Exo 2" panose="00000500000000000000" pitchFamily="2" charset="0"/>
            </a:endParaRPr>
          </a:p>
          <a:p>
            <a:pPr algn="just"/>
            <a:r>
              <a:rPr lang="en-US" sz="1600" dirty="0">
                <a:latin typeface="Exo 2" panose="00000500000000000000" pitchFamily="2" charset="0"/>
              </a:rPr>
              <a:t>~ </a:t>
            </a:r>
            <a:r>
              <a:rPr lang="en-US" sz="1600" i="1" dirty="0">
                <a:latin typeface="Exo 2" panose="00000500000000000000" pitchFamily="2" charset="0"/>
              </a:rPr>
              <a:t>Mohd Kenanah, CEO of Emitac Group of Companies</a:t>
            </a:r>
          </a:p>
          <a:p>
            <a:pPr algn="just"/>
            <a:r>
              <a:rPr lang="en-US" sz="1400" i="1" dirty="0">
                <a:latin typeface="Exo 2" panose="00000500000000000000" pitchFamily="2" charset="0"/>
              </a:rPr>
              <a:t>   </a:t>
            </a:r>
            <a:r>
              <a:rPr lang="en-US" sz="1600" i="1" dirty="0">
                <a:latin typeface="Exo 2" panose="00000500000000000000" pitchFamily="2" charset="0"/>
                <a:hlinkClick r:id="rId3"/>
              </a:rPr>
              <a:t>https://MohdKenanah.com</a:t>
            </a:r>
            <a:r>
              <a:rPr lang="en-US" sz="1600" i="1" dirty="0">
                <a:latin typeface="Exo 2" panose="00000500000000000000" pitchFamily="2" charset="0"/>
              </a:rPr>
              <a:t> </a:t>
            </a:r>
            <a:endParaRPr lang="en-AE" sz="1400" i="1" dirty="0">
              <a:latin typeface="Exo 2" panose="00000500000000000000" pitchFamily="2" charset="0"/>
            </a:endParaRPr>
          </a:p>
        </p:txBody>
      </p:sp>
    </p:spTree>
    <p:extLst>
      <p:ext uri="{BB962C8B-B14F-4D97-AF65-F5344CB8AC3E}">
        <p14:creationId xmlns:p14="http://schemas.microsoft.com/office/powerpoint/2010/main" val="2764163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68239"/>
            <a:ext cx="12191999" cy="69262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panose="00000500000000000000" pitchFamily="2" charset="0"/>
              <a:ea typeface="+mn-ea"/>
              <a:cs typeface="+mn-cs"/>
            </a:endParaRPr>
          </a:p>
        </p:txBody>
      </p:sp>
      <p:sp>
        <p:nvSpPr>
          <p:cNvPr id="8" name="Rectangle 7"/>
          <p:cNvSpPr/>
          <p:nvPr/>
        </p:nvSpPr>
        <p:spPr>
          <a:xfrm>
            <a:off x="290010" y="342463"/>
            <a:ext cx="3917685"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Our Core Team</a:t>
            </a:r>
            <a:endPar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sp>
        <p:nvSpPr>
          <p:cNvPr id="12" name="Oval 11">
            <a:extLst>
              <a:ext uri="{FF2B5EF4-FFF2-40B4-BE49-F238E27FC236}">
                <a16:creationId xmlns:a16="http://schemas.microsoft.com/office/drawing/2014/main" id="{F4E1ECC5-9E63-4651-BAFD-242A9A74AE37}"/>
              </a:ext>
            </a:extLst>
          </p:cNvPr>
          <p:cNvSpPr/>
          <p:nvPr/>
        </p:nvSpPr>
        <p:spPr>
          <a:xfrm rot="-5400000">
            <a:off x="5418061" y="371160"/>
            <a:ext cx="1355879" cy="1355879"/>
          </a:xfrm>
          <a:prstGeom prst="ellipse">
            <a:avLst/>
          </a:prstGeom>
          <a:blipFill>
            <a:blip r:embed="rId3" cstate="print">
              <a:extLst>
                <a:ext uri="{28A0092B-C50C-407E-A947-70E740481C1C}">
                  <a14:useLocalDpi xmlns:a14="http://schemas.microsoft.com/office/drawing/2010/main" val="0"/>
                </a:ext>
              </a:extLst>
            </a:blip>
            <a:srcRect/>
            <a:stretch>
              <a:fillRect l="-63760" t="-20811" r="-6744" b="-7886"/>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B9BA0E30-82C3-4DFA-931D-BC8E307AF085}"/>
              </a:ext>
            </a:extLst>
          </p:cNvPr>
          <p:cNvSpPr/>
          <p:nvPr/>
        </p:nvSpPr>
        <p:spPr>
          <a:xfrm>
            <a:off x="185352" y="5210682"/>
            <a:ext cx="1188720" cy="328295"/>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mn-ea"/>
                <a:cs typeface="+mn-cs"/>
              </a:rPr>
              <a:t>Soud Essa</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Sales Director - UAE</a:t>
            </a:r>
            <a:endParaRPr kumimoji="0" lang="en-AE" sz="1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F4887840-4D53-4A78-8724-687F208ACF17}"/>
              </a:ext>
            </a:extLst>
          </p:cNvPr>
          <p:cNvSpPr/>
          <p:nvPr/>
        </p:nvSpPr>
        <p:spPr>
          <a:xfrm>
            <a:off x="3414575" y="5210682"/>
            <a:ext cx="1188720" cy="4667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Essam Al </a:t>
            </a: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Shadfan</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DHT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6202E71A-0FCC-4A34-8CEB-CD301C03199D}"/>
              </a:ext>
            </a:extLst>
          </p:cNvPr>
          <p:cNvSpPr/>
          <p:nvPr/>
        </p:nvSpPr>
        <p:spPr>
          <a:xfrm>
            <a:off x="4850789"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S. N. Venkataraman </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Operations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3526D199-1393-4023-AF32-616F68B30A85}"/>
              </a:ext>
            </a:extLst>
          </p:cNvPr>
          <p:cNvSpPr/>
          <p:nvPr/>
        </p:nvSpPr>
        <p:spPr>
          <a:xfrm>
            <a:off x="6383985"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Abdulla Kisswani</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Services &amp; PMO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840658C6-5B0D-44EA-BAA4-67A8AFB87A1C}"/>
              </a:ext>
            </a:extLst>
          </p:cNvPr>
          <p:cNvSpPr/>
          <p:nvPr/>
        </p:nvSpPr>
        <p:spPr>
          <a:xfrm>
            <a:off x="8031742"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Kauser Batliwala</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Commercial Operations Manager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1C878E86-C98A-45D0-8356-A31119AA87AA}"/>
              </a:ext>
            </a:extLst>
          </p:cNvPr>
          <p:cNvSpPr/>
          <p:nvPr/>
        </p:nvSpPr>
        <p:spPr>
          <a:xfrm>
            <a:off x="9423188"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rPr>
              <a:t>Meriam Larbi</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Business Development Manager</a:t>
            </a: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Times New Roman" panose="02020603050405020304" pitchFamily="18" charset="0"/>
              </a:rPr>
              <a:t>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2CA87307-B485-447F-89C7-6F1AF721F22A}"/>
              </a:ext>
            </a:extLst>
          </p:cNvPr>
          <p:cNvSpPr/>
          <p:nvPr/>
        </p:nvSpPr>
        <p:spPr>
          <a:xfrm>
            <a:off x="304582" y="911706"/>
            <a:ext cx="3865061" cy="983731"/>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We are a team of loyal, highly-skilled employees </a:t>
            </a: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with years of experience and an inborn passion for providing the best solutions needed to improve the healthcare industry and enable caregivers to help patients recover effectively.</a:t>
            </a:r>
          </a:p>
        </p:txBody>
      </p:sp>
      <p:sp>
        <p:nvSpPr>
          <p:cNvPr id="31" name="TextBox 30">
            <a:extLst>
              <a:ext uri="{FF2B5EF4-FFF2-40B4-BE49-F238E27FC236}">
                <a16:creationId xmlns:a16="http://schemas.microsoft.com/office/drawing/2014/main" id="{160CFBA5-FF39-4BD9-B63B-ECC36CE42D8C}"/>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69" name="Group 68">
            <a:extLst>
              <a:ext uri="{FF2B5EF4-FFF2-40B4-BE49-F238E27FC236}">
                <a16:creationId xmlns:a16="http://schemas.microsoft.com/office/drawing/2014/main" id="{CC2B75BA-ACDD-7F60-74C1-E6B934B248DF}"/>
              </a:ext>
            </a:extLst>
          </p:cNvPr>
          <p:cNvGrpSpPr/>
          <p:nvPr/>
        </p:nvGrpSpPr>
        <p:grpSpPr>
          <a:xfrm>
            <a:off x="182534" y="3687825"/>
            <a:ext cx="10383433" cy="1192548"/>
            <a:chOff x="200977" y="3687825"/>
            <a:chExt cx="10383433" cy="1192548"/>
          </a:xfrm>
        </p:grpSpPr>
        <p:pic>
          <p:nvPicPr>
            <p:cNvPr id="33" name="Picture 32" descr="A picture containing person&#10;&#10;Description automatically generated">
              <a:extLst>
                <a:ext uri="{FF2B5EF4-FFF2-40B4-BE49-F238E27FC236}">
                  <a16:creationId xmlns:a16="http://schemas.microsoft.com/office/drawing/2014/main" id="{50603CC8-159D-2801-F743-C6EDD815179D}"/>
                </a:ext>
              </a:extLst>
            </p:cNvPr>
            <p:cNvPicPr>
              <a:picLocks noChangeAspect="1"/>
            </p:cNvPicPr>
            <p:nvPr/>
          </p:nvPicPr>
          <p:blipFill>
            <a:blip r:embed="rId4" cstate="print">
              <a:extLst>
                <a:ext uri="{28A0092B-C50C-407E-A947-70E740481C1C}">
                  <a14:useLocalDpi xmlns:a14="http://schemas.microsoft.com/office/drawing/2010/main" val="0"/>
                </a:ext>
              </a:extLst>
            </a:blip>
            <a:srcRect l="34324" r="5837" b="10550"/>
            <a:stretch>
              <a:fillRect/>
            </a:stretch>
          </p:blipFill>
          <p:spPr>
            <a:xfrm rot="16200000">
              <a:off x="3389436" y="3687826"/>
              <a:ext cx="1188720" cy="1188720"/>
            </a:xfrm>
            <a:custGeom>
              <a:avLst/>
              <a:gdLst>
                <a:gd name="connsiteX0" fmla="*/ 1188719 w 1188719"/>
                <a:gd name="connsiteY0" fmla="*/ 590268 h 1184628"/>
                <a:gd name="connsiteX1" fmla="*/ 594359 w 1188719"/>
                <a:gd name="connsiteY1" fmla="*/ 1184628 h 1184628"/>
                <a:gd name="connsiteX2" fmla="*/ 0 w 1188719"/>
                <a:gd name="connsiteY2" fmla="*/ 590268 h 1184628"/>
                <a:gd name="connsiteX3" fmla="*/ 474575 w 1188719"/>
                <a:gd name="connsiteY3" fmla="*/ 7983 h 1184628"/>
                <a:gd name="connsiteX4" fmla="*/ 553768 w 1188719"/>
                <a:gd name="connsiteY4" fmla="*/ 0 h 1184628"/>
                <a:gd name="connsiteX5" fmla="*/ 634951 w 1188719"/>
                <a:gd name="connsiteY5" fmla="*/ 0 h 1184628"/>
                <a:gd name="connsiteX6" fmla="*/ 714144 w 1188719"/>
                <a:gd name="connsiteY6" fmla="*/ 7983 h 1184628"/>
                <a:gd name="connsiteX7" fmla="*/ 1188719 w 1188719"/>
                <a:gd name="connsiteY7" fmla="*/ 590268 h 118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8719" h="1184628">
                  <a:moveTo>
                    <a:pt x="1188719" y="590268"/>
                  </a:moveTo>
                  <a:cubicBezTo>
                    <a:pt x="1188719" y="918524"/>
                    <a:pt x="922615" y="1184628"/>
                    <a:pt x="594359" y="1184628"/>
                  </a:cubicBezTo>
                  <a:cubicBezTo>
                    <a:pt x="266103" y="1184628"/>
                    <a:pt x="0" y="918524"/>
                    <a:pt x="0" y="590268"/>
                  </a:cubicBezTo>
                  <a:cubicBezTo>
                    <a:pt x="0" y="303044"/>
                    <a:pt x="203736" y="63405"/>
                    <a:pt x="474575" y="7983"/>
                  </a:cubicBezTo>
                  <a:lnTo>
                    <a:pt x="553768" y="0"/>
                  </a:lnTo>
                  <a:lnTo>
                    <a:pt x="634951" y="0"/>
                  </a:lnTo>
                  <a:lnTo>
                    <a:pt x="714144" y="7983"/>
                  </a:lnTo>
                  <a:cubicBezTo>
                    <a:pt x="984984" y="63405"/>
                    <a:pt x="1188720" y="303044"/>
                    <a:pt x="1188719" y="590268"/>
                  </a:cubicBezTo>
                  <a:close/>
                </a:path>
              </a:pathLst>
            </a:custGeom>
            <a:ln w="19050">
              <a:solidFill>
                <a:schemeClr val="bg1"/>
              </a:solidFill>
            </a:ln>
          </p:spPr>
        </p:pic>
        <p:sp>
          <p:nvSpPr>
            <p:cNvPr id="22" name="Oval 21">
              <a:extLst>
                <a:ext uri="{FF2B5EF4-FFF2-40B4-BE49-F238E27FC236}">
                  <a16:creationId xmlns:a16="http://schemas.microsoft.com/office/drawing/2014/main" id="{091E56EC-8F23-44B0-B9CB-7C5FB1232771}"/>
                </a:ext>
              </a:extLst>
            </p:cNvPr>
            <p:cNvSpPr/>
            <p:nvPr/>
          </p:nvSpPr>
          <p:spPr>
            <a:xfrm>
              <a:off x="4909181" y="3687825"/>
              <a:ext cx="1188720" cy="118872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AE"/>
            </a:p>
          </p:txBody>
        </p:sp>
        <p:sp>
          <p:nvSpPr>
            <p:cNvPr id="25" name="Oval 24">
              <a:extLst>
                <a:ext uri="{FF2B5EF4-FFF2-40B4-BE49-F238E27FC236}">
                  <a16:creationId xmlns:a16="http://schemas.microsoft.com/office/drawing/2014/main" id="{917558B2-510E-47E8-9373-8F88997E0BCE}"/>
                </a:ext>
              </a:extLst>
            </p:cNvPr>
            <p:cNvSpPr/>
            <p:nvPr/>
          </p:nvSpPr>
          <p:spPr>
            <a:xfrm>
              <a:off x="6449709" y="3687825"/>
              <a:ext cx="1188720" cy="118872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40B65F20-7FDB-4352-AC5D-4ABF5847E19A}"/>
                </a:ext>
              </a:extLst>
            </p:cNvPr>
            <p:cNvSpPr/>
            <p:nvPr/>
          </p:nvSpPr>
          <p:spPr>
            <a:xfrm>
              <a:off x="9395690" y="3725150"/>
              <a:ext cx="1188720" cy="1155223"/>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sp>
          <p:nvSpPr>
            <p:cNvPr id="4" name="Oval 3">
              <a:extLst>
                <a:ext uri="{FF2B5EF4-FFF2-40B4-BE49-F238E27FC236}">
                  <a16:creationId xmlns:a16="http://schemas.microsoft.com/office/drawing/2014/main" id="{7A784316-31BB-2EC9-6501-7316A3B55057}"/>
                </a:ext>
              </a:extLst>
            </p:cNvPr>
            <p:cNvSpPr/>
            <p:nvPr/>
          </p:nvSpPr>
          <p:spPr>
            <a:xfrm>
              <a:off x="7990235" y="3687825"/>
              <a:ext cx="1188720" cy="1188720"/>
            </a:xfrm>
            <a:prstGeom prst="ellipse">
              <a:avLst/>
            </a:prstGeom>
            <a:blipFill>
              <a:blip r:embed="rId8" cstate="print">
                <a:extLst>
                  <a:ext uri="{28A0092B-C50C-407E-A947-70E740481C1C}">
                    <a14:useLocalDpi xmlns:a14="http://schemas.microsoft.com/office/drawing/2010/main" val="0"/>
                  </a:ext>
                </a:extLst>
              </a:blip>
              <a:srcRect/>
              <a:stretch>
                <a:fillRect l="-15679" t="-7735" r="-29241" b="-145314"/>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AE"/>
            </a:p>
          </p:txBody>
        </p:sp>
        <p:sp>
          <p:nvSpPr>
            <p:cNvPr id="5" name="Oval 4">
              <a:extLst>
                <a:ext uri="{FF2B5EF4-FFF2-40B4-BE49-F238E27FC236}">
                  <a16:creationId xmlns:a16="http://schemas.microsoft.com/office/drawing/2014/main" id="{A29B7602-CA84-2FD8-A8BC-E8C643BFE6A7}"/>
                </a:ext>
              </a:extLst>
            </p:cNvPr>
            <p:cNvSpPr/>
            <p:nvPr/>
          </p:nvSpPr>
          <p:spPr>
            <a:xfrm>
              <a:off x="200977" y="3687825"/>
              <a:ext cx="1188720" cy="1188720"/>
            </a:xfrm>
            <a:prstGeom prst="ellipse">
              <a:avLst/>
            </a:prstGeom>
            <a:blipFill>
              <a:blip r:embed="rId9" cstate="print">
                <a:extLst>
                  <a:ext uri="{28A0092B-C50C-407E-A947-70E740481C1C}">
                    <a14:useLocalDpi xmlns:a14="http://schemas.microsoft.com/office/drawing/2010/main" val="0"/>
                  </a:ext>
                </a:extLst>
              </a:blip>
              <a:srcRect/>
              <a:stretch>
                <a:fillRect l="-21895" t="-32129" r="-29703" b="-54069"/>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55" name="Connector: Elbow 54">
            <a:extLst>
              <a:ext uri="{FF2B5EF4-FFF2-40B4-BE49-F238E27FC236}">
                <a16:creationId xmlns:a16="http://schemas.microsoft.com/office/drawing/2014/main" id="{F3E1ADDC-B202-4290-5F33-9EFD610E7960}"/>
              </a:ext>
            </a:extLst>
          </p:cNvPr>
          <p:cNvCxnSpPr>
            <a:cxnSpLocks/>
            <a:stCxn id="12" idx="2"/>
            <a:endCxn id="5" idx="0"/>
          </p:cNvCxnSpPr>
          <p:nvPr/>
        </p:nvCxnSpPr>
        <p:spPr>
          <a:xfrm rot="5400000">
            <a:off x="2456055" y="47879"/>
            <a:ext cx="1960786" cy="5319107"/>
          </a:xfrm>
          <a:prstGeom prst="bentConnector3">
            <a:avLst>
              <a:gd name="adj1"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DBD9B047-C401-428E-9556-CC0DAD8802D2}"/>
              </a:ext>
            </a:extLst>
          </p:cNvPr>
          <p:cNvSpPr/>
          <p:nvPr/>
        </p:nvSpPr>
        <p:spPr>
          <a:xfrm>
            <a:off x="5244054" y="1882217"/>
            <a:ext cx="1703893" cy="595548"/>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a:solidFill>
            <a:srgbClr val="022C60"/>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sp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srgbClr val="00B8EE"/>
                </a:solidFill>
                <a:effectLst/>
                <a:uLnTx/>
                <a:uFillTx/>
                <a:latin typeface="Exo 2" panose="00000500000000000000" pitchFamily="2" charset="0"/>
                <a:ea typeface="+mn-ea"/>
                <a:cs typeface="+mn-cs"/>
              </a:rPr>
              <a:t>Mohd Kenanah</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srgbClr val="FFFFFF"/>
                </a:solidFill>
                <a:effectLst/>
                <a:uLnTx/>
                <a:uFillTx/>
                <a:latin typeface="Exo 2" panose="00000500000000000000" pitchFamily="2" charset="0"/>
                <a:ea typeface="+mn-ea"/>
                <a:cs typeface="+mn-cs"/>
              </a:rPr>
              <a:t>CEO</a:t>
            </a: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22B5E10E-D091-4BD6-2BFC-68C5BB1C2ECA}"/>
              </a:ext>
            </a:extLst>
          </p:cNvPr>
          <p:cNvSpPr txBox="1"/>
          <p:nvPr/>
        </p:nvSpPr>
        <p:spPr>
          <a:xfrm>
            <a:off x="11922856" y="6589814"/>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6A69247C-F77E-D2C2-CA1F-0AF11B230F65}"/>
              </a:ext>
            </a:extLst>
          </p:cNvPr>
          <p:cNvPicPr>
            <a:picLocks noChangeAspect="1"/>
          </p:cNvPicPr>
          <p:nvPr/>
        </p:nvPicPr>
        <p:blipFill>
          <a:blip r:embed="rId10"/>
          <a:stretch>
            <a:fillRect/>
          </a:stretch>
        </p:blipFill>
        <p:spPr>
          <a:xfrm>
            <a:off x="1853246" y="3684897"/>
            <a:ext cx="1242671" cy="1241945"/>
          </a:xfrm>
          <a:prstGeom prst="ellipse">
            <a:avLst/>
          </a:prstGeom>
          <a:ln w="2222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6" name="Freeform: Shape 55">
            <a:extLst>
              <a:ext uri="{FF2B5EF4-FFF2-40B4-BE49-F238E27FC236}">
                <a16:creationId xmlns:a16="http://schemas.microsoft.com/office/drawing/2014/main" id="{DB514F1F-ACBF-AC45-B8FC-AF7E101CF9CB}"/>
              </a:ext>
            </a:extLst>
          </p:cNvPr>
          <p:cNvSpPr/>
          <p:nvPr/>
        </p:nvSpPr>
        <p:spPr>
          <a:xfrm>
            <a:off x="1880221" y="5210682"/>
            <a:ext cx="1188720" cy="656590"/>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Motasem</a:t>
            </a: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 </a:t>
            </a: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Attalah</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Commercial Manager – </a:t>
            </a:r>
            <a:endParaRPr lang="en-US" sz="1000" dirty="0">
              <a:solidFill>
                <a:srgbClr val="FFFFFF"/>
              </a:solidFill>
              <a:latin typeface="Exo 2" panose="00000500000000000000" pitchFamily="2" charset="0"/>
              <a:ea typeface="Calibri" panose="020F0502020204030204" pitchFamily="34" charset="0"/>
              <a:cs typeface="Times New Roman" panose="02020603050405020304" pitchFamily="18" charset="0"/>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 KSA / Oman</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CAEF62BF-3B86-370C-5D69-E6F5A8A31583}"/>
              </a:ext>
            </a:extLst>
          </p:cNvPr>
          <p:cNvCxnSpPr>
            <a:cxnSpLocks/>
          </p:cNvCxnSpPr>
          <p:nvPr/>
        </p:nvCxnSpPr>
        <p:spPr>
          <a:xfrm>
            <a:off x="6095999" y="2721080"/>
            <a:ext cx="5281063" cy="20404"/>
          </a:xfrm>
          <a:prstGeom prst="line">
            <a:avLst/>
          </a:prstGeom>
          <a:ln w="25400">
            <a:solidFill>
              <a:schemeClr val="bg1"/>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0FF4F57D-D24B-9314-D7CC-9F8FE3B42D15}"/>
              </a:ext>
            </a:extLst>
          </p:cNvPr>
          <p:cNvCxnSpPr>
            <a:cxnSpLocks/>
            <a:stCxn id="53" idx="0"/>
          </p:cNvCxnSpPr>
          <p:nvPr/>
        </p:nvCxnSpPr>
        <p:spPr>
          <a:xfrm flipV="1">
            <a:off x="2474582" y="2707432"/>
            <a:ext cx="9876" cy="9774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80807EF-0393-77FE-31CD-1D86B549D03B}"/>
              </a:ext>
            </a:extLst>
          </p:cNvPr>
          <p:cNvCxnSpPr/>
          <p:nvPr/>
        </p:nvCxnSpPr>
        <p:spPr>
          <a:xfrm flipH="1" flipV="1">
            <a:off x="3989973" y="2700712"/>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3446CBE-07A0-8E50-88AC-0F4E07F978E3}"/>
              </a:ext>
            </a:extLst>
          </p:cNvPr>
          <p:cNvCxnSpPr>
            <a:cxnSpLocks/>
          </p:cNvCxnSpPr>
          <p:nvPr/>
        </p:nvCxnSpPr>
        <p:spPr>
          <a:xfrm flipH="1" flipV="1">
            <a:off x="5495489" y="2707432"/>
            <a:ext cx="3359" cy="97732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7CC7805-494A-0055-33C3-58295055A803}"/>
              </a:ext>
            </a:extLst>
          </p:cNvPr>
          <p:cNvCxnSpPr/>
          <p:nvPr/>
        </p:nvCxnSpPr>
        <p:spPr>
          <a:xfrm flipH="1" flipV="1">
            <a:off x="7043075" y="2723668"/>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5BE8873-4178-5091-99A3-74032F9ED5AC}"/>
              </a:ext>
            </a:extLst>
          </p:cNvPr>
          <p:cNvCxnSpPr/>
          <p:nvPr/>
        </p:nvCxnSpPr>
        <p:spPr>
          <a:xfrm flipH="1" flipV="1">
            <a:off x="8558467" y="2723667"/>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42063E5-D891-2273-3156-3D1E26BF7DE9}"/>
              </a:ext>
            </a:extLst>
          </p:cNvPr>
          <p:cNvCxnSpPr>
            <a:cxnSpLocks/>
          </p:cNvCxnSpPr>
          <p:nvPr/>
        </p:nvCxnSpPr>
        <p:spPr>
          <a:xfrm flipV="1">
            <a:off x="9967765" y="2739570"/>
            <a:ext cx="0" cy="9855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BDD8377-5C4F-F824-6704-8A6B1350DC49}"/>
              </a:ext>
            </a:extLst>
          </p:cNvPr>
          <p:cNvPicPr>
            <a:picLocks noChangeAspect="1"/>
          </p:cNvPicPr>
          <p:nvPr/>
        </p:nvPicPr>
        <p:blipFill>
          <a:blip r:embed="rId11"/>
          <a:srcRect l="2705" r="2705"/>
          <a:stretch/>
        </p:blipFill>
        <p:spPr>
          <a:xfrm>
            <a:off x="10782702" y="3691653"/>
            <a:ext cx="1188720" cy="1188720"/>
          </a:xfrm>
          <a:custGeom>
            <a:avLst/>
            <a:gdLst>
              <a:gd name="connsiteX0" fmla="*/ 1188719 w 1188719"/>
              <a:gd name="connsiteY0" fmla="*/ 590268 h 1184628"/>
              <a:gd name="connsiteX1" fmla="*/ 594359 w 1188719"/>
              <a:gd name="connsiteY1" fmla="*/ 1184628 h 1184628"/>
              <a:gd name="connsiteX2" fmla="*/ 0 w 1188719"/>
              <a:gd name="connsiteY2" fmla="*/ 590268 h 1184628"/>
              <a:gd name="connsiteX3" fmla="*/ 474575 w 1188719"/>
              <a:gd name="connsiteY3" fmla="*/ 7983 h 1184628"/>
              <a:gd name="connsiteX4" fmla="*/ 553768 w 1188719"/>
              <a:gd name="connsiteY4" fmla="*/ 0 h 1184628"/>
              <a:gd name="connsiteX5" fmla="*/ 634951 w 1188719"/>
              <a:gd name="connsiteY5" fmla="*/ 0 h 1184628"/>
              <a:gd name="connsiteX6" fmla="*/ 714144 w 1188719"/>
              <a:gd name="connsiteY6" fmla="*/ 7983 h 1184628"/>
              <a:gd name="connsiteX7" fmla="*/ 1188719 w 1188719"/>
              <a:gd name="connsiteY7" fmla="*/ 590268 h 118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8719" h="1184628">
                <a:moveTo>
                  <a:pt x="1188719" y="590268"/>
                </a:moveTo>
                <a:cubicBezTo>
                  <a:pt x="1188719" y="918524"/>
                  <a:pt x="922615" y="1184628"/>
                  <a:pt x="594359" y="1184628"/>
                </a:cubicBezTo>
                <a:cubicBezTo>
                  <a:pt x="266103" y="1184628"/>
                  <a:pt x="0" y="918524"/>
                  <a:pt x="0" y="590268"/>
                </a:cubicBezTo>
                <a:cubicBezTo>
                  <a:pt x="0" y="303044"/>
                  <a:pt x="203736" y="63405"/>
                  <a:pt x="474575" y="7983"/>
                </a:cubicBezTo>
                <a:lnTo>
                  <a:pt x="553768" y="0"/>
                </a:lnTo>
                <a:lnTo>
                  <a:pt x="634951" y="0"/>
                </a:lnTo>
                <a:lnTo>
                  <a:pt x="714144" y="7983"/>
                </a:lnTo>
                <a:cubicBezTo>
                  <a:pt x="984984" y="63405"/>
                  <a:pt x="1188720" y="303044"/>
                  <a:pt x="1188719" y="590268"/>
                </a:cubicBezTo>
                <a:close/>
              </a:path>
            </a:pathLst>
          </a:custGeom>
          <a:ln w="19050">
            <a:solidFill>
              <a:schemeClr val="bg1"/>
            </a:solidFill>
          </a:ln>
        </p:spPr>
      </p:pic>
      <p:cxnSp>
        <p:nvCxnSpPr>
          <p:cNvPr id="6" name="Straight Connector 5">
            <a:extLst>
              <a:ext uri="{FF2B5EF4-FFF2-40B4-BE49-F238E27FC236}">
                <a16:creationId xmlns:a16="http://schemas.microsoft.com/office/drawing/2014/main" id="{5C85D119-96E0-700C-157B-7FAD76D58272}"/>
              </a:ext>
            </a:extLst>
          </p:cNvPr>
          <p:cNvCxnSpPr/>
          <p:nvPr/>
        </p:nvCxnSpPr>
        <p:spPr>
          <a:xfrm flipH="1" flipV="1">
            <a:off x="11377061" y="2741484"/>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Shape 10">
            <a:extLst>
              <a:ext uri="{FF2B5EF4-FFF2-40B4-BE49-F238E27FC236}">
                <a16:creationId xmlns:a16="http://schemas.microsoft.com/office/drawing/2014/main" id="{FB116F62-C0D5-E567-145D-D9C8B08E92E1}"/>
              </a:ext>
            </a:extLst>
          </p:cNvPr>
          <p:cNvSpPr/>
          <p:nvPr/>
        </p:nvSpPr>
        <p:spPr>
          <a:xfrm>
            <a:off x="10749867" y="5210682"/>
            <a:ext cx="1188720" cy="656590"/>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rPr>
              <a:t>Tarek Hassan</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Channel </a:t>
            </a:r>
          </a:p>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ea typeface="Calibri" panose="020F0502020204030204" pitchFamily="34" charset="0"/>
                <a:cs typeface="Times New Roman" panose="02020603050405020304" pitchFamily="18" charset="0"/>
              </a:rPr>
              <a:t>Partner Lead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88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D8D438F-E2F7-44B0-8717-DF5C9960C90D}"/>
              </a:ext>
            </a:extLst>
          </p:cNvPr>
          <p:cNvSpPr/>
          <p:nvPr/>
        </p:nvSpPr>
        <p:spPr>
          <a:xfrm>
            <a:off x="0" y="0"/>
            <a:ext cx="5555226"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9C1C2A5-393B-412A-B804-B9CA133E3A3F}"/>
              </a:ext>
            </a:extLst>
          </p:cNvPr>
          <p:cNvSpPr/>
          <p:nvPr/>
        </p:nvSpPr>
        <p:spPr>
          <a:xfrm>
            <a:off x="818771" y="490748"/>
            <a:ext cx="391768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Corporate Team</a:t>
            </a:r>
            <a:endPar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sp>
        <p:nvSpPr>
          <p:cNvPr id="23" name="Rectangle 22">
            <a:extLst>
              <a:ext uri="{FF2B5EF4-FFF2-40B4-BE49-F238E27FC236}">
                <a16:creationId xmlns:a16="http://schemas.microsoft.com/office/drawing/2014/main" id="{EDAFC081-1296-458E-B599-FB69D56B06DD}"/>
              </a:ext>
            </a:extLst>
          </p:cNvPr>
          <p:cNvSpPr/>
          <p:nvPr/>
        </p:nvSpPr>
        <p:spPr>
          <a:xfrm>
            <a:off x="426290" y="1295439"/>
            <a:ext cx="4702646" cy="143949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supported in the back-end by a well-structured Corporate Team which  covers its requirement on Finance, Treasury, Legal, Administration and HR.  The Corporate Team is an umbrella to support the various businesses of Emitac Group in UAE, as well as in KSA, Oman and Jordan.</a:t>
            </a:r>
            <a:endParaRPr kumimoji="0" lang="id-ID" sz="1200" b="0" i="0" u="none" strike="noStrike" kern="1200" cap="none" spc="0" normalizeH="0" baseline="0" noProof="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sp>
        <p:nvSpPr>
          <p:cNvPr id="10" name="TextBox 9">
            <a:extLst>
              <a:ext uri="{FF2B5EF4-FFF2-40B4-BE49-F238E27FC236}">
                <a16:creationId xmlns:a16="http://schemas.microsoft.com/office/drawing/2014/main" id="{48D33C8E-3154-4DDA-A1DB-BD863DC37467}"/>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aphicFrame>
        <p:nvGraphicFramePr>
          <p:cNvPr id="149" name="Diagram 148">
            <a:extLst>
              <a:ext uri="{FF2B5EF4-FFF2-40B4-BE49-F238E27FC236}">
                <a16:creationId xmlns:a16="http://schemas.microsoft.com/office/drawing/2014/main" id="{ECE1DB08-C0D9-411F-A9A8-C3328B259327}"/>
              </a:ext>
            </a:extLst>
          </p:cNvPr>
          <p:cNvGraphicFramePr/>
          <p:nvPr/>
        </p:nvGraphicFramePr>
        <p:xfrm>
          <a:off x="4195355" y="143893"/>
          <a:ext cx="8128000" cy="6515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2" name="TextBox 171">
            <a:extLst>
              <a:ext uri="{FF2B5EF4-FFF2-40B4-BE49-F238E27FC236}">
                <a16:creationId xmlns:a16="http://schemas.microsoft.com/office/drawing/2014/main" id="{B5BCBEC2-4B46-4DF1-916E-E4CA3F9884AE}"/>
              </a:ext>
            </a:extLst>
          </p:cNvPr>
          <p:cNvSpPr txBox="1"/>
          <p:nvPr/>
        </p:nvSpPr>
        <p:spPr>
          <a:xfrm>
            <a:off x="10216565" y="2957185"/>
            <a:ext cx="145264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TBH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Finance &amp; Accounting</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173" name="TextBox 172">
            <a:extLst>
              <a:ext uri="{FF2B5EF4-FFF2-40B4-BE49-F238E27FC236}">
                <a16:creationId xmlns:a16="http://schemas.microsoft.com/office/drawing/2014/main" id="{941E3647-5910-4E0D-81DF-DB30DAFE112B}"/>
              </a:ext>
            </a:extLst>
          </p:cNvPr>
          <p:cNvSpPr txBox="1"/>
          <p:nvPr/>
        </p:nvSpPr>
        <p:spPr>
          <a:xfrm>
            <a:off x="10371433" y="5939010"/>
            <a:ext cx="136127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Ghassan Hussein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Group Head of Legal</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174" name="TextBox 173">
            <a:extLst>
              <a:ext uri="{FF2B5EF4-FFF2-40B4-BE49-F238E27FC236}">
                <a16:creationId xmlns:a16="http://schemas.microsoft.com/office/drawing/2014/main" id="{C2B07EC4-2136-40D4-9573-3BE2DC04E36E}"/>
              </a:ext>
            </a:extLst>
          </p:cNvPr>
          <p:cNvSpPr txBox="1"/>
          <p:nvPr/>
        </p:nvSpPr>
        <p:spPr>
          <a:xfrm>
            <a:off x="9876657" y="1674428"/>
            <a:ext cx="152317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dirty="0">
                <a:solidFill>
                  <a:srgbClr val="00B8EE"/>
                </a:solidFill>
                <a:latin typeface="Exo 2" panose="00000500000000000000" pitchFamily="2" charset="0"/>
              </a:rPr>
              <a:t>Kamal </a:t>
            </a:r>
            <a:r>
              <a:rPr lang="en-US" sz="1000" b="1" dirty="0" err="1">
                <a:solidFill>
                  <a:srgbClr val="00B8EE"/>
                </a:solidFill>
                <a:latin typeface="Exo 2" panose="00000500000000000000" pitchFamily="2" charset="0"/>
              </a:rPr>
              <a:t>Abdelgelil</a:t>
            </a:r>
            <a:endParaRPr kumimoji="0" lang="en-US" sz="1000" b="1" i="0" u="none" strike="noStrike" kern="1200" cap="none" spc="0" normalizeH="0" baseline="0" noProof="0" dirty="0">
              <a:ln>
                <a:noFill/>
              </a:ln>
              <a:solidFill>
                <a:srgbClr val="00B8EE"/>
              </a:solidFill>
              <a:effectLst/>
              <a:uLnTx/>
              <a:uFillTx/>
              <a:latin typeface="Exo 2" panose="00000500000000000000"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Group Finance Director</a:t>
            </a:r>
            <a:endParaRPr kumimoji="0" lang="en-AE"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endParaRPr>
          </a:p>
        </p:txBody>
      </p:sp>
      <p:sp>
        <p:nvSpPr>
          <p:cNvPr id="175" name="TextBox 174">
            <a:extLst>
              <a:ext uri="{FF2B5EF4-FFF2-40B4-BE49-F238E27FC236}">
                <a16:creationId xmlns:a16="http://schemas.microsoft.com/office/drawing/2014/main" id="{ADDCB6A3-E171-4B2F-8F3F-3FEBB376B198}"/>
              </a:ext>
            </a:extLst>
          </p:cNvPr>
          <p:cNvSpPr txBox="1"/>
          <p:nvPr/>
        </p:nvSpPr>
        <p:spPr>
          <a:xfrm>
            <a:off x="6909549" y="1629976"/>
            <a:ext cx="122501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Vibhin Vijayan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Group Head of HR</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2" name="TextBox 1">
            <a:extLst>
              <a:ext uri="{FF2B5EF4-FFF2-40B4-BE49-F238E27FC236}">
                <a16:creationId xmlns:a16="http://schemas.microsoft.com/office/drawing/2014/main" id="{D6FD0BBA-BD6D-441F-4D3D-1FFEB22015F5}"/>
              </a:ext>
            </a:extLst>
          </p:cNvPr>
          <p:cNvSpPr txBox="1"/>
          <p:nvPr/>
        </p:nvSpPr>
        <p:spPr>
          <a:xfrm>
            <a:off x="10284549" y="4399098"/>
            <a:ext cx="194155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anose="00000500000000000000" pitchFamily="2" charset="0"/>
                <a:ea typeface="+mn-ea"/>
                <a:cs typeface="+mn-cs"/>
              </a:rPr>
              <a:t>Mohamed Abdulla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Strategic Accounts Director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Credit Control &amp;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Government Affairs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Manager  </a:t>
            </a:r>
            <a:b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br>
            <a:endParaRPr kumimoji="0" lang="en-AE"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endParaRPr>
          </a:p>
        </p:txBody>
      </p:sp>
      <p:sp>
        <p:nvSpPr>
          <p:cNvPr id="3" name="TextBox 2">
            <a:extLst>
              <a:ext uri="{FF2B5EF4-FFF2-40B4-BE49-F238E27FC236}">
                <a16:creationId xmlns:a16="http://schemas.microsoft.com/office/drawing/2014/main" id="{6F9EE108-1F5D-DF67-E4B1-7C4AFEF3ED1F}"/>
              </a:ext>
            </a:extLst>
          </p:cNvPr>
          <p:cNvSpPr txBox="1"/>
          <p:nvPr/>
        </p:nvSpPr>
        <p:spPr>
          <a:xfrm>
            <a:off x="1184857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7161524C-BA31-094F-45F7-DE087382186B}"/>
              </a:ext>
            </a:extLst>
          </p:cNvPr>
          <p:cNvPicPr>
            <a:picLocks noChangeAspect="1"/>
          </p:cNvPicPr>
          <p:nvPr/>
        </p:nvPicPr>
        <p:blipFill>
          <a:blip r:embed="rId7"/>
          <a:stretch>
            <a:fillRect/>
          </a:stretch>
        </p:blipFill>
        <p:spPr>
          <a:xfrm>
            <a:off x="8829958" y="2616318"/>
            <a:ext cx="3029946" cy="1401705"/>
          </a:xfrm>
          <a:prstGeom prst="rect">
            <a:avLst/>
          </a:prstGeom>
        </p:spPr>
      </p:pic>
    </p:spTree>
    <p:extLst>
      <p:ext uri="{BB962C8B-B14F-4D97-AF65-F5344CB8AC3E}">
        <p14:creationId xmlns:p14="http://schemas.microsoft.com/office/powerpoint/2010/main" val="5283898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HS">
      <a:dk1>
        <a:srgbClr val="022C60"/>
      </a:dk1>
      <a:lt1>
        <a:srgbClr val="FFFFFF"/>
      </a:lt1>
      <a:dk2>
        <a:srgbClr val="8D0045"/>
      </a:dk2>
      <a:lt2>
        <a:srgbClr val="00B8EE"/>
      </a:lt2>
      <a:accent1>
        <a:srgbClr val="004980"/>
      </a:accent1>
      <a:accent2>
        <a:srgbClr val="022C60"/>
      </a:accent2>
      <a:accent3>
        <a:srgbClr val="00B8EE"/>
      </a:accent3>
      <a:accent4>
        <a:srgbClr val="571E71"/>
      </a:accent4>
      <a:accent5>
        <a:srgbClr val="AC167C"/>
      </a:accent5>
      <a:accent6>
        <a:srgbClr val="D83C5E"/>
      </a:accent6>
      <a:hlink>
        <a:srgbClr val="004980"/>
      </a:hlink>
      <a:folHlink>
        <a:srgbClr val="D83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EHS">
      <a:dk1>
        <a:srgbClr val="022C60"/>
      </a:dk1>
      <a:lt1>
        <a:srgbClr val="FFFFFF"/>
      </a:lt1>
      <a:dk2>
        <a:srgbClr val="8D0045"/>
      </a:dk2>
      <a:lt2>
        <a:srgbClr val="00B8EE"/>
      </a:lt2>
      <a:accent1>
        <a:srgbClr val="004980"/>
      </a:accent1>
      <a:accent2>
        <a:srgbClr val="022C60"/>
      </a:accent2>
      <a:accent3>
        <a:srgbClr val="00B8EE"/>
      </a:accent3>
      <a:accent4>
        <a:srgbClr val="571E71"/>
      </a:accent4>
      <a:accent5>
        <a:srgbClr val="AC167C"/>
      </a:accent5>
      <a:accent6>
        <a:srgbClr val="D83C5E"/>
      </a:accent6>
      <a:hlink>
        <a:srgbClr val="004980"/>
      </a:hlink>
      <a:folHlink>
        <a:srgbClr val="D83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مستند" ma:contentTypeID="0x010100197CBD185719534CA5C708C7B056E999" ma:contentTypeVersion="10" ma:contentTypeDescription="إنشاء مستند جديد." ma:contentTypeScope="" ma:versionID="6c9ad38fd13cf05c779c0d089a3a2f2f">
  <xsd:schema xmlns:xsd="http://www.w3.org/2001/XMLSchema" xmlns:xs="http://www.w3.org/2001/XMLSchema" xmlns:p="http://schemas.microsoft.com/office/2006/metadata/properties" xmlns:ns3="f2b4aff6-3d41-467b-b35f-0ea7d1f57617" xmlns:ns4="7b8db120-c2fe-4f78-babf-673b2d2cb06a" targetNamespace="http://schemas.microsoft.com/office/2006/metadata/properties" ma:root="true" ma:fieldsID="d4939feac699699e377e5ac27ae9d085" ns3:_="" ns4:_="">
    <xsd:import namespace="f2b4aff6-3d41-467b-b35f-0ea7d1f57617"/>
    <xsd:import namespace="7b8db120-c2fe-4f78-babf-673b2d2cb06a"/>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b4aff6-3d41-467b-b35f-0ea7d1f576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8db120-c2fe-4f78-babf-673b2d2cb06a" elementFormDefault="qualified">
    <xsd:import namespace="http://schemas.microsoft.com/office/2006/documentManagement/types"/>
    <xsd:import namespace="http://schemas.microsoft.com/office/infopath/2007/PartnerControls"/>
    <xsd:element name="SharedWithUsers" ma:index="10" nillable="true" ma:displayName="تمت مشاركته مع"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مشتركة مع تفاصيل" ma:internalName="SharedWithDetails" ma:readOnly="true">
      <xsd:simpleType>
        <xsd:restriction base="dms:Note">
          <xsd:maxLength value="255"/>
        </xsd:restriction>
      </xsd:simpleType>
    </xsd:element>
    <xsd:element name="SharingHintHash" ma:index="12" nillable="true" ma:displayName="تجزئة تلميح المشاركة"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المحتوى"/>
        <xsd:element ref="dc:title" minOccurs="0" maxOccurs="1" ma:index="4" ma:displayName="ال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2B24A9-05CB-4141-A2DF-BEDC588492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b4aff6-3d41-467b-b35f-0ea7d1f57617"/>
    <ds:schemaRef ds:uri="7b8db120-c2fe-4f78-babf-673b2d2cb0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9CD414-67B5-4C1B-813B-D70EB604D8BD}">
  <ds:schemaRefs>
    <ds:schemaRef ds:uri="http://schemas.microsoft.com/office/2006/documentManagement/types"/>
    <ds:schemaRef ds:uri="http://purl.org/dc/elements/1.1/"/>
    <ds:schemaRef ds:uri="http://schemas.openxmlformats.org/package/2006/metadata/core-properties"/>
    <ds:schemaRef ds:uri="7b8db120-c2fe-4f78-babf-673b2d2cb06a"/>
    <ds:schemaRef ds:uri="http://schemas.microsoft.com/office/infopath/2007/PartnerControls"/>
    <ds:schemaRef ds:uri="http://purl.org/dc/dcmitype/"/>
    <ds:schemaRef ds:uri="http://purl.org/dc/terms/"/>
    <ds:schemaRef ds:uri="f2b4aff6-3d41-467b-b35f-0ea7d1f57617"/>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2473E24-0005-4FF6-BA59-070D391BE4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49826</TotalTime>
  <Words>4819</Words>
  <Application>Microsoft Office PowerPoint</Application>
  <PresentationFormat>Widescreen</PresentationFormat>
  <Paragraphs>764</Paragraphs>
  <Slides>50</Slides>
  <Notes>34</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50</vt:i4>
      </vt:variant>
    </vt:vector>
  </HeadingPairs>
  <TitlesOfParts>
    <vt:vector size="68" baseType="lpstr">
      <vt:lpstr>Arial</vt:lpstr>
      <vt:lpstr>Arial Narrow</vt:lpstr>
      <vt:lpstr>Arial Nova</vt:lpstr>
      <vt:lpstr>Calibri</vt:lpstr>
      <vt:lpstr>Calibri Light</vt:lpstr>
      <vt:lpstr>Exo 2</vt:lpstr>
      <vt:lpstr>Exo 2 Black</vt:lpstr>
      <vt:lpstr>Exo 2 Light</vt:lpstr>
      <vt:lpstr>Exo 2 Semi</vt:lpstr>
      <vt:lpstr>Exo 2 Semi Bold</vt:lpstr>
      <vt:lpstr>Freestyle Script</vt:lpstr>
      <vt:lpstr>Wingdings</vt:lpstr>
      <vt:lpstr>Office Theme</vt:lpstr>
      <vt:lpstr>1_Office Theme</vt:lpstr>
      <vt:lpstr>2_Office Theme</vt:lpstr>
      <vt:lpstr>3_Office Theme</vt:lpstr>
      <vt:lpstr>5_Office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JONALD</dc:creator>
  <cp:lastModifiedBy>Jonald Relova</cp:lastModifiedBy>
  <cp:revision>242</cp:revision>
  <cp:lastPrinted>2025-02-20T09:08:59Z</cp:lastPrinted>
  <dcterms:created xsi:type="dcterms:W3CDTF">2019-01-23T11:32:29Z</dcterms:created>
  <dcterms:modified xsi:type="dcterms:W3CDTF">2025-08-22T07:37:47Z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0x010100197CBD185719534CA5C708C7B056E999</vt:lpwstr>
  </property>
</Properties>
</file>